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164"/>
  </p:notesMasterIdLst>
  <p:sldIdLst>
    <p:sldId id="1083" r:id="rId3"/>
    <p:sldId id="1181" r:id="rId4"/>
    <p:sldId id="1189" r:id="rId5"/>
    <p:sldId id="1192" r:id="rId6"/>
    <p:sldId id="1191" r:id="rId7"/>
    <p:sldId id="1198" r:id="rId8"/>
    <p:sldId id="1193" r:id="rId9"/>
    <p:sldId id="256" r:id="rId10"/>
    <p:sldId id="257" r:id="rId11"/>
    <p:sldId id="258" r:id="rId12"/>
    <p:sldId id="259" r:id="rId13"/>
    <p:sldId id="260" r:id="rId14"/>
    <p:sldId id="261" r:id="rId15"/>
    <p:sldId id="262" r:id="rId16"/>
    <p:sldId id="1202" r:id="rId17"/>
    <p:sldId id="264" r:id="rId18"/>
    <p:sldId id="265" r:id="rId19"/>
    <p:sldId id="1203" r:id="rId20"/>
    <p:sldId id="267" r:id="rId21"/>
    <p:sldId id="268" r:id="rId22"/>
    <p:sldId id="269"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1204" r:id="rId45"/>
    <p:sldId id="1205" r:id="rId46"/>
    <p:sldId id="1206" r:id="rId47"/>
    <p:sldId id="1207" r:id="rId48"/>
    <p:sldId id="1208" r:id="rId49"/>
    <p:sldId id="1209" r:id="rId50"/>
    <p:sldId id="1210" r:id="rId51"/>
    <p:sldId id="263" r:id="rId52"/>
    <p:sldId id="1211" r:id="rId53"/>
    <p:sldId id="1212" r:id="rId54"/>
    <p:sldId id="266" r:id="rId55"/>
    <p:sldId id="1213" r:id="rId56"/>
    <p:sldId id="1214" r:id="rId57"/>
    <p:sldId id="1215" r:id="rId58"/>
    <p:sldId id="270" r:id="rId59"/>
    <p:sldId id="1216" r:id="rId60"/>
    <p:sldId id="1217" r:id="rId61"/>
    <p:sldId id="1218" r:id="rId62"/>
    <p:sldId id="1219" r:id="rId63"/>
    <p:sldId id="1220" r:id="rId64"/>
    <p:sldId id="1221" r:id="rId65"/>
    <p:sldId id="1222" r:id="rId66"/>
    <p:sldId id="1196" r:id="rId67"/>
    <p:sldId id="1199" r:id="rId68"/>
    <p:sldId id="1200" r:id="rId69"/>
    <p:sldId id="1223" r:id="rId70"/>
    <p:sldId id="1224" r:id="rId71"/>
    <p:sldId id="1225" r:id="rId72"/>
    <p:sldId id="1226" r:id="rId73"/>
    <p:sldId id="1227" r:id="rId74"/>
    <p:sldId id="1228" r:id="rId75"/>
    <p:sldId id="1229" r:id="rId76"/>
    <p:sldId id="1230" r:id="rId77"/>
    <p:sldId id="1231" r:id="rId78"/>
    <p:sldId id="1232" r:id="rId79"/>
    <p:sldId id="1233" r:id="rId80"/>
    <p:sldId id="1234" r:id="rId81"/>
    <p:sldId id="1235" r:id="rId82"/>
    <p:sldId id="1236" r:id="rId83"/>
    <p:sldId id="1237" r:id="rId84"/>
    <p:sldId id="1238" r:id="rId85"/>
    <p:sldId id="1239" r:id="rId86"/>
    <p:sldId id="1240" r:id="rId87"/>
    <p:sldId id="1241" r:id="rId88"/>
    <p:sldId id="1261" r:id="rId89"/>
    <p:sldId id="1243" r:id="rId90"/>
    <p:sldId id="1244" r:id="rId91"/>
    <p:sldId id="1245" r:id="rId92"/>
    <p:sldId id="1246" r:id="rId93"/>
    <p:sldId id="1021" r:id="rId94"/>
    <p:sldId id="1103" r:id="rId95"/>
    <p:sldId id="1248" r:id="rId96"/>
    <p:sldId id="1260" r:id="rId97"/>
    <p:sldId id="1250" r:id="rId98"/>
    <p:sldId id="1251" r:id="rId99"/>
    <p:sldId id="1252" r:id="rId100"/>
    <p:sldId id="1253" r:id="rId101"/>
    <p:sldId id="1254" r:id="rId102"/>
    <p:sldId id="1255" r:id="rId103"/>
    <p:sldId id="1256" r:id="rId104"/>
    <p:sldId id="1257" r:id="rId105"/>
    <p:sldId id="1262" r:id="rId106"/>
    <p:sldId id="1259" r:id="rId107"/>
    <p:sldId id="1195" r:id="rId108"/>
    <p:sldId id="1263" r:id="rId109"/>
    <p:sldId id="1264" r:id="rId110"/>
    <p:sldId id="1265" r:id="rId111"/>
    <p:sldId id="1266" r:id="rId112"/>
    <p:sldId id="1267" r:id="rId113"/>
    <p:sldId id="1201" r:id="rId114"/>
    <p:sldId id="1268" r:id="rId115"/>
    <p:sldId id="1269" r:id="rId116"/>
    <p:sldId id="1270" r:id="rId117"/>
    <p:sldId id="1271" r:id="rId118"/>
    <p:sldId id="1272" r:id="rId119"/>
    <p:sldId id="1273" r:id="rId120"/>
    <p:sldId id="1274" r:id="rId121"/>
    <p:sldId id="1275" r:id="rId122"/>
    <p:sldId id="1276" r:id="rId123"/>
    <p:sldId id="1277" r:id="rId124"/>
    <p:sldId id="1278" r:id="rId125"/>
    <p:sldId id="1279" r:id="rId126"/>
    <p:sldId id="1280" r:id="rId127"/>
    <p:sldId id="1281" r:id="rId128"/>
    <p:sldId id="1282" r:id="rId129"/>
    <p:sldId id="1283" r:id="rId130"/>
    <p:sldId id="1284" r:id="rId131"/>
    <p:sldId id="1285" r:id="rId132"/>
    <p:sldId id="1286" r:id="rId133"/>
    <p:sldId id="1287" r:id="rId134"/>
    <p:sldId id="1288" r:id="rId135"/>
    <p:sldId id="1289" r:id="rId136"/>
    <p:sldId id="1290" r:id="rId137"/>
    <p:sldId id="1291" r:id="rId138"/>
    <p:sldId id="1292" r:id="rId139"/>
    <p:sldId id="1293" r:id="rId140"/>
    <p:sldId id="1294" r:id="rId141"/>
    <p:sldId id="1295" r:id="rId142"/>
    <p:sldId id="1296" r:id="rId143"/>
    <p:sldId id="1297" r:id="rId144"/>
    <p:sldId id="1298" r:id="rId145"/>
    <p:sldId id="1299" r:id="rId146"/>
    <p:sldId id="1300" r:id="rId147"/>
    <p:sldId id="1301" r:id="rId148"/>
    <p:sldId id="1302" r:id="rId149"/>
    <p:sldId id="1303" r:id="rId150"/>
    <p:sldId id="1304" r:id="rId151"/>
    <p:sldId id="1305" r:id="rId152"/>
    <p:sldId id="1306" r:id="rId153"/>
    <p:sldId id="1307" r:id="rId154"/>
    <p:sldId id="1242" r:id="rId155"/>
    <p:sldId id="1308" r:id="rId156"/>
    <p:sldId id="1309" r:id="rId157"/>
    <p:sldId id="1310" r:id="rId158"/>
    <p:sldId id="1194" r:id="rId159"/>
    <p:sldId id="1313" r:id="rId160"/>
    <p:sldId id="1311" r:id="rId161"/>
    <p:sldId id="1312" r:id="rId162"/>
    <p:sldId id="1314"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7690"/>
    <a:srgbClr val="FFFF00"/>
    <a:srgbClr val="FFFFFF"/>
    <a:srgbClr val="9EA7BB"/>
    <a:srgbClr val="7E92C1"/>
    <a:srgbClr val="BAD194"/>
    <a:srgbClr val="424857"/>
    <a:srgbClr val="AAD15D"/>
    <a:srgbClr val="23262E"/>
    <a:srgbClr val="B1D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03" autoAdjust="0"/>
    <p:restoredTop sz="92879"/>
  </p:normalViewPr>
  <p:slideViewPr>
    <p:cSldViewPr snapToGrid="0" snapToObjects="1">
      <p:cViewPr varScale="1">
        <p:scale>
          <a:sx n="104" d="100"/>
          <a:sy n="104" d="100"/>
        </p:scale>
        <p:origin x="352" y="208"/>
      </p:cViewPr>
      <p:guideLst>
        <p:guide orient="horz" pos="2160"/>
        <p:guide pos="3840"/>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B7DA4-5EBA-ED46-AEA0-330F1E5AAFD2}"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50C02BB6-B1BA-F14F-9886-A9CB0E5126F5}">
      <dgm:prSet phldrT="[Text]"/>
      <dgm:spPr>
        <a:solidFill>
          <a:srgbClr val="7E92C1"/>
        </a:solidFill>
      </dgm:spPr>
      <dgm:t>
        <a:bodyPr/>
        <a:lstStyle/>
        <a:p>
          <a:r>
            <a:rPr lang="en-US" dirty="0"/>
            <a:t>Introduction</a:t>
          </a:r>
        </a:p>
      </dgm:t>
    </dgm:pt>
    <dgm:pt modelId="{E4EE5BFB-A95E-C74B-95D4-58F0B5326ECA}" type="parTrans" cxnId="{918F4A4D-FDA8-B841-827F-BEA66706079C}">
      <dgm:prSet/>
      <dgm:spPr/>
      <dgm:t>
        <a:bodyPr/>
        <a:lstStyle/>
        <a:p>
          <a:endParaRPr lang="en-US"/>
        </a:p>
      </dgm:t>
    </dgm:pt>
    <dgm:pt modelId="{1A505C54-E0A2-B54E-8D25-48DA30A13A84}" type="sibTrans" cxnId="{918F4A4D-FDA8-B841-827F-BEA66706079C}">
      <dgm:prSet/>
      <dgm:spPr/>
      <dgm:t>
        <a:bodyPr/>
        <a:lstStyle/>
        <a:p>
          <a:endParaRPr lang="en-US"/>
        </a:p>
      </dgm:t>
    </dgm:pt>
    <dgm:pt modelId="{F4FC828B-5513-AF43-B348-3FA9A9027B8F}">
      <dgm:prSet phldrT="[Text]"/>
      <dgm:spPr/>
      <dgm:t>
        <a:bodyPr/>
        <a:lstStyle/>
        <a:p>
          <a:r>
            <a:rPr lang="en-US" dirty="0"/>
            <a:t>Motivating Examples</a:t>
          </a:r>
        </a:p>
      </dgm:t>
    </dgm:pt>
    <dgm:pt modelId="{A7317B27-793A-684B-AE24-E95B8C6879E4}" type="parTrans" cxnId="{A527BF41-E3DC-2144-8660-7FABD0CCE962}">
      <dgm:prSet/>
      <dgm:spPr/>
      <dgm:t>
        <a:bodyPr/>
        <a:lstStyle/>
        <a:p>
          <a:endParaRPr lang="en-US"/>
        </a:p>
      </dgm:t>
    </dgm:pt>
    <dgm:pt modelId="{8E4D7621-B502-794D-A107-4C305259BD61}" type="sibTrans" cxnId="{A527BF41-E3DC-2144-8660-7FABD0CCE962}">
      <dgm:prSet/>
      <dgm:spPr/>
      <dgm:t>
        <a:bodyPr/>
        <a:lstStyle/>
        <a:p>
          <a:endParaRPr lang="en-US"/>
        </a:p>
      </dgm:t>
    </dgm:pt>
    <dgm:pt modelId="{3075632A-7950-4A4C-91DA-E528E15AB2B8}">
      <dgm:prSet phldrT="[Text]"/>
      <dgm:spPr/>
      <dgm:t>
        <a:bodyPr/>
        <a:lstStyle/>
        <a:p>
          <a:r>
            <a:rPr lang="en-US" dirty="0"/>
            <a:t>Human Psychological Foundations on Impact and Effects </a:t>
          </a:r>
        </a:p>
      </dgm:t>
    </dgm:pt>
    <dgm:pt modelId="{D605BE31-9BE8-1A42-8927-D5B262606529}" type="parTrans" cxnId="{FDD5B9BE-0736-DD4C-8296-317A7FA73BEC}">
      <dgm:prSet/>
      <dgm:spPr/>
      <dgm:t>
        <a:bodyPr/>
        <a:lstStyle/>
        <a:p>
          <a:endParaRPr lang="en-US"/>
        </a:p>
      </dgm:t>
    </dgm:pt>
    <dgm:pt modelId="{E67317C6-24F2-FC47-A542-AF98D9197397}" type="sibTrans" cxnId="{FDD5B9BE-0736-DD4C-8296-317A7FA73BEC}">
      <dgm:prSet/>
      <dgm:spPr/>
      <dgm:t>
        <a:bodyPr/>
        <a:lstStyle/>
        <a:p>
          <a:endParaRPr lang="en-US"/>
        </a:p>
      </dgm:t>
    </dgm:pt>
    <dgm:pt modelId="{B712A88A-03CB-2342-AC38-D96878E48A33}">
      <dgm:prSet phldrT="[Text]"/>
      <dgm:spPr>
        <a:solidFill>
          <a:srgbClr val="7E92C1"/>
        </a:solidFill>
      </dgm:spPr>
      <dgm:t>
        <a:bodyPr/>
        <a:lstStyle/>
        <a:p>
          <a:r>
            <a:rPr lang="en-US" dirty="0"/>
            <a:t>Detection</a:t>
          </a:r>
        </a:p>
      </dgm:t>
    </dgm:pt>
    <dgm:pt modelId="{94011B80-6957-5E45-931F-E9EF27754818}" type="parTrans" cxnId="{6FF858E1-A19B-7747-929E-B8A4B0FB3773}">
      <dgm:prSet/>
      <dgm:spPr/>
      <dgm:t>
        <a:bodyPr/>
        <a:lstStyle/>
        <a:p>
          <a:endParaRPr lang="en-US"/>
        </a:p>
      </dgm:t>
    </dgm:pt>
    <dgm:pt modelId="{175ADE22-FD87-CB49-AD43-C47D29B60B9A}" type="sibTrans" cxnId="{6FF858E1-A19B-7747-929E-B8A4B0FB3773}">
      <dgm:prSet/>
      <dgm:spPr/>
      <dgm:t>
        <a:bodyPr/>
        <a:lstStyle/>
        <a:p>
          <a:endParaRPr lang="en-US"/>
        </a:p>
      </dgm:t>
    </dgm:pt>
    <dgm:pt modelId="{97F59EE4-9ABA-9B46-8612-082F563A03E1}">
      <dgm:prSet phldrT="[Text]"/>
      <dgm:spPr/>
      <dgm:t>
        <a:bodyPr/>
        <a:lstStyle/>
        <a:p>
          <a:r>
            <a:rPr lang="en-US" dirty="0"/>
            <a:t>Fact-Checking</a:t>
          </a:r>
        </a:p>
      </dgm:t>
    </dgm:pt>
    <dgm:pt modelId="{0BCD129C-7C5C-8D4E-B8F0-136A6F91C418}" type="parTrans" cxnId="{3E66AE22-B412-6E4F-909C-C0E72CB16A9A}">
      <dgm:prSet/>
      <dgm:spPr/>
      <dgm:t>
        <a:bodyPr/>
        <a:lstStyle/>
        <a:p>
          <a:endParaRPr lang="en-US"/>
        </a:p>
      </dgm:t>
    </dgm:pt>
    <dgm:pt modelId="{D8811B00-CC32-A944-95EE-56FB8D606A4B}" type="sibTrans" cxnId="{3E66AE22-B412-6E4F-909C-C0E72CB16A9A}">
      <dgm:prSet/>
      <dgm:spPr/>
      <dgm:t>
        <a:bodyPr/>
        <a:lstStyle/>
        <a:p>
          <a:endParaRPr lang="en-US"/>
        </a:p>
      </dgm:t>
    </dgm:pt>
    <dgm:pt modelId="{E131BF80-695A-3C4C-AB13-5530EF2ED2B1}">
      <dgm:prSet phldrT="[Text]"/>
      <dgm:spPr/>
      <dgm:t>
        <a:bodyPr/>
        <a:lstStyle/>
        <a:p>
          <a:r>
            <a:rPr lang="en-US" dirty="0"/>
            <a:t>Semantic Inconsistency</a:t>
          </a:r>
        </a:p>
      </dgm:t>
    </dgm:pt>
    <dgm:pt modelId="{22D383EF-1747-5843-A3BF-1C6FF0EC674C}" type="parTrans" cxnId="{4170D720-7105-A544-BA3F-25ABBB238200}">
      <dgm:prSet/>
      <dgm:spPr/>
      <dgm:t>
        <a:bodyPr/>
        <a:lstStyle/>
        <a:p>
          <a:endParaRPr lang="en-US"/>
        </a:p>
      </dgm:t>
    </dgm:pt>
    <dgm:pt modelId="{AEA8FA53-626D-484E-B688-E3029C71E69E}" type="sibTrans" cxnId="{4170D720-7105-A544-BA3F-25ABBB238200}">
      <dgm:prSet/>
      <dgm:spPr/>
      <dgm:t>
        <a:bodyPr/>
        <a:lstStyle/>
        <a:p>
          <a:endParaRPr lang="en-US"/>
        </a:p>
      </dgm:t>
    </dgm:pt>
    <dgm:pt modelId="{03B65042-959C-3E42-B3FF-35EF0AA24873}">
      <dgm:prSet phldrT="[Text]"/>
      <dgm:spPr>
        <a:solidFill>
          <a:srgbClr val="7E92C1"/>
        </a:solidFill>
      </dgm:spPr>
      <dgm:t>
        <a:bodyPr/>
        <a:lstStyle/>
        <a:p>
          <a:r>
            <a:rPr lang="en-US" dirty="0"/>
            <a:t>Characterization</a:t>
          </a:r>
        </a:p>
      </dgm:t>
    </dgm:pt>
    <dgm:pt modelId="{838DDAB3-2272-6842-969D-DC8BEBE5EC14}" type="parTrans" cxnId="{411F32DB-CA49-6F4C-8A5B-E51BFDA62A74}">
      <dgm:prSet/>
      <dgm:spPr/>
      <dgm:t>
        <a:bodyPr/>
        <a:lstStyle/>
        <a:p>
          <a:endParaRPr lang="en-US"/>
        </a:p>
      </dgm:t>
    </dgm:pt>
    <dgm:pt modelId="{044B5C5E-58B3-0A4F-ACF2-57B435F7C99F}" type="sibTrans" cxnId="{411F32DB-CA49-6F4C-8A5B-E51BFDA62A74}">
      <dgm:prSet/>
      <dgm:spPr/>
      <dgm:t>
        <a:bodyPr/>
        <a:lstStyle/>
        <a:p>
          <a:endParaRPr lang="en-US"/>
        </a:p>
      </dgm:t>
    </dgm:pt>
    <dgm:pt modelId="{BD278B5D-B3C2-C342-8308-0445E61A19CF}">
      <dgm:prSet phldrT="[Text]"/>
      <dgm:spPr/>
      <dgm:t>
        <a:bodyPr/>
        <a:lstStyle/>
        <a:p>
          <a:r>
            <a:rPr lang="en-US" dirty="0"/>
            <a:t>Bias &amp; Framing</a:t>
          </a:r>
        </a:p>
      </dgm:t>
    </dgm:pt>
    <dgm:pt modelId="{EB87D1F6-B600-DF41-89BC-C0FA54823514}" type="parTrans" cxnId="{D13B9913-162D-F043-8274-8E299048BF0B}">
      <dgm:prSet/>
      <dgm:spPr/>
      <dgm:t>
        <a:bodyPr/>
        <a:lstStyle/>
        <a:p>
          <a:endParaRPr lang="en-US"/>
        </a:p>
      </dgm:t>
    </dgm:pt>
    <dgm:pt modelId="{22B0072F-3A78-0F44-8E71-59D62D8E71B3}" type="sibTrans" cxnId="{D13B9913-162D-F043-8274-8E299048BF0B}">
      <dgm:prSet/>
      <dgm:spPr/>
      <dgm:t>
        <a:bodyPr/>
        <a:lstStyle/>
        <a:p>
          <a:endParaRPr lang="en-US"/>
        </a:p>
      </dgm:t>
    </dgm:pt>
    <dgm:pt modelId="{A6AA2C62-76CC-4644-8507-B51D160B6C24}">
      <dgm:prSet/>
      <dgm:spPr>
        <a:solidFill>
          <a:srgbClr val="7E92C1"/>
        </a:solidFill>
      </dgm:spPr>
      <dgm:t>
        <a:bodyPr/>
        <a:lstStyle/>
        <a:p>
          <a:r>
            <a:rPr lang="en-US" dirty="0"/>
            <a:t>Applications &amp;</a:t>
          </a:r>
        </a:p>
        <a:p>
          <a:r>
            <a:rPr lang="en-US" dirty="0"/>
            <a:t>Future Directions</a:t>
          </a:r>
        </a:p>
      </dgm:t>
    </dgm:pt>
    <dgm:pt modelId="{22501410-25DE-F840-A345-6BE82500CCF7}" type="parTrans" cxnId="{2AED3045-B6C5-4C49-8934-7D1F15BDAF06}">
      <dgm:prSet/>
      <dgm:spPr/>
      <dgm:t>
        <a:bodyPr/>
        <a:lstStyle/>
        <a:p>
          <a:endParaRPr lang="en-US"/>
        </a:p>
      </dgm:t>
    </dgm:pt>
    <dgm:pt modelId="{5804DE30-BB08-4A43-850B-ABE71A238F06}" type="sibTrans" cxnId="{2AED3045-B6C5-4C49-8934-7D1F15BDAF06}">
      <dgm:prSet/>
      <dgm:spPr/>
      <dgm:t>
        <a:bodyPr/>
        <a:lstStyle/>
        <a:p>
          <a:endParaRPr lang="en-US"/>
        </a:p>
      </dgm:t>
    </dgm:pt>
    <dgm:pt modelId="{5857329F-F1E0-2448-AC2E-06B0314E2216}">
      <dgm:prSet phldrT="[Text]"/>
      <dgm:spPr/>
      <dgm:t>
        <a:bodyPr/>
        <a:lstStyle/>
        <a:p>
          <a:r>
            <a:rPr lang="en-US" dirty="0"/>
            <a:t>Problem Definitions and Task Formulations</a:t>
          </a:r>
        </a:p>
      </dgm:t>
    </dgm:pt>
    <dgm:pt modelId="{C904B892-C52B-154E-A64D-AE98756A7EAF}" type="parTrans" cxnId="{A5008A83-D20A-7245-9228-6BB51D31DA74}">
      <dgm:prSet/>
      <dgm:spPr/>
      <dgm:t>
        <a:bodyPr/>
        <a:lstStyle/>
        <a:p>
          <a:endParaRPr lang="en-US"/>
        </a:p>
      </dgm:t>
    </dgm:pt>
    <dgm:pt modelId="{6A2AAAE7-C978-434C-84FA-D8DC703B977F}" type="sibTrans" cxnId="{A5008A83-D20A-7245-9228-6BB51D31DA74}">
      <dgm:prSet/>
      <dgm:spPr/>
      <dgm:t>
        <a:bodyPr/>
        <a:lstStyle/>
        <a:p>
          <a:endParaRPr lang="en-US"/>
        </a:p>
      </dgm:t>
    </dgm:pt>
    <dgm:pt modelId="{CC137D76-8A6D-324F-BA10-A05A9F976580}">
      <dgm:prSet phldrT="[Text]"/>
      <dgm:spPr/>
      <dgm:t>
        <a:bodyPr/>
        <a:lstStyle/>
        <a:p>
          <a:r>
            <a:rPr lang="en-US" dirty="0"/>
            <a:t>Social Context and Propagation Patterns</a:t>
          </a:r>
        </a:p>
      </dgm:t>
    </dgm:pt>
    <dgm:pt modelId="{9C972D92-BFAF-974F-955F-CB751EBBA834}" type="parTrans" cxnId="{9DC00F14-3BDD-6149-82FA-862641AE43A0}">
      <dgm:prSet/>
      <dgm:spPr/>
      <dgm:t>
        <a:bodyPr/>
        <a:lstStyle/>
        <a:p>
          <a:endParaRPr lang="en-US"/>
        </a:p>
      </dgm:t>
    </dgm:pt>
    <dgm:pt modelId="{C820DDB7-CCE8-F94B-8404-96EFE4F3CDAB}" type="sibTrans" cxnId="{9DC00F14-3BDD-6149-82FA-862641AE43A0}">
      <dgm:prSet/>
      <dgm:spPr/>
      <dgm:t>
        <a:bodyPr/>
        <a:lstStyle/>
        <a:p>
          <a:endParaRPr lang="en-US"/>
        </a:p>
      </dgm:t>
    </dgm:pt>
    <dgm:pt modelId="{214B639C-ED56-5240-B105-7A55F83E840F}">
      <dgm:prSet phldrT="[Text]"/>
      <dgm:spPr/>
      <dgm:t>
        <a:bodyPr/>
        <a:lstStyle/>
        <a:p>
          <a:r>
            <a:rPr lang="en-US" dirty="0"/>
            <a:t>Intent &amp; Agenda</a:t>
          </a:r>
        </a:p>
      </dgm:t>
    </dgm:pt>
    <dgm:pt modelId="{8F515A94-8600-6E4F-A9A3-C8595E8F5714}" type="parTrans" cxnId="{0E8ABD69-870F-D649-818B-0151238D3F3A}">
      <dgm:prSet/>
      <dgm:spPr/>
      <dgm:t>
        <a:bodyPr/>
        <a:lstStyle/>
        <a:p>
          <a:endParaRPr lang="en-US"/>
        </a:p>
      </dgm:t>
    </dgm:pt>
    <dgm:pt modelId="{B3091A8E-FAB8-A946-AAD1-F9FD5A05AC78}" type="sibTrans" cxnId="{0E8ABD69-870F-D649-818B-0151238D3F3A}">
      <dgm:prSet/>
      <dgm:spPr/>
      <dgm:t>
        <a:bodyPr/>
        <a:lstStyle/>
        <a:p>
          <a:endParaRPr lang="en-US"/>
        </a:p>
      </dgm:t>
    </dgm:pt>
    <dgm:pt modelId="{41B5088E-6AB5-434D-94E2-A7A2C7444311}">
      <dgm:prSet/>
      <dgm:spPr/>
      <dgm:t>
        <a:bodyPr/>
        <a:lstStyle/>
        <a:p>
          <a:r>
            <a:rPr lang="en-US" dirty="0"/>
            <a:t>Corrective Actions</a:t>
          </a:r>
        </a:p>
      </dgm:t>
    </dgm:pt>
    <dgm:pt modelId="{1336E572-0A82-1542-8A8C-FF33CD223BBD}" type="parTrans" cxnId="{68AD57A3-432A-134E-8AB5-3852CA2BDEEB}">
      <dgm:prSet/>
      <dgm:spPr/>
      <dgm:t>
        <a:bodyPr/>
        <a:lstStyle/>
        <a:p>
          <a:endParaRPr lang="en-US"/>
        </a:p>
      </dgm:t>
    </dgm:pt>
    <dgm:pt modelId="{BF995A2B-F6F8-FF45-BEAA-DAB0B02C8FFB}" type="sibTrans" cxnId="{68AD57A3-432A-134E-8AB5-3852CA2BDEEB}">
      <dgm:prSet/>
      <dgm:spPr/>
      <dgm:t>
        <a:bodyPr/>
        <a:lstStyle/>
        <a:p>
          <a:endParaRPr lang="en-US"/>
        </a:p>
      </dgm:t>
    </dgm:pt>
    <dgm:pt modelId="{034A477D-5FAF-B34B-ABB4-5672572F5BBD}">
      <dgm:prSet phldrT="[Text]"/>
      <dgm:spPr/>
      <dgm:t>
        <a:bodyPr/>
        <a:lstStyle/>
        <a:p>
          <a:r>
            <a:rPr lang="en-US" dirty="0"/>
            <a:t>Propaganda Techniques</a:t>
          </a:r>
        </a:p>
      </dgm:t>
    </dgm:pt>
    <dgm:pt modelId="{EBB93988-F8AC-594C-A901-3A4A96EFFAA4}" type="parTrans" cxnId="{709035F9-D78F-C049-9071-4AA0F9F5FDD5}">
      <dgm:prSet/>
      <dgm:spPr/>
      <dgm:t>
        <a:bodyPr/>
        <a:lstStyle/>
        <a:p>
          <a:endParaRPr lang="en-US"/>
        </a:p>
      </dgm:t>
    </dgm:pt>
    <dgm:pt modelId="{377FFFCA-66D2-4146-804F-A0608CB44CF4}" type="sibTrans" cxnId="{709035F9-D78F-C049-9071-4AA0F9F5FDD5}">
      <dgm:prSet/>
      <dgm:spPr/>
      <dgm:t>
        <a:bodyPr/>
        <a:lstStyle/>
        <a:p>
          <a:endParaRPr lang="en-US"/>
        </a:p>
      </dgm:t>
    </dgm:pt>
    <dgm:pt modelId="{BA629C56-3502-AD43-AF40-7BE8E3282C29}">
      <dgm:prSet/>
      <dgm:spPr/>
      <dgm:t>
        <a:bodyPr/>
        <a:lstStyle/>
        <a:p>
          <a:r>
            <a:rPr lang="en-US" dirty="0"/>
            <a:t>Remaining Challenges</a:t>
          </a:r>
        </a:p>
      </dgm:t>
    </dgm:pt>
    <dgm:pt modelId="{820CED31-F8C3-E145-9B13-AAE60F2EAFB5}" type="parTrans" cxnId="{64649DEA-0021-7A4C-9EC5-039F33C5F82E}">
      <dgm:prSet/>
      <dgm:spPr/>
      <dgm:t>
        <a:bodyPr/>
        <a:lstStyle/>
        <a:p>
          <a:endParaRPr lang="en-US"/>
        </a:p>
      </dgm:t>
    </dgm:pt>
    <dgm:pt modelId="{9A499856-56EF-BB40-AC37-084516F9C019}" type="sibTrans" cxnId="{64649DEA-0021-7A4C-9EC5-039F33C5F82E}">
      <dgm:prSet/>
      <dgm:spPr/>
      <dgm:t>
        <a:bodyPr/>
        <a:lstStyle/>
        <a:p>
          <a:endParaRPr lang="en-US"/>
        </a:p>
      </dgm:t>
    </dgm:pt>
    <dgm:pt modelId="{6FF45801-50EC-2647-89E2-03027CB83779}">
      <dgm:prSet/>
      <dgm:spPr/>
      <dgm:t>
        <a:bodyPr/>
        <a:lstStyle/>
        <a:p>
          <a:r>
            <a:rPr lang="en-US" dirty="0"/>
            <a:t>Future Directions</a:t>
          </a:r>
        </a:p>
      </dgm:t>
    </dgm:pt>
    <dgm:pt modelId="{B650ED23-EFA7-0544-91A8-C43A4A07CC6A}" type="parTrans" cxnId="{EFE870AD-8D58-2D44-B6C0-738AC715DD3C}">
      <dgm:prSet/>
      <dgm:spPr/>
      <dgm:t>
        <a:bodyPr/>
        <a:lstStyle/>
        <a:p>
          <a:endParaRPr lang="en-US"/>
        </a:p>
      </dgm:t>
    </dgm:pt>
    <dgm:pt modelId="{DE35CEAB-D5F3-824E-9209-BC10C2A7CFB2}" type="sibTrans" cxnId="{EFE870AD-8D58-2D44-B6C0-738AC715DD3C}">
      <dgm:prSet/>
      <dgm:spPr/>
      <dgm:t>
        <a:bodyPr/>
        <a:lstStyle/>
        <a:p>
          <a:endParaRPr lang="en-US"/>
        </a:p>
      </dgm:t>
    </dgm:pt>
    <dgm:pt modelId="{D543A9E7-0B27-9D4A-A419-3C74688B3F97}" type="pres">
      <dgm:prSet presAssocID="{E14B7DA4-5EBA-ED46-AEA0-330F1E5AAFD2}" presName="linearFlow" presStyleCnt="0">
        <dgm:presLayoutVars>
          <dgm:dir/>
          <dgm:animLvl val="lvl"/>
          <dgm:resizeHandles val="exact"/>
        </dgm:presLayoutVars>
      </dgm:prSet>
      <dgm:spPr/>
    </dgm:pt>
    <dgm:pt modelId="{E326CA00-6BE3-AC4F-937B-464FCB46D656}" type="pres">
      <dgm:prSet presAssocID="{50C02BB6-B1BA-F14F-9886-A9CB0E5126F5}" presName="composite" presStyleCnt="0"/>
      <dgm:spPr/>
    </dgm:pt>
    <dgm:pt modelId="{75B2FE61-2838-304F-85A4-003D6115C216}" type="pres">
      <dgm:prSet presAssocID="{50C02BB6-B1BA-F14F-9886-A9CB0E5126F5}" presName="parentText" presStyleLbl="alignNode1" presStyleIdx="0" presStyleCnt="4">
        <dgm:presLayoutVars>
          <dgm:chMax val="1"/>
          <dgm:bulletEnabled val="1"/>
        </dgm:presLayoutVars>
      </dgm:prSet>
      <dgm:spPr/>
    </dgm:pt>
    <dgm:pt modelId="{A27EE97D-AB2C-414C-89A4-42774522A28D}" type="pres">
      <dgm:prSet presAssocID="{50C02BB6-B1BA-F14F-9886-A9CB0E5126F5}" presName="descendantText" presStyleLbl="alignAcc1" presStyleIdx="0" presStyleCnt="4" custLinFactNeighborX="2570" custLinFactNeighborY="-90665">
        <dgm:presLayoutVars>
          <dgm:bulletEnabled val="1"/>
        </dgm:presLayoutVars>
      </dgm:prSet>
      <dgm:spPr/>
    </dgm:pt>
    <dgm:pt modelId="{AD907D60-BDAD-3545-A2A8-42CBAD1B9016}" type="pres">
      <dgm:prSet presAssocID="{1A505C54-E0A2-B54E-8D25-48DA30A13A84}" presName="sp" presStyleCnt="0"/>
      <dgm:spPr/>
    </dgm:pt>
    <dgm:pt modelId="{03100168-3443-6248-A15C-2FFF471D1275}" type="pres">
      <dgm:prSet presAssocID="{B712A88A-03CB-2342-AC38-D96878E48A33}" presName="composite" presStyleCnt="0"/>
      <dgm:spPr/>
    </dgm:pt>
    <dgm:pt modelId="{0A045DEA-961A-7346-B629-84B612512CEF}" type="pres">
      <dgm:prSet presAssocID="{B712A88A-03CB-2342-AC38-D96878E48A33}" presName="parentText" presStyleLbl="alignNode1" presStyleIdx="1" presStyleCnt="4">
        <dgm:presLayoutVars>
          <dgm:chMax val="1"/>
          <dgm:bulletEnabled val="1"/>
        </dgm:presLayoutVars>
      </dgm:prSet>
      <dgm:spPr/>
    </dgm:pt>
    <dgm:pt modelId="{3DA0A2AF-65EE-C042-9C8E-CCD7D86A6921}" type="pres">
      <dgm:prSet presAssocID="{B712A88A-03CB-2342-AC38-D96878E48A33}" presName="descendantText" presStyleLbl="alignAcc1" presStyleIdx="1" presStyleCnt="4">
        <dgm:presLayoutVars>
          <dgm:bulletEnabled val="1"/>
        </dgm:presLayoutVars>
      </dgm:prSet>
      <dgm:spPr/>
    </dgm:pt>
    <dgm:pt modelId="{2C86C61F-018A-B645-AE97-C99BEB608C3D}" type="pres">
      <dgm:prSet presAssocID="{175ADE22-FD87-CB49-AD43-C47D29B60B9A}" presName="sp" presStyleCnt="0"/>
      <dgm:spPr/>
    </dgm:pt>
    <dgm:pt modelId="{DAB4FD82-0853-8048-89D3-F8F7831AF1BF}" type="pres">
      <dgm:prSet presAssocID="{03B65042-959C-3E42-B3FF-35EF0AA24873}" presName="composite" presStyleCnt="0"/>
      <dgm:spPr/>
    </dgm:pt>
    <dgm:pt modelId="{03D68A48-CF03-234A-B101-589242448F67}" type="pres">
      <dgm:prSet presAssocID="{03B65042-959C-3E42-B3FF-35EF0AA24873}" presName="parentText" presStyleLbl="alignNode1" presStyleIdx="2" presStyleCnt="4">
        <dgm:presLayoutVars>
          <dgm:chMax val="1"/>
          <dgm:bulletEnabled val="1"/>
        </dgm:presLayoutVars>
      </dgm:prSet>
      <dgm:spPr/>
    </dgm:pt>
    <dgm:pt modelId="{89BEF8A2-F054-B749-88FB-0B7F710D49D0}" type="pres">
      <dgm:prSet presAssocID="{03B65042-959C-3E42-B3FF-35EF0AA24873}" presName="descendantText" presStyleLbl="alignAcc1" presStyleIdx="2" presStyleCnt="4">
        <dgm:presLayoutVars>
          <dgm:bulletEnabled val="1"/>
        </dgm:presLayoutVars>
      </dgm:prSet>
      <dgm:spPr/>
    </dgm:pt>
    <dgm:pt modelId="{DF1705DF-9709-6046-8265-8DC78322DB98}" type="pres">
      <dgm:prSet presAssocID="{044B5C5E-58B3-0A4F-ACF2-57B435F7C99F}" presName="sp" presStyleCnt="0"/>
      <dgm:spPr/>
    </dgm:pt>
    <dgm:pt modelId="{909D3E67-DCDC-F74E-88A7-65296FEDF23D}" type="pres">
      <dgm:prSet presAssocID="{A6AA2C62-76CC-4644-8507-B51D160B6C24}" presName="composite" presStyleCnt="0"/>
      <dgm:spPr/>
    </dgm:pt>
    <dgm:pt modelId="{2DF5E202-37E3-FD45-B634-664591C0CF6E}" type="pres">
      <dgm:prSet presAssocID="{A6AA2C62-76CC-4644-8507-B51D160B6C24}" presName="parentText" presStyleLbl="alignNode1" presStyleIdx="3" presStyleCnt="4">
        <dgm:presLayoutVars>
          <dgm:chMax val="1"/>
          <dgm:bulletEnabled val="1"/>
        </dgm:presLayoutVars>
      </dgm:prSet>
      <dgm:spPr/>
    </dgm:pt>
    <dgm:pt modelId="{7862F62D-66E1-1B48-A61C-2510A479BBAC}" type="pres">
      <dgm:prSet presAssocID="{A6AA2C62-76CC-4644-8507-B51D160B6C24}" presName="descendantText" presStyleLbl="alignAcc1" presStyleIdx="3" presStyleCnt="4">
        <dgm:presLayoutVars>
          <dgm:bulletEnabled val="1"/>
        </dgm:presLayoutVars>
      </dgm:prSet>
      <dgm:spPr/>
    </dgm:pt>
  </dgm:ptLst>
  <dgm:cxnLst>
    <dgm:cxn modelId="{D13B9913-162D-F043-8274-8E299048BF0B}" srcId="{03B65042-959C-3E42-B3FF-35EF0AA24873}" destId="{BD278B5D-B3C2-C342-8308-0445E61A19CF}" srcOrd="0" destOrd="0" parTransId="{EB87D1F6-B600-DF41-89BC-C0FA54823514}" sibTransId="{22B0072F-3A78-0F44-8E71-59D62D8E71B3}"/>
    <dgm:cxn modelId="{9DC00F14-3BDD-6149-82FA-862641AE43A0}" srcId="{B712A88A-03CB-2342-AC38-D96878E48A33}" destId="{CC137D76-8A6D-324F-BA10-A05A9F976580}" srcOrd="2" destOrd="0" parTransId="{9C972D92-BFAF-974F-955F-CB751EBBA834}" sibTransId="{C820DDB7-CCE8-F94B-8404-96EFE4F3CDAB}"/>
    <dgm:cxn modelId="{8B922B15-1FDA-7D4E-AA08-C32307A07FA5}" type="presOf" srcId="{A6AA2C62-76CC-4644-8507-B51D160B6C24}" destId="{2DF5E202-37E3-FD45-B634-664591C0CF6E}" srcOrd="0" destOrd="0" presId="urn:microsoft.com/office/officeart/2005/8/layout/chevron2"/>
    <dgm:cxn modelId="{4170D720-7105-A544-BA3F-25ABBB238200}" srcId="{B712A88A-03CB-2342-AC38-D96878E48A33}" destId="{E131BF80-695A-3C4C-AB13-5530EF2ED2B1}" srcOrd="1" destOrd="0" parTransId="{22D383EF-1747-5843-A3BF-1C6FF0EC674C}" sibTransId="{AEA8FA53-626D-484E-B688-E3029C71E69E}"/>
    <dgm:cxn modelId="{3E66AE22-B412-6E4F-909C-C0E72CB16A9A}" srcId="{B712A88A-03CB-2342-AC38-D96878E48A33}" destId="{97F59EE4-9ABA-9B46-8612-082F563A03E1}" srcOrd="0" destOrd="0" parTransId="{0BCD129C-7C5C-8D4E-B8F0-136A6F91C418}" sibTransId="{D8811B00-CC32-A944-95EE-56FB8D606A4B}"/>
    <dgm:cxn modelId="{161E502B-31BE-914C-87D3-CECA4CF0EFB4}" type="presOf" srcId="{B712A88A-03CB-2342-AC38-D96878E48A33}" destId="{0A045DEA-961A-7346-B629-84B612512CEF}" srcOrd="0" destOrd="0" presId="urn:microsoft.com/office/officeart/2005/8/layout/chevron2"/>
    <dgm:cxn modelId="{3C7A0E2E-F3BA-FD43-B0B7-EA4992B61904}" type="presOf" srcId="{BA629C56-3502-AD43-AF40-7BE8E3282C29}" destId="{7862F62D-66E1-1B48-A61C-2510A479BBAC}" srcOrd="0" destOrd="1" presId="urn:microsoft.com/office/officeart/2005/8/layout/chevron2"/>
    <dgm:cxn modelId="{A527BF41-E3DC-2144-8660-7FABD0CCE962}" srcId="{50C02BB6-B1BA-F14F-9886-A9CB0E5126F5}" destId="{F4FC828B-5513-AF43-B348-3FA9A9027B8F}" srcOrd="0" destOrd="0" parTransId="{A7317B27-793A-684B-AE24-E95B8C6879E4}" sibTransId="{8E4D7621-B502-794D-A107-4C305259BD61}"/>
    <dgm:cxn modelId="{2AED3045-B6C5-4C49-8934-7D1F15BDAF06}" srcId="{E14B7DA4-5EBA-ED46-AEA0-330F1E5AAFD2}" destId="{A6AA2C62-76CC-4644-8507-B51D160B6C24}" srcOrd="3" destOrd="0" parTransId="{22501410-25DE-F840-A345-6BE82500CCF7}" sibTransId="{5804DE30-BB08-4A43-850B-ABE71A238F06}"/>
    <dgm:cxn modelId="{918F4A4D-FDA8-B841-827F-BEA66706079C}" srcId="{E14B7DA4-5EBA-ED46-AEA0-330F1E5AAFD2}" destId="{50C02BB6-B1BA-F14F-9886-A9CB0E5126F5}" srcOrd="0" destOrd="0" parTransId="{E4EE5BFB-A95E-C74B-95D4-58F0B5326ECA}" sibTransId="{1A505C54-E0A2-B54E-8D25-48DA30A13A84}"/>
    <dgm:cxn modelId="{0E8ABD69-870F-D649-818B-0151238D3F3A}" srcId="{03B65042-959C-3E42-B3FF-35EF0AA24873}" destId="{214B639C-ED56-5240-B105-7A55F83E840F}" srcOrd="2" destOrd="0" parTransId="{8F515A94-8600-6E4F-A9A3-C8595E8F5714}" sibTransId="{B3091A8E-FAB8-A946-AAD1-F9FD5A05AC78}"/>
    <dgm:cxn modelId="{ACC7476C-F21C-C142-8AD7-643F3219B418}" type="presOf" srcId="{6FF45801-50EC-2647-89E2-03027CB83779}" destId="{7862F62D-66E1-1B48-A61C-2510A479BBAC}" srcOrd="0" destOrd="2" presId="urn:microsoft.com/office/officeart/2005/8/layout/chevron2"/>
    <dgm:cxn modelId="{93B2AB6E-2BC8-E84E-B905-A3AEA5F097F3}" type="presOf" srcId="{214B639C-ED56-5240-B105-7A55F83E840F}" destId="{89BEF8A2-F054-B749-88FB-0B7F710D49D0}" srcOrd="0" destOrd="2" presId="urn:microsoft.com/office/officeart/2005/8/layout/chevron2"/>
    <dgm:cxn modelId="{A5008A83-D20A-7245-9228-6BB51D31DA74}" srcId="{50C02BB6-B1BA-F14F-9886-A9CB0E5126F5}" destId="{5857329F-F1E0-2448-AC2E-06B0314E2216}" srcOrd="2" destOrd="0" parTransId="{C904B892-C52B-154E-A64D-AE98756A7EAF}" sibTransId="{6A2AAAE7-C978-434C-84FA-D8DC703B977F}"/>
    <dgm:cxn modelId="{4228238E-B287-5240-A606-92CD48FB7D3E}" type="presOf" srcId="{50C02BB6-B1BA-F14F-9886-A9CB0E5126F5}" destId="{75B2FE61-2838-304F-85A4-003D6115C216}" srcOrd="0" destOrd="0" presId="urn:microsoft.com/office/officeart/2005/8/layout/chevron2"/>
    <dgm:cxn modelId="{203AE09F-8C2B-7245-920D-EB19C3C7FB06}" type="presOf" srcId="{034A477D-5FAF-B34B-ABB4-5672572F5BBD}" destId="{89BEF8A2-F054-B749-88FB-0B7F710D49D0}" srcOrd="0" destOrd="1" presId="urn:microsoft.com/office/officeart/2005/8/layout/chevron2"/>
    <dgm:cxn modelId="{2FD701A2-9C72-A346-94EF-B93E3BC8292A}" type="presOf" srcId="{41B5088E-6AB5-434D-94E2-A7A2C7444311}" destId="{7862F62D-66E1-1B48-A61C-2510A479BBAC}" srcOrd="0" destOrd="0" presId="urn:microsoft.com/office/officeart/2005/8/layout/chevron2"/>
    <dgm:cxn modelId="{68AD57A3-432A-134E-8AB5-3852CA2BDEEB}" srcId="{A6AA2C62-76CC-4644-8507-B51D160B6C24}" destId="{41B5088E-6AB5-434D-94E2-A7A2C7444311}" srcOrd="0" destOrd="0" parTransId="{1336E572-0A82-1542-8A8C-FF33CD223BBD}" sibTransId="{BF995A2B-F6F8-FF45-BEAA-DAB0B02C8FFB}"/>
    <dgm:cxn modelId="{EFE870AD-8D58-2D44-B6C0-738AC715DD3C}" srcId="{A6AA2C62-76CC-4644-8507-B51D160B6C24}" destId="{6FF45801-50EC-2647-89E2-03027CB83779}" srcOrd="2" destOrd="0" parTransId="{B650ED23-EFA7-0544-91A8-C43A4A07CC6A}" sibTransId="{DE35CEAB-D5F3-824E-9209-BC10C2A7CFB2}"/>
    <dgm:cxn modelId="{912D34AE-3B13-8E41-8AA0-5F2E5695B750}" type="presOf" srcId="{97F59EE4-9ABA-9B46-8612-082F563A03E1}" destId="{3DA0A2AF-65EE-C042-9C8E-CCD7D86A6921}" srcOrd="0" destOrd="0" presId="urn:microsoft.com/office/officeart/2005/8/layout/chevron2"/>
    <dgm:cxn modelId="{849D2EB4-03C1-8841-AEA7-BA80F9A6EBF2}" type="presOf" srcId="{BD278B5D-B3C2-C342-8308-0445E61A19CF}" destId="{89BEF8A2-F054-B749-88FB-0B7F710D49D0}" srcOrd="0" destOrd="0" presId="urn:microsoft.com/office/officeart/2005/8/layout/chevron2"/>
    <dgm:cxn modelId="{DF068DB4-4FA0-3F4B-996C-6309AF98153E}" type="presOf" srcId="{5857329F-F1E0-2448-AC2E-06B0314E2216}" destId="{A27EE97D-AB2C-414C-89A4-42774522A28D}" srcOrd="0" destOrd="2" presId="urn:microsoft.com/office/officeart/2005/8/layout/chevron2"/>
    <dgm:cxn modelId="{FDD5B9BE-0736-DD4C-8296-317A7FA73BEC}" srcId="{50C02BB6-B1BA-F14F-9886-A9CB0E5126F5}" destId="{3075632A-7950-4A4C-91DA-E528E15AB2B8}" srcOrd="1" destOrd="0" parTransId="{D605BE31-9BE8-1A42-8927-D5B262606529}" sibTransId="{E67317C6-24F2-FC47-A542-AF98D9197397}"/>
    <dgm:cxn modelId="{D99577C4-8CDC-0149-93A1-AC6A52DCAB91}" type="presOf" srcId="{CC137D76-8A6D-324F-BA10-A05A9F976580}" destId="{3DA0A2AF-65EE-C042-9C8E-CCD7D86A6921}" srcOrd="0" destOrd="2" presId="urn:microsoft.com/office/officeart/2005/8/layout/chevron2"/>
    <dgm:cxn modelId="{58B917CE-A275-5342-AFF8-5B5CCBC2F067}" type="presOf" srcId="{F4FC828B-5513-AF43-B348-3FA9A9027B8F}" destId="{A27EE97D-AB2C-414C-89A4-42774522A28D}" srcOrd="0" destOrd="0" presId="urn:microsoft.com/office/officeart/2005/8/layout/chevron2"/>
    <dgm:cxn modelId="{411F32DB-CA49-6F4C-8A5B-E51BFDA62A74}" srcId="{E14B7DA4-5EBA-ED46-AEA0-330F1E5AAFD2}" destId="{03B65042-959C-3E42-B3FF-35EF0AA24873}" srcOrd="2" destOrd="0" parTransId="{838DDAB3-2272-6842-969D-DC8BEBE5EC14}" sibTransId="{044B5C5E-58B3-0A4F-ACF2-57B435F7C99F}"/>
    <dgm:cxn modelId="{8B9F1FDC-48A6-7746-B724-B28D54BEA4D8}" type="presOf" srcId="{03B65042-959C-3E42-B3FF-35EF0AA24873}" destId="{03D68A48-CF03-234A-B101-589242448F67}" srcOrd="0" destOrd="0" presId="urn:microsoft.com/office/officeart/2005/8/layout/chevron2"/>
    <dgm:cxn modelId="{FE7BE0DC-C02A-E048-954A-1E8E37C1E9EC}" type="presOf" srcId="{3075632A-7950-4A4C-91DA-E528E15AB2B8}" destId="{A27EE97D-AB2C-414C-89A4-42774522A28D}" srcOrd="0" destOrd="1" presId="urn:microsoft.com/office/officeart/2005/8/layout/chevron2"/>
    <dgm:cxn modelId="{6FF858E1-A19B-7747-929E-B8A4B0FB3773}" srcId="{E14B7DA4-5EBA-ED46-AEA0-330F1E5AAFD2}" destId="{B712A88A-03CB-2342-AC38-D96878E48A33}" srcOrd="1" destOrd="0" parTransId="{94011B80-6957-5E45-931F-E9EF27754818}" sibTransId="{175ADE22-FD87-CB49-AD43-C47D29B60B9A}"/>
    <dgm:cxn modelId="{307E8CE6-5618-EA48-B6F2-A5C0DCBBE9F7}" type="presOf" srcId="{E131BF80-695A-3C4C-AB13-5530EF2ED2B1}" destId="{3DA0A2AF-65EE-C042-9C8E-CCD7D86A6921}" srcOrd="0" destOrd="1" presId="urn:microsoft.com/office/officeart/2005/8/layout/chevron2"/>
    <dgm:cxn modelId="{64649DEA-0021-7A4C-9EC5-039F33C5F82E}" srcId="{A6AA2C62-76CC-4644-8507-B51D160B6C24}" destId="{BA629C56-3502-AD43-AF40-7BE8E3282C29}" srcOrd="1" destOrd="0" parTransId="{820CED31-F8C3-E145-9B13-AAE60F2EAFB5}" sibTransId="{9A499856-56EF-BB40-AC37-084516F9C019}"/>
    <dgm:cxn modelId="{A1B0CAF0-D25F-9249-9130-489915F1956E}" type="presOf" srcId="{E14B7DA4-5EBA-ED46-AEA0-330F1E5AAFD2}" destId="{D543A9E7-0B27-9D4A-A419-3C74688B3F97}" srcOrd="0" destOrd="0" presId="urn:microsoft.com/office/officeart/2005/8/layout/chevron2"/>
    <dgm:cxn modelId="{709035F9-D78F-C049-9071-4AA0F9F5FDD5}" srcId="{03B65042-959C-3E42-B3FF-35EF0AA24873}" destId="{034A477D-5FAF-B34B-ABB4-5672572F5BBD}" srcOrd="1" destOrd="0" parTransId="{EBB93988-F8AC-594C-A901-3A4A96EFFAA4}" sibTransId="{377FFFCA-66D2-4146-804F-A0608CB44CF4}"/>
    <dgm:cxn modelId="{EAB09063-B299-DC4E-B544-962EC3A60C77}" type="presParOf" srcId="{D543A9E7-0B27-9D4A-A419-3C74688B3F97}" destId="{E326CA00-6BE3-AC4F-937B-464FCB46D656}" srcOrd="0" destOrd="0" presId="urn:microsoft.com/office/officeart/2005/8/layout/chevron2"/>
    <dgm:cxn modelId="{D94E547C-0D81-2C49-837F-80B5938852CC}" type="presParOf" srcId="{E326CA00-6BE3-AC4F-937B-464FCB46D656}" destId="{75B2FE61-2838-304F-85A4-003D6115C216}" srcOrd="0" destOrd="0" presId="urn:microsoft.com/office/officeart/2005/8/layout/chevron2"/>
    <dgm:cxn modelId="{2B7E4615-47D6-944D-9234-4136AB541DAB}" type="presParOf" srcId="{E326CA00-6BE3-AC4F-937B-464FCB46D656}" destId="{A27EE97D-AB2C-414C-89A4-42774522A28D}" srcOrd="1" destOrd="0" presId="urn:microsoft.com/office/officeart/2005/8/layout/chevron2"/>
    <dgm:cxn modelId="{6B93F1E3-4D24-214E-8551-A12E3DBB09B3}" type="presParOf" srcId="{D543A9E7-0B27-9D4A-A419-3C74688B3F97}" destId="{AD907D60-BDAD-3545-A2A8-42CBAD1B9016}" srcOrd="1" destOrd="0" presId="urn:microsoft.com/office/officeart/2005/8/layout/chevron2"/>
    <dgm:cxn modelId="{1A8FF464-6B7E-904A-891E-DB0CD727B55B}" type="presParOf" srcId="{D543A9E7-0B27-9D4A-A419-3C74688B3F97}" destId="{03100168-3443-6248-A15C-2FFF471D1275}" srcOrd="2" destOrd="0" presId="urn:microsoft.com/office/officeart/2005/8/layout/chevron2"/>
    <dgm:cxn modelId="{BE00FE53-D49D-E243-BF70-48B6B72F5A5E}" type="presParOf" srcId="{03100168-3443-6248-A15C-2FFF471D1275}" destId="{0A045DEA-961A-7346-B629-84B612512CEF}" srcOrd="0" destOrd="0" presId="urn:microsoft.com/office/officeart/2005/8/layout/chevron2"/>
    <dgm:cxn modelId="{793C69F6-305D-864E-B383-4E9C072E8858}" type="presParOf" srcId="{03100168-3443-6248-A15C-2FFF471D1275}" destId="{3DA0A2AF-65EE-C042-9C8E-CCD7D86A6921}" srcOrd="1" destOrd="0" presId="urn:microsoft.com/office/officeart/2005/8/layout/chevron2"/>
    <dgm:cxn modelId="{554CF1E8-DA2B-3243-81D1-BF4D5EAAD7F8}" type="presParOf" srcId="{D543A9E7-0B27-9D4A-A419-3C74688B3F97}" destId="{2C86C61F-018A-B645-AE97-C99BEB608C3D}" srcOrd="3" destOrd="0" presId="urn:microsoft.com/office/officeart/2005/8/layout/chevron2"/>
    <dgm:cxn modelId="{0A07898F-4E20-9A45-B7EA-8CDB0A058B37}" type="presParOf" srcId="{D543A9E7-0B27-9D4A-A419-3C74688B3F97}" destId="{DAB4FD82-0853-8048-89D3-F8F7831AF1BF}" srcOrd="4" destOrd="0" presId="urn:microsoft.com/office/officeart/2005/8/layout/chevron2"/>
    <dgm:cxn modelId="{9C7AAC60-F3F6-244D-9CAB-3E182189D69F}" type="presParOf" srcId="{DAB4FD82-0853-8048-89D3-F8F7831AF1BF}" destId="{03D68A48-CF03-234A-B101-589242448F67}" srcOrd="0" destOrd="0" presId="urn:microsoft.com/office/officeart/2005/8/layout/chevron2"/>
    <dgm:cxn modelId="{D06E1AAB-E0A4-F542-8F44-7AF14E4C7557}" type="presParOf" srcId="{DAB4FD82-0853-8048-89D3-F8F7831AF1BF}" destId="{89BEF8A2-F054-B749-88FB-0B7F710D49D0}" srcOrd="1" destOrd="0" presId="urn:microsoft.com/office/officeart/2005/8/layout/chevron2"/>
    <dgm:cxn modelId="{1ED75684-4A5D-5947-BB61-D3F421C9CDE5}" type="presParOf" srcId="{D543A9E7-0B27-9D4A-A419-3C74688B3F97}" destId="{DF1705DF-9709-6046-8265-8DC78322DB98}" srcOrd="5" destOrd="0" presId="urn:microsoft.com/office/officeart/2005/8/layout/chevron2"/>
    <dgm:cxn modelId="{91D8DBAB-B585-984C-8FC9-AA3FFFF3C7C4}" type="presParOf" srcId="{D543A9E7-0B27-9D4A-A419-3C74688B3F97}" destId="{909D3E67-DCDC-F74E-88A7-65296FEDF23D}" srcOrd="6" destOrd="0" presId="urn:microsoft.com/office/officeart/2005/8/layout/chevron2"/>
    <dgm:cxn modelId="{8D6D8D43-C7DB-354D-8D53-AD709787B95C}" type="presParOf" srcId="{909D3E67-DCDC-F74E-88A7-65296FEDF23D}" destId="{2DF5E202-37E3-FD45-B634-664591C0CF6E}" srcOrd="0" destOrd="0" presId="urn:microsoft.com/office/officeart/2005/8/layout/chevron2"/>
    <dgm:cxn modelId="{0BEF1FCC-3027-8344-AE1E-1D124959550C}" type="presParOf" srcId="{909D3E67-DCDC-F74E-88A7-65296FEDF23D}" destId="{7862F62D-66E1-1B48-A61C-2510A479BBA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4B7DA4-5EBA-ED46-AEA0-330F1E5AAFD2}"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50C02BB6-B1BA-F14F-9886-A9CB0E5126F5}">
      <dgm:prSet phldrT="[Text]"/>
      <dgm:spPr>
        <a:solidFill>
          <a:schemeClr val="tx2">
            <a:lumMod val="40000"/>
            <a:lumOff val="60000"/>
          </a:schemeClr>
        </a:solidFill>
      </dgm:spPr>
      <dgm:t>
        <a:bodyPr/>
        <a:lstStyle/>
        <a:p>
          <a:r>
            <a:rPr lang="en-US" u="sng" dirty="0"/>
            <a:t>Introduction</a:t>
          </a:r>
        </a:p>
      </dgm:t>
    </dgm:pt>
    <dgm:pt modelId="{E4EE5BFB-A95E-C74B-95D4-58F0B5326ECA}" type="parTrans" cxnId="{918F4A4D-FDA8-B841-827F-BEA66706079C}">
      <dgm:prSet/>
      <dgm:spPr/>
      <dgm:t>
        <a:bodyPr/>
        <a:lstStyle/>
        <a:p>
          <a:endParaRPr lang="en-US"/>
        </a:p>
      </dgm:t>
    </dgm:pt>
    <dgm:pt modelId="{1A505C54-E0A2-B54E-8D25-48DA30A13A84}" type="sibTrans" cxnId="{918F4A4D-FDA8-B841-827F-BEA66706079C}">
      <dgm:prSet/>
      <dgm:spPr/>
      <dgm:t>
        <a:bodyPr/>
        <a:lstStyle/>
        <a:p>
          <a:endParaRPr lang="en-US"/>
        </a:p>
      </dgm:t>
    </dgm:pt>
    <dgm:pt modelId="{F4FC828B-5513-AF43-B348-3FA9A9027B8F}">
      <dgm:prSet phldrT="[Text]"/>
      <dgm:spPr/>
      <dgm:t>
        <a:bodyPr/>
        <a:lstStyle/>
        <a:p>
          <a:r>
            <a:rPr lang="en-US" dirty="0"/>
            <a:t>Motivating Examples</a:t>
          </a:r>
        </a:p>
      </dgm:t>
    </dgm:pt>
    <dgm:pt modelId="{A7317B27-793A-684B-AE24-E95B8C6879E4}" type="parTrans" cxnId="{A527BF41-E3DC-2144-8660-7FABD0CCE962}">
      <dgm:prSet/>
      <dgm:spPr/>
      <dgm:t>
        <a:bodyPr/>
        <a:lstStyle/>
        <a:p>
          <a:endParaRPr lang="en-US"/>
        </a:p>
      </dgm:t>
    </dgm:pt>
    <dgm:pt modelId="{8E4D7621-B502-794D-A107-4C305259BD61}" type="sibTrans" cxnId="{A527BF41-E3DC-2144-8660-7FABD0CCE962}">
      <dgm:prSet/>
      <dgm:spPr/>
      <dgm:t>
        <a:bodyPr/>
        <a:lstStyle/>
        <a:p>
          <a:endParaRPr lang="en-US"/>
        </a:p>
      </dgm:t>
    </dgm:pt>
    <dgm:pt modelId="{3075632A-7950-4A4C-91DA-E528E15AB2B8}">
      <dgm:prSet phldrT="[Text]"/>
      <dgm:spPr/>
      <dgm:t>
        <a:bodyPr/>
        <a:lstStyle/>
        <a:p>
          <a:r>
            <a:rPr lang="en-US" dirty="0"/>
            <a:t>Human Psychological Foundations on Impact and Effects </a:t>
          </a:r>
        </a:p>
      </dgm:t>
    </dgm:pt>
    <dgm:pt modelId="{D605BE31-9BE8-1A42-8927-D5B262606529}" type="parTrans" cxnId="{FDD5B9BE-0736-DD4C-8296-317A7FA73BEC}">
      <dgm:prSet/>
      <dgm:spPr/>
      <dgm:t>
        <a:bodyPr/>
        <a:lstStyle/>
        <a:p>
          <a:endParaRPr lang="en-US"/>
        </a:p>
      </dgm:t>
    </dgm:pt>
    <dgm:pt modelId="{E67317C6-24F2-FC47-A542-AF98D9197397}" type="sibTrans" cxnId="{FDD5B9BE-0736-DD4C-8296-317A7FA73BEC}">
      <dgm:prSet/>
      <dgm:spPr/>
      <dgm:t>
        <a:bodyPr/>
        <a:lstStyle/>
        <a:p>
          <a:endParaRPr lang="en-US"/>
        </a:p>
      </dgm:t>
    </dgm:pt>
    <dgm:pt modelId="{B712A88A-03CB-2342-AC38-D96878E48A33}">
      <dgm:prSet phldrT="[Text]"/>
      <dgm:spPr>
        <a:solidFill>
          <a:srgbClr val="7E92C1"/>
        </a:solidFill>
      </dgm:spPr>
      <dgm:t>
        <a:bodyPr/>
        <a:lstStyle/>
        <a:p>
          <a:r>
            <a:rPr lang="en-US" dirty="0"/>
            <a:t>Detection</a:t>
          </a:r>
        </a:p>
      </dgm:t>
    </dgm:pt>
    <dgm:pt modelId="{94011B80-6957-5E45-931F-E9EF27754818}" type="parTrans" cxnId="{6FF858E1-A19B-7747-929E-B8A4B0FB3773}">
      <dgm:prSet/>
      <dgm:spPr/>
      <dgm:t>
        <a:bodyPr/>
        <a:lstStyle/>
        <a:p>
          <a:endParaRPr lang="en-US"/>
        </a:p>
      </dgm:t>
    </dgm:pt>
    <dgm:pt modelId="{175ADE22-FD87-CB49-AD43-C47D29B60B9A}" type="sibTrans" cxnId="{6FF858E1-A19B-7747-929E-B8A4B0FB3773}">
      <dgm:prSet/>
      <dgm:spPr/>
      <dgm:t>
        <a:bodyPr/>
        <a:lstStyle/>
        <a:p>
          <a:endParaRPr lang="en-US"/>
        </a:p>
      </dgm:t>
    </dgm:pt>
    <dgm:pt modelId="{97F59EE4-9ABA-9B46-8612-082F563A03E1}">
      <dgm:prSet phldrT="[Text]"/>
      <dgm:spPr/>
      <dgm:t>
        <a:bodyPr/>
        <a:lstStyle/>
        <a:p>
          <a:r>
            <a:rPr lang="en-US" dirty="0"/>
            <a:t>Fact-Checking</a:t>
          </a:r>
        </a:p>
      </dgm:t>
    </dgm:pt>
    <dgm:pt modelId="{0BCD129C-7C5C-8D4E-B8F0-136A6F91C418}" type="parTrans" cxnId="{3E66AE22-B412-6E4F-909C-C0E72CB16A9A}">
      <dgm:prSet/>
      <dgm:spPr/>
      <dgm:t>
        <a:bodyPr/>
        <a:lstStyle/>
        <a:p>
          <a:endParaRPr lang="en-US"/>
        </a:p>
      </dgm:t>
    </dgm:pt>
    <dgm:pt modelId="{D8811B00-CC32-A944-95EE-56FB8D606A4B}" type="sibTrans" cxnId="{3E66AE22-B412-6E4F-909C-C0E72CB16A9A}">
      <dgm:prSet/>
      <dgm:spPr/>
      <dgm:t>
        <a:bodyPr/>
        <a:lstStyle/>
        <a:p>
          <a:endParaRPr lang="en-US"/>
        </a:p>
      </dgm:t>
    </dgm:pt>
    <dgm:pt modelId="{E131BF80-695A-3C4C-AB13-5530EF2ED2B1}">
      <dgm:prSet phldrT="[Text]"/>
      <dgm:spPr/>
      <dgm:t>
        <a:bodyPr/>
        <a:lstStyle/>
        <a:p>
          <a:r>
            <a:rPr lang="en-US" dirty="0"/>
            <a:t>Semantic Inconsistency</a:t>
          </a:r>
        </a:p>
      </dgm:t>
    </dgm:pt>
    <dgm:pt modelId="{22D383EF-1747-5843-A3BF-1C6FF0EC674C}" type="parTrans" cxnId="{4170D720-7105-A544-BA3F-25ABBB238200}">
      <dgm:prSet/>
      <dgm:spPr/>
      <dgm:t>
        <a:bodyPr/>
        <a:lstStyle/>
        <a:p>
          <a:endParaRPr lang="en-US"/>
        </a:p>
      </dgm:t>
    </dgm:pt>
    <dgm:pt modelId="{AEA8FA53-626D-484E-B688-E3029C71E69E}" type="sibTrans" cxnId="{4170D720-7105-A544-BA3F-25ABBB238200}">
      <dgm:prSet/>
      <dgm:spPr/>
      <dgm:t>
        <a:bodyPr/>
        <a:lstStyle/>
        <a:p>
          <a:endParaRPr lang="en-US"/>
        </a:p>
      </dgm:t>
    </dgm:pt>
    <dgm:pt modelId="{03B65042-959C-3E42-B3FF-35EF0AA24873}">
      <dgm:prSet phldrT="[Text]"/>
      <dgm:spPr>
        <a:solidFill>
          <a:srgbClr val="7E92C1"/>
        </a:solidFill>
      </dgm:spPr>
      <dgm:t>
        <a:bodyPr/>
        <a:lstStyle/>
        <a:p>
          <a:r>
            <a:rPr lang="en-US" dirty="0"/>
            <a:t>Characterization</a:t>
          </a:r>
        </a:p>
      </dgm:t>
    </dgm:pt>
    <dgm:pt modelId="{838DDAB3-2272-6842-969D-DC8BEBE5EC14}" type="parTrans" cxnId="{411F32DB-CA49-6F4C-8A5B-E51BFDA62A74}">
      <dgm:prSet/>
      <dgm:spPr/>
      <dgm:t>
        <a:bodyPr/>
        <a:lstStyle/>
        <a:p>
          <a:endParaRPr lang="en-US"/>
        </a:p>
      </dgm:t>
    </dgm:pt>
    <dgm:pt modelId="{044B5C5E-58B3-0A4F-ACF2-57B435F7C99F}" type="sibTrans" cxnId="{411F32DB-CA49-6F4C-8A5B-E51BFDA62A74}">
      <dgm:prSet/>
      <dgm:spPr/>
      <dgm:t>
        <a:bodyPr/>
        <a:lstStyle/>
        <a:p>
          <a:endParaRPr lang="en-US"/>
        </a:p>
      </dgm:t>
    </dgm:pt>
    <dgm:pt modelId="{BD278B5D-B3C2-C342-8308-0445E61A19CF}">
      <dgm:prSet phldrT="[Text]"/>
      <dgm:spPr/>
      <dgm:t>
        <a:bodyPr/>
        <a:lstStyle/>
        <a:p>
          <a:r>
            <a:rPr lang="en-US" dirty="0"/>
            <a:t>Bias &amp; Framing</a:t>
          </a:r>
        </a:p>
      </dgm:t>
    </dgm:pt>
    <dgm:pt modelId="{EB87D1F6-B600-DF41-89BC-C0FA54823514}" type="parTrans" cxnId="{D13B9913-162D-F043-8274-8E299048BF0B}">
      <dgm:prSet/>
      <dgm:spPr/>
      <dgm:t>
        <a:bodyPr/>
        <a:lstStyle/>
        <a:p>
          <a:endParaRPr lang="en-US"/>
        </a:p>
      </dgm:t>
    </dgm:pt>
    <dgm:pt modelId="{22B0072F-3A78-0F44-8E71-59D62D8E71B3}" type="sibTrans" cxnId="{D13B9913-162D-F043-8274-8E299048BF0B}">
      <dgm:prSet/>
      <dgm:spPr/>
      <dgm:t>
        <a:bodyPr/>
        <a:lstStyle/>
        <a:p>
          <a:endParaRPr lang="en-US"/>
        </a:p>
      </dgm:t>
    </dgm:pt>
    <dgm:pt modelId="{A6AA2C62-76CC-4644-8507-B51D160B6C24}">
      <dgm:prSet/>
      <dgm:spPr>
        <a:solidFill>
          <a:srgbClr val="7E92C1"/>
        </a:solidFill>
      </dgm:spPr>
      <dgm:t>
        <a:bodyPr/>
        <a:lstStyle/>
        <a:p>
          <a:r>
            <a:rPr lang="en-US" dirty="0"/>
            <a:t>Applications &amp;</a:t>
          </a:r>
        </a:p>
        <a:p>
          <a:r>
            <a:rPr lang="en-US" dirty="0"/>
            <a:t>Future Directions</a:t>
          </a:r>
        </a:p>
      </dgm:t>
    </dgm:pt>
    <dgm:pt modelId="{22501410-25DE-F840-A345-6BE82500CCF7}" type="parTrans" cxnId="{2AED3045-B6C5-4C49-8934-7D1F15BDAF06}">
      <dgm:prSet/>
      <dgm:spPr/>
      <dgm:t>
        <a:bodyPr/>
        <a:lstStyle/>
        <a:p>
          <a:endParaRPr lang="en-US"/>
        </a:p>
      </dgm:t>
    </dgm:pt>
    <dgm:pt modelId="{5804DE30-BB08-4A43-850B-ABE71A238F06}" type="sibTrans" cxnId="{2AED3045-B6C5-4C49-8934-7D1F15BDAF06}">
      <dgm:prSet/>
      <dgm:spPr/>
      <dgm:t>
        <a:bodyPr/>
        <a:lstStyle/>
        <a:p>
          <a:endParaRPr lang="en-US"/>
        </a:p>
      </dgm:t>
    </dgm:pt>
    <dgm:pt modelId="{5857329F-F1E0-2448-AC2E-06B0314E2216}">
      <dgm:prSet phldrT="[Text]"/>
      <dgm:spPr/>
      <dgm:t>
        <a:bodyPr/>
        <a:lstStyle/>
        <a:p>
          <a:r>
            <a:rPr lang="en-US" dirty="0"/>
            <a:t>Problem Definitions and Task Formulations</a:t>
          </a:r>
        </a:p>
      </dgm:t>
    </dgm:pt>
    <dgm:pt modelId="{C904B892-C52B-154E-A64D-AE98756A7EAF}" type="parTrans" cxnId="{A5008A83-D20A-7245-9228-6BB51D31DA74}">
      <dgm:prSet/>
      <dgm:spPr/>
      <dgm:t>
        <a:bodyPr/>
        <a:lstStyle/>
        <a:p>
          <a:endParaRPr lang="en-US"/>
        </a:p>
      </dgm:t>
    </dgm:pt>
    <dgm:pt modelId="{6A2AAAE7-C978-434C-84FA-D8DC703B977F}" type="sibTrans" cxnId="{A5008A83-D20A-7245-9228-6BB51D31DA74}">
      <dgm:prSet/>
      <dgm:spPr/>
      <dgm:t>
        <a:bodyPr/>
        <a:lstStyle/>
        <a:p>
          <a:endParaRPr lang="en-US"/>
        </a:p>
      </dgm:t>
    </dgm:pt>
    <dgm:pt modelId="{CC137D76-8A6D-324F-BA10-A05A9F976580}">
      <dgm:prSet phldrT="[Text]"/>
      <dgm:spPr/>
      <dgm:t>
        <a:bodyPr/>
        <a:lstStyle/>
        <a:p>
          <a:r>
            <a:rPr lang="en-US" dirty="0"/>
            <a:t>Social Context and Propagation Patterns</a:t>
          </a:r>
        </a:p>
      </dgm:t>
    </dgm:pt>
    <dgm:pt modelId="{9C972D92-BFAF-974F-955F-CB751EBBA834}" type="parTrans" cxnId="{9DC00F14-3BDD-6149-82FA-862641AE43A0}">
      <dgm:prSet/>
      <dgm:spPr/>
      <dgm:t>
        <a:bodyPr/>
        <a:lstStyle/>
        <a:p>
          <a:endParaRPr lang="en-US"/>
        </a:p>
      </dgm:t>
    </dgm:pt>
    <dgm:pt modelId="{C820DDB7-CCE8-F94B-8404-96EFE4F3CDAB}" type="sibTrans" cxnId="{9DC00F14-3BDD-6149-82FA-862641AE43A0}">
      <dgm:prSet/>
      <dgm:spPr/>
      <dgm:t>
        <a:bodyPr/>
        <a:lstStyle/>
        <a:p>
          <a:endParaRPr lang="en-US"/>
        </a:p>
      </dgm:t>
    </dgm:pt>
    <dgm:pt modelId="{214B639C-ED56-5240-B105-7A55F83E840F}">
      <dgm:prSet phldrT="[Text]"/>
      <dgm:spPr/>
      <dgm:t>
        <a:bodyPr/>
        <a:lstStyle/>
        <a:p>
          <a:r>
            <a:rPr lang="en-US" dirty="0"/>
            <a:t>Intent &amp; Agenda</a:t>
          </a:r>
        </a:p>
      </dgm:t>
    </dgm:pt>
    <dgm:pt modelId="{8F515A94-8600-6E4F-A9A3-C8595E8F5714}" type="parTrans" cxnId="{0E8ABD69-870F-D649-818B-0151238D3F3A}">
      <dgm:prSet/>
      <dgm:spPr/>
      <dgm:t>
        <a:bodyPr/>
        <a:lstStyle/>
        <a:p>
          <a:endParaRPr lang="en-US"/>
        </a:p>
      </dgm:t>
    </dgm:pt>
    <dgm:pt modelId="{B3091A8E-FAB8-A946-AAD1-F9FD5A05AC78}" type="sibTrans" cxnId="{0E8ABD69-870F-D649-818B-0151238D3F3A}">
      <dgm:prSet/>
      <dgm:spPr/>
      <dgm:t>
        <a:bodyPr/>
        <a:lstStyle/>
        <a:p>
          <a:endParaRPr lang="en-US"/>
        </a:p>
      </dgm:t>
    </dgm:pt>
    <dgm:pt modelId="{41B5088E-6AB5-434D-94E2-A7A2C7444311}">
      <dgm:prSet/>
      <dgm:spPr/>
      <dgm:t>
        <a:bodyPr/>
        <a:lstStyle/>
        <a:p>
          <a:r>
            <a:rPr lang="en-US" dirty="0"/>
            <a:t>Corrective Actions</a:t>
          </a:r>
        </a:p>
      </dgm:t>
    </dgm:pt>
    <dgm:pt modelId="{1336E572-0A82-1542-8A8C-FF33CD223BBD}" type="parTrans" cxnId="{68AD57A3-432A-134E-8AB5-3852CA2BDEEB}">
      <dgm:prSet/>
      <dgm:spPr/>
      <dgm:t>
        <a:bodyPr/>
        <a:lstStyle/>
        <a:p>
          <a:endParaRPr lang="en-US"/>
        </a:p>
      </dgm:t>
    </dgm:pt>
    <dgm:pt modelId="{BF995A2B-F6F8-FF45-BEAA-DAB0B02C8FFB}" type="sibTrans" cxnId="{68AD57A3-432A-134E-8AB5-3852CA2BDEEB}">
      <dgm:prSet/>
      <dgm:spPr/>
      <dgm:t>
        <a:bodyPr/>
        <a:lstStyle/>
        <a:p>
          <a:endParaRPr lang="en-US"/>
        </a:p>
      </dgm:t>
    </dgm:pt>
    <dgm:pt modelId="{034A477D-5FAF-B34B-ABB4-5672572F5BBD}">
      <dgm:prSet phldrT="[Text]"/>
      <dgm:spPr/>
      <dgm:t>
        <a:bodyPr/>
        <a:lstStyle/>
        <a:p>
          <a:r>
            <a:rPr lang="en-US" dirty="0"/>
            <a:t>Propaganda Techniques</a:t>
          </a:r>
        </a:p>
      </dgm:t>
    </dgm:pt>
    <dgm:pt modelId="{EBB93988-F8AC-594C-A901-3A4A96EFFAA4}" type="parTrans" cxnId="{709035F9-D78F-C049-9071-4AA0F9F5FDD5}">
      <dgm:prSet/>
      <dgm:spPr/>
      <dgm:t>
        <a:bodyPr/>
        <a:lstStyle/>
        <a:p>
          <a:endParaRPr lang="en-US"/>
        </a:p>
      </dgm:t>
    </dgm:pt>
    <dgm:pt modelId="{377FFFCA-66D2-4146-804F-A0608CB44CF4}" type="sibTrans" cxnId="{709035F9-D78F-C049-9071-4AA0F9F5FDD5}">
      <dgm:prSet/>
      <dgm:spPr/>
      <dgm:t>
        <a:bodyPr/>
        <a:lstStyle/>
        <a:p>
          <a:endParaRPr lang="en-US"/>
        </a:p>
      </dgm:t>
    </dgm:pt>
    <dgm:pt modelId="{BA629C56-3502-AD43-AF40-7BE8E3282C29}">
      <dgm:prSet/>
      <dgm:spPr/>
      <dgm:t>
        <a:bodyPr/>
        <a:lstStyle/>
        <a:p>
          <a:r>
            <a:rPr lang="en-US" dirty="0"/>
            <a:t>Remaining Challenges</a:t>
          </a:r>
        </a:p>
      </dgm:t>
    </dgm:pt>
    <dgm:pt modelId="{820CED31-F8C3-E145-9B13-AAE60F2EAFB5}" type="parTrans" cxnId="{64649DEA-0021-7A4C-9EC5-039F33C5F82E}">
      <dgm:prSet/>
      <dgm:spPr/>
      <dgm:t>
        <a:bodyPr/>
        <a:lstStyle/>
        <a:p>
          <a:endParaRPr lang="en-US"/>
        </a:p>
      </dgm:t>
    </dgm:pt>
    <dgm:pt modelId="{9A499856-56EF-BB40-AC37-084516F9C019}" type="sibTrans" cxnId="{64649DEA-0021-7A4C-9EC5-039F33C5F82E}">
      <dgm:prSet/>
      <dgm:spPr/>
      <dgm:t>
        <a:bodyPr/>
        <a:lstStyle/>
        <a:p>
          <a:endParaRPr lang="en-US"/>
        </a:p>
      </dgm:t>
    </dgm:pt>
    <dgm:pt modelId="{6FF45801-50EC-2647-89E2-03027CB83779}">
      <dgm:prSet/>
      <dgm:spPr/>
      <dgm:t>
        <a:bodyPr/>
        <a:lstStyle/>
        <a:p>
          <a:r>
            <a:rPr lang="en-US" dirty="0"/>
            <a:t>Future Directions</a:t>
          </a:r>
        </a:p>
      </dgm:t>
    </dgm:pt>
    <dgm:pt modelId="{B650ED23-EFA7-0544-91A8-C43A4A07CC6A}" type="parTrans" cxnId="{EFE870AD-8D58-2D44-B6C0-738AC715DD3C}">
      <dgm:prSet/>
      <dgm:spPr/>
      <dgm:t>
        <a:bodyPr/>
        <a:lstStyle/>
        <a:p>
          <a:endParaRPr lang="en-US"/>
        </a:p>
      </dgm:t>
    </dgm:pt>
    <dgm:pt modelId="{DE35CEAB-D5F3-824E-9209-BC10C2A7CFB2}" type="sibTrans" cxnId="{EFE870AD-8D58-2D44-B6C0-738AC715DD3C}">
      <dgm:prSet/>
      <dgm:spPr/>
      <dgm:t>
        <a:bodyPr/>
        <a:lstStyle/>
        <a:p>
          <a:endParaRPr lang="en-US"/>
        </a:p>
      </dgm:t>
    </dgm:pt>
    <dgm:pt modelId="{D543A9E7-0B27-9D4A-A419-3C74688B3F97}" type="pres">
      <dgm:prSet presAssocID="{E14B7DA4-5EBA-ED46-AEA0-330F1E5AAFD2}" presName="linearFlow" presStyleCnt="0">
        <dgm:presLayoutVars>
          <dgm:dir/>
          <dgm:animLvl val="lvl"/>
          <dgm:resizeHandles val="exact"/>
        </dgm:presLayoutVars>
      </dgm:prSet>
      <dgm:spPr/>
    </dgm:pt>
    <dgm:pt modelId="{E326CA00-6BE3-AC4F-937B-464FCB46D656}" type="pres">
      <dgm:prSet presAssocID="{50C02BB6-B1BA-F14F-9886-A9CB0E5126F5}" presName="composite" presStyleCnt="0"/>
      <dgm:spPr/>
    </dgm:pt>
    <dgm:pt modelId="{75B2FE61-2838-304F-85A4-003D6115C216}" type="pres">
      <dgm:prSet presAssocID="{50C02BB6-B1BA-F14F-9886-A9CB0E5126F5}" presName="parentText" presStyleLbl="alignNode1" presStyleIdx="0" presStyleCnt="4">
        <dgm:presLayoutVars>
          <dgm:chMax val="1"/>
          <dgm:bulletEnabled val="1"/>
        </dgm:presLayoutVars>
      </dgm:prSet>
      <dgm:spPr/>
    </dgm:pt>
    <dgm:pt modelId="{A27EE97D-AB2C-414C-89A4-42774522A28D}" type="pres">
      <dgm:prSet presAssocID="{50C02BB6-B1BA-F14F-9886-A9CB0E5126F5}" presName="descendantText" presStyleLbl="alignAcc1" presStyleIdx="0" presStyleCnt="4" custLinFactNeighborX="2570" custLinFactNeighborY="-90665">
        <dgm:presLayoutVars>
          <dgm:bulletEnabled val="1"/>
        </dgm:presLayoutVars>
      </dgm:prSet>
      <dgm:spPr/>
    </dgm:pt>
    <dgm:pt modelId="{AD907D60-BDAD-3545-A2A8-42CBAD1B9016}" type="pres">
      <dgm:prSet presAssocID="{1A505C54-E0A2-B54E-8D25-48DA30A13A84}" presName="sp" presStyleCnt="0"/>
      <dgm:spPr/>
    </dgm:pt>
    <dgm:pt modelId="{03100168-3443-6248-A15C-2FFF471D1275}" type="pres">
      <dgm:prSet presAssocID="{B712A88A-03CB-2342-AC38-D96878E48A33}" presName="composite" presStyleCnt="0"/>
      <dgm:spPr/>
    </dgm:pt>
    <dgm:pt modelId="{0A045DEA-961A-7346-B629-84B612512CEF}" type="pres">
      <dgm:prSet presAssocID="{B712A88A-03CB-2342-AC38-D96878E48A33}" presName="parentText" presStyleLbl="alignNode1" presStyleIdx="1" presStyleCnt="4">
        <dgm:presLayoutVars>
          <dgm:chMax val="1"/>
          <dgm:bulletEnabled val="1"/>
        </dgm:presLayoutVars>
      </dgm:prSet>
      <dgm:spPr/>
    </dgm:pt>
    <dgm:pt modelId="{3DA0A2AF-65EE-C042-9C8E-CCD7D86A6921}" type="pres">
      <dgm:prSet presAssocID="{B712A88A-03CB-2342-AC38-D96878E48A33}" presName="descendantText" presStyleLbl="alignAcc1" presStyleIdx="1" presStyleCnt="4">
        <dgm:presLayoutVars>
          <dgm:bulletEnabled val="1"/>
        </dgm:presLayoutVars>
      </dgm:prSet>
      <dgm:spPr/>
    </dgm:pt>
    <dgm:pt modelId="{2C86C61F-018A-B645-AE97-C99BEB608C3D}" type="pres">
      <dgm:prSet presAssocID="{175ADE22-FD87-CB49-AD43-C47D29B60B9A}" presName="sp" presStyleCnt="0"/>
      <dgm:spPr/>
    </dgm:pt>
    <dgm:pt modelId="{DAB4FD82-0853-8048-89D3-F8F7831AF1BF}" type="pres">
      <dgm:prSet presAssocID="{03B65042-959C-3E42-B3FF-35EF0AA24873}" presName="composite" presStyleCnt="0"/>
      <dgm:spPr/>
    </dgm:pt>
    <dgm:pt modelId="{03D68A48-CF03-234A-B101-589242448F67}" type="pres">
      <dgm:prSet presAssocID="{03B65042-959C-3E42-B3FF-35EF0AA24873}" presName="parentText" presStyleLbl="alignNode1" presStyleIdx="2" presStyleCnt="4">
        <dgm:presLayoutVars>
          <dgm:chMax val="1"/>
          <dgm:bulletEnabled val="1"/>
        </dgm:presLayoutVars>
      </dgm:prSet>
      <dgm:spPr/>
    </dgm:pt>
    <dgm:pt modelId="{89BEF8A2-F054-B749-88FB-0B7F710D49D0}" type="pres">
      <dgm:prSet presAssocID="{03B65042-959C-3E42-B3FF-35EF0AA24873}" presName="descendantText" presStyleLbl="alignAcc1" presStyleIdx="2" presStyleCnt="4">
        <dgm:presLayoutVars>
          <dgm:bulletEnabled val="1"/>
        </dgm:presLayoutVars>
      </dgm:prSet>
      <dgm:spPr/>
    </dgm:pt>
    <dgm:pt modelId="{DF1705DF-9709-6046-8265-8DC78322DB98}" type="pres">
      <dgm:prSet presAssocID="{044B5C5E-58B3-0A4F-ACF2-57B435F7C99F}" presName="sp" presStyleCnt="0"/>
      <dgm:spPr/>
    </dgm:pt>
    <dgm:pt modelId="{909D3E67-DCDC-F74E-88A7-65296FEDF23D}" type="pres">
      <dgm:prSet presAssocID="{A6AA2C62-76CC-4644-8507-B51D160B6C24}" presName="composite" presStyleCnt="0"/>
      <dgm:spPr/>
    </dgm:pt>
    <dgm:pt modelId="{2DF5E202-37E3-FD45-B634-664591C0CF6E}" type="pres">
      <dgm:prSet presAssocID="{A6AA2C62-76CC-4644-8507-B51D160B6C24}" presName="parentText" presStyleLbl="alignNode1" presStyleIdx="3" presStyleCnt="4">
        <dgm:presLayoutVars>
          <dgm:chMax val="1"/>
          <dgm:bulletEnabled val="1"/>
        </dgm:presLayoutVars>
      </dgm:prSet>
      <dgm:spPr/>
    </dgm:pt>
    <dgm:pt modelId="{7862F62D-66E1-1B48-A61C-2510A479BBAC}" type="pres">
      <dgm:prSet presAssocID="{A6AA2C62-76CC-4644-8507-B51D160B6C24}" presName="descendantText" presStyleLbl="alignAcc1" presStyleIdx="3" presStyleCnt="4">
        <dgm:presLayoutVars>
          <dgm:bulletEnabled val="1"/>
        </dgm:presLayoutVars>
      </dgm:prSet>
      <dgm:spPr/>
    </dgm:pt>
  </dgm:ptLst>
  <dgm:cxnLst>
    <dgm:cxn modelId="{D13B9913-162D-F043-8274-8E299048BF0B}" srcId="{03B65042-959C-3E42-B3FF-35EF0AA24873}" destId="{BD278B5D-B3C2-C342-8308-0445E61A19CF}" srcOrd="0" destOrd="0" parTransId="{EB87D1F6-B600-DF41-89BC-C0FA54823514}" sibTransId="{22B0072F-3A78-0F44-8E71-59D62D8E71B3}"/>
    <dgm:cxn modelId="{9DC00F14-3BDD-6149-82FA-862641AE43A0}" srcId="{B712A88A-03CB-2342-AC38-D96878E48A33}" destId="{CC137D76-8A6D-324F-BA10-A05A9F976580}" srcOrd="2" destOrd="0" parTransId="{9C972D92-BFAF-974F-955F-CB751EBBA834}" sibTransId="{C820DDB7-CCE8-F94B-8404-96EFE4F3CDAB}"/>
    <dgm:cxn modelId="{8B922B15-1FDA-7D4E-AA08-C32307A07FA5}" type="presOf" srcId="{A6AA2C62-76CC-4644-8507-B51D160B6C24}" destId="{2DF5E202-37E3-FD45-B634-664591C0CF6E}" srcOrd="0" destOrd="0" presId="urn:microsoft.com/office/officeart/2005/8/layout/chevron2"/>
    <dgm:cxn modelId="{4170D720-7105-A544-BA3F-25ABBB238200}" srcId="{B712A88A-03CB-2342-AC38-D96878E48A33}" destId="{E131BF80-695A-3C4C-AB13-5530EF2ED2B1}" srcOrd="1" destOrd="0" parTransId="{22D383EF-1747-5843-A3BF-1C6FF0EC674C}" sibTransId="{AEA8FA53-626D-484E-B688-E3029C71E69E}"/>
    <dgm:cxn modelId="{3E66AE22-B412-6E4F-909C-C0E72CB16A9A}" srcId="{B712A88A-03CB-2342-AC38-D96878E48A33}" destId="{97F59EE4-9ABA-9B46-8612-082F563A03E1}" srcOrd="0" destOrd="0" parTransId="{0BCD129C-7C5C-8D4E-B8F0-136A6F91C418}" sibTransId="{D8811B00-CC32-A944-95EE-56FB8D606A4B}"/>
    <dgm:cxn modelId="{161E502B-31BE-914C-87D3-CECA4CF0EFB4}" type="presOf" srcId="{B712A88A-03CB-2342-AC38-D96878E48A33}" destId="{0A045DEA-961A-7346-B629-84B612512CEF}" srcOrd="0" destOrd="0" presId="urn:microsoft.com/office/officeart/2005/8/layout/chevron2"/>
    <dgm:cxn modelId="{3C7A0E2E-F3BA-FD43-B0B7-EA4992B61904}" type="presOf" srcId="{BA629C56-3502-AD43-AF40-7BE8E3282C29}" destId="{7862F62D-66E1-1B48-A61C-2510A479BBAC}" srcOrd="0" destOrd="1" presId="urn:microsoft.com/office/officeart/2005/8/layout/chevron2"/>
    <dgm:cxn modelId="{A527BF41-E3DC-2144-8660-7FABD0CCE962}" srcId="{50C02BB6-B1BA-F14F-9886-A9CB0E5126F5}" destId="{F4FC828B-5513-AF43-B348-3FA9A9027B8F}" srcOrd="0" destOrd="0" parTransId="{A7317B27-793A-684B-AE24-E95B8C6879E4}" sibTransId="{8E4D7621-B502-794D-A107-4C305259BD61}"/>
    <dgm:cxn modelId="{2AED3045-B6C5-4C49-8934-7D1F15BDAF06}" srcId="{E14B7DA4-5EBA-ED46-AEA0-330F1E5AAFD2}" destId="{A6AA2C62-76CC-4644-8507-B51D160B6C24}" srcOrd="3" destOrd="0" parTransId="{22501410-25DE-F840-A345-6BE82500CCF7}" sibTransId="{5804DE30-BB08-4A43-850B-ABE71A238F06}"/>
    <dgm:cxn modelId="{918F4A4D-FDA8-B841-827F-BEA66706079C}" srcId="{E14B7DA4-5EBA-ED46-AEA0-330F1E5AAFD2}" destId="{50C02BB6-B1BA-F14F-9886-A9CB0E5126F5}" srcOrd="0" destOrd="0" parTransId="{E4EE5BFB-A95E-C74B-95D4-58F0B5326ECA}" sibTransId="{1A505C54-E0A2-B54E-8D25-48DA30A13A84}"/>
    <dgm:cxn modelId="{0E8ABD69-870F-D649-818B-0151238D3F3A}" srcId="{03B65042-959C-3E42-B3FF-35EF0AA24873}" destId="{214B639C-ED56-5240-B105-7A55F83E840F}" srcOrd="2" destOrd="0" parTransId="{8F515A94-8600-6E4F-A9A3-C8595E8F5714}" sibTransId="{B3091A8E-FAB8-A946-AAD1-F9FD5A05AC78}"/>
    <dgm:cxn modelId="{ACC7476C-F21C-C142-8AD7-643F3219B418}" type="presOf" srcId="{6FF45801-50EC-2647-89E2-03027CB83779}" destId="{7862F62D-66E1-1B48-A61C-2510A479BBAC}" srcOrd="0" destOrd="2" presId="urn:microsoft.com/office/officeart/2005/8/layout/chevron2"/>
    <dgm:cxn modelId="{93B2AB6E-2BC8-E84E-B905-A3AEA5F097F3}" type="presOf" srcId="{214B639C-ED56-5240-B105-7A55F83E840F}" destId="{89BEF8A2-F054-B749-88FB-0B7F710D49D0}" srcOrd="0" destOrd="2" presId="urn:microsoft.com/office/officeart/2005/8/layout/chevron2"/>
    <dgm:cxn modelId="{A5008A83-D20A-7245-9228-6BB51D31DA74}" srcId="{50C02BB6-B1BA-F14F-9886-A9CB0E5126F5}" destId="{5857329F-F1E0-2448-AC2E-06B0314E2216}" srcOrd="2" destOrd="0" parTransId="{C904B892-C52B-154E-A64D-AE98756A7EAF}" sibTransId="{6A2AAAE7-C978-434C-84FA-D8DC703B977F}"/>
    <dgm:cxn modelId="{4228238E-B287-5240-A606-92CD48FB7D3E}" type="presOf" srcId="{50C02BB6-B1BA-F14F-9886-A9CB0E5126F5}" destId="{75B2FE61-2838-304F-85A4-003D6115C216}" srcOrd="0" destOrd="0" presId="urn:microsoft.com/office/officeart/2005/8/layout/chevron2"/>
    <dgm:cxn modelId="{203AE09F-8C2B-7245-920D-EB19C3C7FB06}" type="presOf" srcId="{034A477D-5FAF-B34B-ABB4-5672572F5BBD}" destId="{89BEF8A2-F054-B749-88FB-0B7F710D49D0}" srcOrd="0" destOrd="1" presId="urn:microsoft.com/office/officeart/2005/8/layout/chevron2"/>
    <dgm:cxn modelId="{2FD701A2-9C72-A346-94EF-B93E3BC8292A}" type="presOf" srcId="{41B5088E-6AB5-434D-94E2-A7A2C7444311}" destId="{7862F62D-66E1-1B48-A61C-2510A479BBAC}" srcOrd="0" destOrd="0" presId="urn:microsoft.com/office/officeart/2005/8/layout/chevron2"/>
    <dgm:cxn modelId="{68AD57A3-432A-134E-8AB5-3852CA2BDEEB}" srcId="{A6AA2C62-76CC-4644-8507-B51D160B6C24}" destId="{41B5088E-6AB5-434D-94E2-A7A2C7444311}" srcOrd="0" destOrd="0" parTransId="{1336E572-0A82-1542-8A8C-FF33CD223BBD}" sibTransId="{BF995A2B-F6F8-FF45-BEAA-DAB0B02C8FFB}"/>
    <dgm:cxn modelId="{EFE870AD-8D58-2D44-B6C0-738AC715DD3C}" srcId="{A6AA2C62-76CC-4644-8507-B51D160B6C24}" destId="{6FF45801-50EC-2647-89E2-03027CB83779}" srcOrd="2" destOrd="0" parTransId="{B650ED23-EFA7-0544-91A8-C43A4A07CC6A}" sibTransId="{DE35CEAB-D5F3-824E-9209-BC10C2A7CFB2}"/>
    <dgm:cxn modelId="{912D34AE-3B13-8E41-8AA0-5F2E5695B750}" type="presOf" srcId="{97F59EE4-9ABA-9B46-8612-082F563A03E1}" destId="{3DA0A2AF-65EE-C042-9C8E-CCD7D86A6921}" srcOrd="0" destOrd="0" presId="urn:microsoft.com/office/officeart/2005/8/layout/chevron2"/>
    <dgm:cxn modelId="{849D2EB4-03C1-8841-AEA7-BA80F9A6EBF2}" type="presOf" srcId="{BD278B5D-B3C2-C342-8308-0445E61A19CF}" destId="{89BEF8A2-F054-B749-88FB-0B7F710D49D0}" srcOrd="0" destOrd="0" presId="urn:microsoft.com/office/officeart/2005/8/layout/chevron2"/>
    <dgm:cxn modelId="{DF068DB4-4FA0-3F4B-996C-6309AF98153E}" type="presOf" srcId="{5857329F-F1E0-2448-AC2E-06B0314E2216}" destId="{A27EE97D-AB2C-414C-89A4-42774522A28D}" srcOrd="0" destOrd="2" presId="urn:microsoft.com/office/officeart/2005/8/layout/chevron2"/>
    <dgm:cxn modelId="{FDD5B9BE-0736-DD4C-8296-317A7FA73BEC}" srcId="{50C02BB6-B1BA-F14F-9886-A9CB0E5126F5}" destId="{3075632A-7950-4A4C-91DA-E528E15AB2B8}" srcOrd="1" destOrd="0" parTransId="{D605BE31-9BE8-1A42-8927-D5B262606529}" sibTransId="{E67317C6-24F2-FC47-A542-AF98D9197397}"/>
    <dgm:cxn modelId="{D99577C4-8CDC-0149-93A1-AC6A52DCAB91}" type="presOf" srcId="{CC137D76-8A6D-324F-BA10-A05A9F976580}" destId="{3DA0A2AF-65EE-C042-9C8E-CCD7D86A6921}" srcOrd="0" destOrd="2" presId="urn:microsoft.com/office/officeart/2005/8/layout/chevron2"/>
    <dgm:cxn modelId="{58B917CE-A275-5342-AFF8-5B5CCBC2F067}" type="presOf" srcId="{F4FC828B-5513-AF43-B348-3FA9A9027B8F}" destId="{A27EE97D-AB2C-414C-89A4-42774522A28D}" srcOrd="0" destOrd="0" presId="urn:microsoft.com/office/officeart/2005/8/layout/chevron2"/>
    <dgm:cxn modelId="{411F32DB-CA49-6F4C-8A5B-E51BFDA62A74}" srcId="{E14B7DA4-5EBA-ED46-AEA0-330F1E5AAFD2}" destId="{03B65042-959C-3E42-B3FF-35EF0AA24873}" srcOrd="2" destOrd="0" parTransId="{838DDAB3-2272-6842-969D-DC8BEBE5EC14}" sibTransId="{044B5C5E-58B3-0A4F-ACF2-57B435F7C99F}"/>
    <dgm:cxn modelId="{8B9F1FDC-48A6-7746-B724-B28D54BEA4D8}" type="presOf" srcId="{03B65042-959C-3E42-B3FF-35EF0AA24873}" destId="{03D68A48-CF03-234A-B101-589242448F67}" srcOrd="0" destOrd="0" presId="urn:microsoft.com/office/officeart/2005/8/layout/chevron2"/>
    <dgm:cxn modelId="{FE7BE0DC-C02A-E048-954A-1E8E37C1E9EC}" type="presOf" srcId="{3075632A-7950-4A4C-91DA-E528E15AB2B8}" destId="{A27EE97D-AB2C-414C-89A4-42774522A28D}" srcOrd="0" destOrd="1" presId="urn:microsoft.com/office/officeart/2005/8/layout/chevron2"/>
    <dgm:cxn modelId="{6FF858E1-A19B-7747-929E-B8A4B0FB3773}" srcId="{E14B7DA4-5EBA-ED46-AEA0-330F1E5AAFD2}" destId="{B712A88A-03CB-2342-AC38-D96878E48A33}" srcOrd="1" destOrd="0" parTransId="{94011B80-6957-5E45-931F-E9EF27754818}" sibTransId="{175ADE22-FD87-CB49-AD43-C47D29B60B9A}"/>
    <dgm:cxn modelId="{307E8CE6-5618-EA48-B6F2-A5C0DCBBE9F7}" type="presOf" srcId="{E131BF80-695A-3C4C-AB13-5530EF2ED2B1}" destId="{3DA0A2AF-65EE-C042-9C8E-CCD7D86A6921}" srcOrd="0" destOrd="1" presId="urn:microsoft.com/office/officeart/2005/8/layout/chevron2"/>
    <dgm:cxn modelId="{64649DEA-0021-7A4C-9EC5-039F33C5F82E}" srcId="{A6AA2C62-76CC-4644-8507-B51D160B6C24}" destId="{BA629C56-3502-AD43-AF40-7BE8E3282C29}" srcOrd="1" destOrd="0" parTransId="{820CED31-F8C3-E145-9B13-AAE60F2EAFB5}" sibTransId="{9A499856-56EF-BB40-AC37-084516F9C019}"/>
    <dgm:cxn modelId="{A1B0CAF0-D25F-9249-9130-489915F1956E}" type="presOf" srcId="{E14B7DA4-5EBA-ED46-AEA0-330F1E5AAFD2}" destId="{D543A9E7-0B27-9D4A-A419-3C74688B3F97}" srcOrd="0" destOrd="0" presId="urn:microsoft.com/office/officeart/2005/8/layout/chevron2"/>
    <dgm:cxn modelId="{709035F9-D78F-C049-9071-4AA0F9F5FDD5}" srcId="{03B65042-959C-3E42-B3FF-35EF0AA24873}" destId="{034A477D-5FAF-B34B-ABB4-5672572F5BBD}" srcOrd="1" destOrd="0" parTransId="{EBB93988-F8AC-594C-A901-3A4A96EFFAA4}" sibTransId="{377FFFCA-66D2-4146-804F-A0608CB44CF4}"/>
    <dgm:cxn modelId="{EAB09063-B299-DC4E-B544-962EC3A60C77}" type="presParOf" srcId="{D543A9E7-0B27-9D4A-A419-3C74688B3F97}" destId="{E326CA00-6BE3-AC4F-937B-464FCB46D656}" srcOrd="0" destOrd="0" presId="urn:microsoft.com/office/officeart/2005/8/layout/chevron2"/>
    <dgm:cxn modelId="{D94E547C-0D81-2C49-837F-80B5938852CC}" type="presParOf" srcId="{E326CA00-6BE3-AC4F-937B-464FCB46D656}" destId="{75B2FE61-2838-304F-85A4-003D6115C216}" srcOrd="0" destOrd="0" presId="urn:microsoft.com/office/officeart/2005/8/layout/chevron2"/>
    <dgm:cxn modelId="{2B7E4615-47D6-944D-9234-4136AB541DAB}" type="presParOf" srcId="{E326CA00-6BE3-AC4F-937B-464FCB46D656}" destId="{A27EE97D-AB2C-414C-89A4-42774522A28D}" srcOrd="1" destOrd="0" presId="urn:microsoft.com/office/officeart/2005/8/layout/chevron2"/>
    <dgm:cxn modelId="{6B93F1E3-4D24-214E-8551-A12E3DBB09B3}" type="presParOf" srcId="{D543A9E7-0B27-9D4A-A419-3C74688B3F97}" destId="{AD907D60-BDAD-3545-A2A8-42CBAD1B9016}" srcOrd="1" destOrd="0" presId="urn:microsoft.com/office/officeart/2005/8/layout/chevron2"/>
    <dgm:cxn modelId="{1A8FF464-6B7E-904A-891E-DB0CD727B55B}" type="presParOf" srcId="{D543A9E7-0B27-9D4A-A419-3C74688B3F97}" destId="{03100168-3443-6248-A15C-2FFF471D1275}" srcOrd="2" destOrd="0" presId="urn:microsoft.com/office/officeart/2005/8/layout/chevron2"/>
    <dgm:cxn modelId="{BE00FE53-D49D-E243-BF70-48B6B72F5A5E}" type="presParOf" srcId="{03100168-3443-6248-A15C-2FFF471D1275}" destId="{0A045DEA-961A-7346-B629-84B612512CEF}" srcOrd="0" destOrd="0" presId="urn:microsoft.com/office/officeart/2005/8/layout/chevron2"/>
    <dgm:cxn modelId="{793C69F6-305D-864E-B383-4E9C072E8858}" type="presParOf" srcId="{03100168-3443-6248-A15C-2FFF471D1275}" destId="{3DA0A2AF-65EE-C042-9C8E-CCD7D86A6921}" srcOrd="1" destOrd="0" presId="urn:microsoft.com/office/officeart/2005/8/layout/chevron2"/>
    <dgm:cxn modelId="{554CF1E8-DA2B-3243-81D1-BF4D5EAAD7F8}" type="presParOf" srcId="{D543A9E7-0B27-9D4A-A419-3C74688B3F97}" destId="{2C86C61F-018A-B645-AE97-C99BEB608C3D}" srcOrd="3" destOrd="0" presId="urn:microsoft.com/office/officeart/2005/8/layout/chevron2"/>
    <dgm:cxn modelId="{0A07898F-4E20-9A45-B7EA-8CDB0A058B37}" type="presParOf" srcId="{D543A9E7-0B27-9D4A-A419-3C74688B3F97}" destId="{DAB4FD82-0853-8048-89D3-F8F7831AF1BF}" srcOrd="4" destOrd="0" presId="urn:microsoft.com/office/officeart/2005/8/layout/chevron2"/>
    <dgm:cxn modelId="{9C7AAC60-F3F6-244D-9CAB-3E182189D69F}" type="presParOf" srcId="{DAB4FD82-0853-8048-89D3-F8F7831AF1BF}" destId="{03D68A48-CF03-234A-B101-589242448F67}" srcOrd="0" destOrd="0" presId="urn:microsoft.com/office/officeart/2005/8/layout/chevron2"/>
    <dgm:cxn modelId="{D06E1AAB-E0A4-F542-8F44-7AF14E4C7557}" type="presParOf" srcId="{DAB4FD82-0853-8048-89D3-F8F7831AF1BF}" destId="{89BEF8A2-F054-B749-88FB-0B7F710D49D0}" srcOrd="1" destOrd="0" presId="urn:microsoft.com/office/officeart/2005/8/layout/chevron2"/>
    <dgm:cxn modelId="{1ED75684-4A5D-5947-BB61-D3F421C9CDE5}" type="presParOf" srcId="{D543A9E7-0B27-9D4A-A419-3C74688B3F97}" destId="{DF1705DF-9709-6046-8265-8DC78322DB98}" srcOrd="5" destOrd="0" presId="urn:microsoft.com/office/officeart/2005/8/layout/chevron2"/>
    <dgm:cxn modelId="{91D8DBAB-B585-984C-8FC9-AA3FFFF3C7C4}" type="presParOf" srcId="{D543A9E7-0B27-9D4A-A419-3C74688B3F97}" destId="{909D3E67-DCDC-F74E-88A7-65296FEDF23D}" srcOrd="6" destOrd="0" presId="urn:microsoft.com/office/officeart/2005/8/layout/chevron2"/>
    <dgm:cxn modelId="{8D6D8D43-C7DB-354D-8D53-AD709787B95C}" type="presParOf" srcId="{909D3E67-DCDC-F74E-88A7-65296FEDF23D}" destId="{2DF5E202-37E3-FD45-B634-664591C0CF6E}" srcOrd="0" destOrd="0" presId="urn:microsoft.com/office/officeart/2005/8/layout/chevron2"/>
    <dgm:cxn modelId="{0BEF1FCC-3027-8344-AE1E-1D124959550C}" type="presParOf" srcId="{909D3E67-DCDC-F74E-88A7-65296FEDF23D}" destId="{7862F62D-66E1-1B48-A61C-2510A479BBA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B664AEB-F5C5-C340-93A0-9D44028C629B}" type="doc">
      <dgm:prSet loTypeId="urn:microsoft.com/office/officeart/2005/8/layout/gear1" loCatId="" qsTypeId="urn:microsoft.com/office/officeart/2005/8/quickstyle/simple1" qsCatId="simple" csTypeId="urn:microsoft.com/office/officeart/2005/8/colors/accent1_2" csCatId="accent1" phldr="1"/>
      <dgm:spPr/>
    </dgm:pt>
    <dgm:pt modelId="{81F806B5-DCF7-DD46-A20F-D570DDF40AE4}">
      <dgm:prSet phldrT="[Text]" custT="1"/>
      <dgm:spPr>
        <a:solidFill>
          <a:srgbClr val="9EA7BB"/>
        </a:solidFill>
      </dgm:spPr>
      <dgm:t>
        <a:bodyPr/>
        <a:lstStyle/>
        <a:p>
          <a:r>
            <a:rPr lang="en-US" sz="1250" dirty="0"/>
            <a:t>The Frontier in</a:t>
          </a:r>
        </a:p>
        <a:p>
          <a:r>
            <a:rPr lang="en-US" sz="1200" dirty="0"/>
            <a:t>Detection &amp; Characterization</a:t>
          </a:r>
        </a:p>
        <a:p>
          <a:r>
            <a:rPr lang="en-US" sz="1200" dirty="0"/>
            <a:t>Methodologies</a:t>
          </a:r>
        </a:p>
        <a:p>
          <a:r>
            <a:rPr lang="en-US" sz="1200" dirty="0"/>
            <a:t>(Recent Trends, Pros &amp; Cons, etc.)</a:t>
          </a:r>
        </a:p>
      </dgm:t>
    </dgm:pt>
    <dgm:pt modelId="{C59ACC78-5DFF-F44A-864F-4A040BB937C4}" type="parTrans" cxnId="{B53EA265-3A7D-6A44-B0ED-F16A28FA2E49}">
      <dgm:prSet/>
      <dgm:spPr/>
      <dgm:t>
        <a:bodyPr/>
        <a:lstStyle/>
        <a:p>
          <a:endParaRPr lang="en-US"/>
        </a:p>
      </dgm:t>
    </dgm:pt>
    <dgm:pt modelId="{4E5FCB45-5545-114E-91FB-66C9FD5CD0BA}" type="sibTrans" cxnId="{B53EA265-3A7D-6A44-B0ED-F16A28FA2E49}">
      <dgm:prSet/>
      <dgm:spPr/>
      <dgm:t>
        <a:bodyPr/>
        <a:lstStyle/>
        <a:p>
          <a:endParaRPr lang="en-US"/>
        </a:p>
      </dgm:t>
    </dgm:pt>
    <dgm:pt modelId="{5BCE8649-D1E9-A149-9931-BDC122CE198C}">
      <dgm:prSet phldrT="[Text]"/>
      <dgm:spPr>
        <a:solidFill>
          <a:srgbClr val="9EA7BB"/>
        </a:solidFill>
      </dgm:spPr>
      <dgm:t>
        <a:bodyPr/>
        <a:lstStyle/>
        <a:p>
          <a:r>
            <a:rPr lang="en-US" dirty="0"/>
            <a:t>Problem Definitions &amp; Task Formulations </a:t>
          </a:r>
        </a:p>
      </dgm:t>
    </dgm:pt>
    <dgm:pt modelId="{D2D0DDDD-8276-CB4F-8EF7-6D2573907D4C}" type="parTrans" cxnId="{FC25F49B-D477-0148-8F6A-8D98361B5168}">
      <dgm:prSet/>
      <dgm:spPr/>
      <dgm:t>
        <a:bodyPr/>
        <a:lstStyle/>
        <a:p>
          <a:endParaRPr lang="en-US"/>
        </a:p>
      </dgm:t>
    </dgm:pt>
    <dgm:pt modelId="{099BDB1F-1A5C-444A-9AF5-615E2DB71000}" type="sibTrans" cxnId="{FC25F49B-D477-0148-8F6A-8D98361B5168}">
      <dgm:prSet/>
      <dgm:spPr/>
      <dgm:t>
        <a:bodyPr/>
        <a:lstStyle/>
        <a:p>
          <a:endParaRPr lang="en-US"/>
        </a:p>
      </dgm:t>
    </dgm:pt>
    <dgm:pt modelId="{7873F317-9DF8-9744-95BF-3E26050F81C7}">
      <dgm:prSet phldrT="[Text]"/>
      <dgm:spPr>
        <a:solidFill>
          <a:srgbClr val="9EA7BB"/>
        </a:solidFill>
      </dgm:spPr>
      <dgm:t>
        <a:bodyPr/>
        <a:lstStyle/>
        <a:p>
          <a:r>
            <a:rPr lang="en-US" dirty="0" err="1"/>
            <a:t>Remediative</a:t>
          </a:r>
          <a:endParaRPr lang="en-US" dirty="0"/>
        </a:p>
        <a:p>
          <a:r>
            <a:rPr lang="en-US" dirty="0"/>
            <a:t>Applications</a:t>
          </a:r>
        </a:p>
        <a:p>
          <a:r>
            <a:rPr lang="en-US" dirty="0"/>
            <a:t>&amp; Directions</a:t>
          </a:r>
        </a:p>
      </dgm:t>
    </dgm:pt>
    <dgm:pt modelId="{34F4BBED-3C9F-D14A-A97B-D58BA385F587}" type="parTrans" cxnId="{0E4C6837-28D6-EF40-B8AF-29A8464E4B56}">
      <dgm:prSet/>
      <dgm:spPr/>
      <dgm:t>
        <a:bodyPr/>
        <a:lstStyle/>
        <a:p>
          <a:endParaRPr lang="en-US"/>
        </a:p>
      </dgm:t>
    </dgm:pt>
    <dgm:pt modelId="{B9DB64A4-4E4A-174E-A618-DD468DEBF3F2}" type="sibTrans" cxnId="{0E4C6837-28D6-EF40-B8AF-29A8464E4B56}">
      <dgm:prSet/>
      <dgm:spPr/>
      <dgm:t>
        <a:bodyPr/>
        <a:lstStyle/>
        <a:p>
          <a:endParaRPr lang="en-US"/>
        </a:p>
      </dgm:t>
    </dgm:pt>
    <dgm:pt modelId="{E5FAF4D5-7A12-0F4E-8935-9A7D866E6957}" type="pres">
      <dgm:prSet presAssocID="{3B664AEB-F5C5-C340-93A0-9D44028C629B}" presName="composite" presStyleCnt="0">
        <dgm:presLayoutVars>
          <dgm:chMax val="3"/>
          <dgm:animLvl val="lvl"/>
          <dgm:resizeHandles val="exact"/>
        </dgm:presLayoutVars>
      </dgm:prSet>
      <dgm:spPr/>
    </dgm:pt>
    <dgm:pt modelId="{9BF229AE-612F-A541-9AD1-B6220BB087CA}" type="pres">
      <dgm:prSet presAssocID="{81F806B5-DCF7-DD46-A20F-D570DDF40AE4}" presName="gear1" presStyleLbl="node1" presStyleIdx="0" presStyleCnt="3">
        <dgm:presLayoutVars>
          <dgm:chMax val="1"/>
          <dgm:bulletEnabled val="1"/>
        </dgm:presLayoutVars>
      </dgm:prSet>
      <dgm:spPr/>
    </dgm:pt>
    <dgm:pt modelId="{2F65EAD3-A805-D74C-9638-5DCB16C95212}" type="pres">
      <dgm:prSet presAssocID="{81F806B5-DCF7-DD46-A20F-D570DDF40AE4}" presName="gear1srcNode" presStyleLbl="node1" presStyleIdx="0" presStyleCnt="3"/>
      <dgm:spPr/>
    </dgm:pt>
    <dgm:pt modelId="{7183354C-54F6-C548-A2E3-C7BB2934C134}" type="pres">
      <dgm:prSet presAssocID="{81F806B5-DCF7-DD46-A20F-D570DDF40AE4}" presName="gear1dstNode" presStyleLbl="node1" presStyleIdx="0" presStyleCnt="3"/>
      <dgm:spPr/>
    </dgm:pt>
    <dgm:pt modelId="{ED7F2796-B4F8-0A49-BB30-58011B09F620}" type="pres">
      <dgm:prSet presAssocID="{5BCE8649-D1E9-A149-9931-BDC122CE198C}" presName="gear2" presStyleLbl="node1" presStyleIdx="1" presStyleCnt="3">
        <dgm:presLayoutVars>
          <dgm:chMax val="1"/>
          <dgm:bulletEnabled val="1"/>
        </dgm:presLayoutVars>
      </dgm:prSet>
      <dgm:spPr/>
    </dgm:pt>
    <dgm:pt modelId="{BC9C25DE-4673-6B45-AD2A-D08809A3F27E}" type="pres">
      <dgm:prSet presAssocID="{5BCE8649-D1E9-A149-9931-BDC122CE198C}" presName="gear2srcNode" presStyleLbl="node1" presStyleIdx="1" presStyleCnt="3"/>
      <dgm:spPr/>
    </dgm:pt>
    <dgm:pt modelId="{2E1F7554-25D9-2749-B86D-6B7D62B2D312}" type="pres">
      <dgm:prSet presAssocID="{5BCE8649-D1E9-A149-9931-BDC122CE198C}" presName="gear2dstNode" presStyleLbl="node1" presStyleIdx="1" presStyleCnt="3"/>
      <dgm:spPr/>
    </dgm:pt>
    <dgm:pt modelId="{03570A47-293C-1F49-99CB-5E201AB09C66}" type="pres">
      <dgm:prSet presAssocID="{7873F317-9DF8-9744-95BF-3E26050F81C7}" presName="gear3" presStyleLbl="node1" presStyleIdx="2" presStyleCnt="3"/>
      <dgm:spPr/>
    </dgm:pt>
    <dgm:pt modelId="{18DD46E3-2B3C-EC43-B57E-0BD11E3D6417}" type="pres">
      <dgm:prSet presAssocID="{7873F317-9DF8-9744-95BF-3E26050F81C7}" presName="gear3tx" presStyleLbl="node1" presStyleIdx="2" presStyleCnt="3">
        <dgm:presLayoutVars>
          <dgm:chMax val="1"/>
          <dgm:bulletEnabled val="1"/>
        </dgm:presLayoutVars>
      </dgm:prSet>
      <dgm:spPr/>
    </dgm:pt>
    <dgm:pt modelId="{7498CF9D-8BB3-F541-A873-8CF160111C56}" type="pres">
      <dgm:prSet presAssocID="{7873F317-9DF8-9744-95BF-3E26050F81C7}" presName="gear3srcNode" presStyleLbl="node1" presStyleIdx="2" presStyleCnt="3"/>
      <dgm:spPr/>
    </dgm:pt>
    <dgm:pt modelId="{08DFE77A-046D-AF49-8F3E-E9C4FF82DA43}" type="pres">
      <dgm:prSet presAssocID="{7873F317-9DF8-9744-95BF-3E26050F81C7}" presName="gear3dstNode" presStyleLbl="node1" presStyleIdx="2" presStyleCnt="3"/>
      <dgm:spPr/>
    </dgm:pt>
    <dgm:pt modelId="{4D0BE88E-99CE-D749-86D1-C363427A5615}" type="pres">
      <dgm:prSet presAssocID="{4E5FCB45-5545-114E-91FB-66C9FD5CD0BA}" presName="connector1" presStyleLbl="sibTrans2D1" presStyleIdx="0" presStyleCnt="3"/>
      <dgm:spPr/>
    </dgm:pt>
    <dgm:pt modelId="{5F2A89F5-18E2-5140-9029-B29A737FDDE0}" type="pres">
      <dgm:prSet presAssocID="{099BDB1F-1A5C-444A-9AF5-615E2DB71000}" presName="connector2" presStyleLbl="sibTrans2D1" presStyleIdx="1" presStyleCnt="3"/>
      <dgm:spPr/>
    </dgm:pt>
    <dgm:pt modelId="{C9BDB89A-7851-AB45-8F97-0FDDD306C953}" type="pres">
      <dgm:prSet presAssocID="{B9DB64A4-4E4A-174E-A618-DD468DEBF3F2}" presName="connector3" presStyleLbl="sibTrans2D1" presStyleIdx="2" presStyleCnt="3"/>
      <dgm:spPr/>
    </dgm:pt>
  </dgm:ptLst>
  <dgm:cxnLst>
    <dgm:cxn modelId="{AB264201-A5D9-4243-B480-5D35DE0C6087}" type="presOf" srcId="{81F806B5-DCF7-DD46-A20F-D570DDF40AE4}" destId="{9BF229AE-612F-A541-9AD1-B6220BB087CA}" srcOrd="0" destOrd="0" presId="urn:microsoft.com/office/officeart/2005/8/layout/gear1"/>
    <dgm:cxn modelId="{FA32FF2B-3F87-6149-B3CB-ED91FDFE28BA}" type="presOf" srcId="{7873F317-9DF8-9744-95BF-3E26050F81C7}" destId="{7498CF9D-8BB3-F541-A873-8CF160111C56}" srcOrd="2" destOrd="0" presId="urn:microsoft.com/office/officeart/2005/8/layout/gear1"/>
    <dgm:cxn modelId="{0E4C6837-28D6-EF40-B8AF-29A8464E4B56}" srcId="{3B664AEB-F5C5-C340-93A0-9D44028C629B}" destId="{7873F317-9DF8-9744-95BF-3E26050F81C7}" srcOrd="2" destOrd="0" parTransId="{34F4BBED-3C9F-D14A-A97B-D58BA385F587}" sibTransId="{B9DB64A4-4E4A-174E-A618-DD468DEBF3F2}"/>
    <dgm:cxn modelId="{0D1B323D-98A9-7248-AF57-B113B41C1C7F}" type="presOf" srcId="{7873F317-9DF8-9744-95BF-3E26050F81C7}" destId="{08DFE77A-046D-AF49-8F3E-E9C4FF82DA43}" srcOrd="3" destOrd="0" presId="urn:microsoft.com/office/officeart/2005/8/layout/gear1"/>
    <dgm:cxn modelId="{09653C3E-5069-9742-BA8B-1BD6F00F111E}" type="presOf" srcId="{4E5FCB45-5545-114E-91FB-66C9FD5CD0BA}" destId="{4D0BE88E-99CE-D749-86D1-C363427A5615}" srcOrd="0" destOrd="0" presId="urn:microsoft.com/office/officeart/2005/8/layout/gear1"/>
    <dgm:cxn modelId="{57D7A342-E939-724F-8093-54BCB2E3F583}" type="presOf" srcId="{81F806B5-DCF7-DD46-A20F-D570DDF40AE4}" destId="{2F65EAD3-A805-D74C-9638-5DCB16C95212}" srcOrd="1" destOrd="0" presId="urn:microsoft.com/office/officeart/2005/8/layout/gear1"/>
    <dgm:cxn modelId="{B53EA265-3A7D-6A44-B0ED-F16A28FA2E49}" srcId="{3B664AEB-F5C5-C340-93A0-9D44028C629B}" destId="{81F806B5-DCF7-DD46-A20F-D570DDF40AE4}" srcOrd="0" destOrd="0" parTransId="{C59ACC78-5DFF-F44A-864F-4A040BB937C4}" sibTransId="{4E5FCB45-5545-114E-91FB-66C9FD5CD0BA}"/>
    <dgm:cxn modelId="{3A67FA98-44FD-1840-A4B1-91F0A9A3F462}" type="presOf" srcId="{5BCE8649-D1E9-A149-9931-BDC122CE198C}" destId="{BC9C25DE-4673-6B45-AD2A-D08809A3F27E}" srcOrd="1" destOrd="0" presId="urn:microsoft.com/office/officeart/2005/8/layout/gear1"/>
    <dgm:cxn modelId="{B1C99F99-386C-1144-A746-4A2F5CFCD81B}" type="presOf" srcId="{7873F317-9DF8-9744-95BF-3E26050F81C7}" destId="{18DD46E3-2B3C-EC43-B57E-0BD11E3D6417}" srcOrd="1" destOrd="0" presId="urn:microsoft.com/office/officeart/2005/8/layout/gear1"/>
    <dgm:cxn modelId="{FC25F49B-D477-0148-8F6A-8D98361B5168}" srcId="{3B664AEB-F5C5-C340-93A0-9D44028C629B}" destId="{5BCE8649-D1E9-A149-9931-BDC122CE198C}" srcOrd="1" destOrd="0" parTransId="{D2D0DDDD-8276-CB4F-8EF7-6D2573907D4C}" sibTransId="{099BDB1F-1A5C-444A-9AF5-615E2DB71000}"/>
    <dgm:cxn modelId="{57E654B8-651B-8740-93B7-853E8ADAB79A}" type="presOf" srcId="{5BCE8649-D1E9-A149-9931-BDC122CE198C}" destId="{ED7F2796-B4F8-0A49-BB30-58011B09F620}" srcOrd="0" destOrd="0" presId="urn:microsoft.com/office/officeart/2005/8/layout/gear1"/>
    <dgm:cxn modelId="{318C10C5-131A-7644-904C-00713B51A0C8}" type="presOf" srcId="{81F806B5-DCF7-DD46-A20F-D570DDF40AE4}" destId="{7183354C-54F6-C548-A2E3-C7BB2934C134}" srcOrd="2" destOrd="0" presId="urn:microsoft.com/office/officeart/2005/8/layout/gear1"/>
    <dgm:cxn modelId="{F465F3CB-7FC9-6B4C-9856-197BB8120E28}" type="presOf" srcId="{3B664AEB-F5C5-C340-93A0-9D44028C629B}" destId="{E5FAF4D5-7A12-0F4E-8935-9A7D866E6957}" srcOrd="0" destOrd="0" presId="urn:microsoft.com/office/officeart/2005/8/layout/gear1"/>
    <dgm:cxn modelId="{181516CE-9DA8-7B43-8F87-516F897D3946}" type="presOf" srcId="{7873F317-9DF8-9744-95BF-3E26050F81C7}" destId="{03570A47-293C-1F49-99CB-5E201AB09C66}" srcOrd="0" destOrd="0" presId="urn:microsoft.com/office/officeart/2005/8/layout/gear1"/>
    <dgm:cxn modelId="{E2D88FD2-051F-C94F-B121-B0E66627C3E9}" type="presOf" srcId="{5BCE8649-D1E9-A149-9931-BDC122CE198C}" destId="{2E1F7554-25D9-2749-B86D-6B7D62B2D312}" srcOrd="2" destOrd="0" presId="urn:microsoft.com/office/officeart/2005/8/layout/gear1"/>
    <dgm:cxn modelId="{3461DEE5-1F32-0E43-A202-467C0A0AC4BC}" type="presOf" srcId="{B9DB64A4-4E4A-174E-A618-DD468DEBF3F2}" destId="{C9BDB89A-7851-AB45-8F97-0FDDD306C953}" srcOrd="0" destOrd="0" presId="urn:microsoft.com/office/officeart/2005/8/layout/gear1"/>
    <dgm:cxn modelId="{F48881FC-A6DC-B04C-842C-C4C62193AC8F}" type="presOf" srcId="{099BDB1F-1A5C-444A-9AF5-615E2DB71000}" destId="{5F2A89F5-18E2-5140-9029-B29A737FDDE0}" srcOrd="0" destOrd="0" presId="urn:microsoft.com/office/officeart/2005/8/layout/gear1"/>
    <dgm:cxn modelId="{68EBDCF8-0ED1-A840-980F-021AABFC748E}" type="presParOf" srcId="{E5FAF4D5-7A12-0F4E-8935-9A7D866E6957}" destId="{9BF229AE-612F-A541-9AD1-B6220BB087CA}" srcOrd="0" destOrd="0" presId="urn:microsoft.com/office/officeart/2005/8/layout/gear1"/>
    <dgm:cxn modelId="{DACDA536-ADEE-7240-BD87-315A36BEA2C4}" type="presParOf" srcId="{E5FAF4D5-7A12-0F4E-8935-9A7D866E6957}" destId="{2F65EAD3-A805-D74C-9638-5DCB16C95212}" srcOrd="1" destOrd="0" presId="urn:microsoft.com/office/officeart/2005/8/layout/gear1"/>
    <dgm:cxn modelId="{FAA03A42-E606-F741-8B42-19BC12EF33D7}" type="presParOf" srcId="{E5FAF4D5-7A12-0F4E-8935-9A7D866E6957}" destId="{7183354C-54F6-C548-A2E3-C7BB2934C134}" srcOrd="2" destOrd="0" presId="urn:microsoft.com/office/officeart/2005/8/layout/gear1"/>
    <dgm:cxn modelId="{6CCF0E2B-2656-F641-ADB9-69B8189040D4}" type="presParOf" srcId="{E5FAF4D5-7A12-0F4E-8935-9A7D866E6957}" destId="{ED7F2796-B4F8-0A49-BB30-58011B09F620}" srcOrd="3" destOrd="0" presId="urn:microsoft.com/office/officeart/2005/8/layout/gear1"/>
    <dgm:cxn modelId="{314EDCBF-C382-E14C-9D9D-A5DA4ABE6F36}" type="presParOf" srcId="{E5FAF4D5-7A12-0F4E-8935-9A7D866E6957}" destId="{BC9C25DE-4673-6B45-AD2A-D08809A3F27E}" srcOrd="4" destOrd="0" presId="urn:microsoft.com/office/officeart/2005/8/layout/gear1"/>
    <dgm:cxn modelId="{FEF95269-414D-A046-AA7F-E4890F967F9A}" type="presParOf" srcId="{E5FAF4D5-7A12-0F4E-8935-9A7D866E6957}" destId="{2E1F7554-25D9-2749-B86D-6B7D62B2D312}" srcOrd="5" destOrd="0" presId="urn:microsoft.com/office/officeart/2005/8/layout/gear1"/>
    <dgm:cxn modelId="{AC1C9EAA-057A-BB46-BC9B-95D126278A2E}" type="presParOf" srcId="{E5FAF4D5-7A12-0F4E-8935-9A7D866E6957}" destId="{03570A47-293C-1F49-99CB-5E201AB09C66}" srcOrd="6" destOrd="0" presId="urn:microsoft.com/office/officeart/2005/8/layout/gear1"/>
    <dgm:cxn modelId="{F57DE1C3-B523-A247-B734-9A09681BEF36}" type="presParOf" srcId="{E5FAF4D5-7A12-0F4E-8935-9A7D866E6957}" destId="{18DD46E3-2B3C-EC43-B57E-0BD11E3D6417}" srcOrd="7" destOrd="0" presId="urn:microsoft.com/office/officeart/2005/8/layout/gear1"/>
    <dgm:cxn modelId="{91D245A0-7851-1244-B733-A8ADC9D7EA75}" type="presParOf" srcId="{E5FAF4D5-7A12-0F4E-8935-9A7D866E6957}" destId="{7498CF9D-8BB3-F541-A873-8CF160111C56}" srcOrd="8" destOrd="0" presId="urn:microsoft.com/office/officeart/2005/8/layout/gear1"/>
    <dgm:cxn modelId="{045A880B-7B21-684B-B1CC-A0BD3747EDE0}" type="presParOf" srcId="{E5FAF4D5-7A12-0F4E-8935-9A7D866E6957}" destId="{08DFE77A-046D-AF49-8F3E-E9C4FF82DA43}" srcOrd="9" destOrd="0" presId="urn:microsoft.com/office/officeart/2005/8/layout/gear1"/>
    <dgm:cxn modelId="{6420BAA0-81E6-5F41-AB96-FCA41A258841}" type="presParOf" srcId="{E5FAF4D5-7A12-0F4E-8935-9A7D866E6957}" destId="{4D0BE88E-99CE-D749-86D1-C363427A5615}" srcOrd="10" destOrd="0" presId="urn:microsoft.com/office/officeart/2005/8/layout/gear1"/>
    <dgm:cxn modelId="{6F507A3C-6211-5B48-AFA7-501E0F0C7789}" type="presParOf" srcId="{E5FAF4D5-7A12-0F4E-8935-9A7D866E6957}" destId="{5F2A89F5-18E2-5140-9029-B29A737FDDE0}" srcOrd="11" destOrd="0" presId="urn:microsoft.com/office/officeart/2005/8/layout/gear1"/>
    <dgm:cxn modelId="{EBA63E34-4B0B-4F40-9D97-7ED1FE2B6FB7}" type="presParOf" srcId="{E5FAF4D5-7A12-0F4E-8935-9A7D866E6957}" destId="{C9BDB89A-7851-AB45-8F97-0FDDD306C95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14B7DA4-5EBA-ED46-AEA0-330F1E5AAFD2}"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50C02BB6-B1BA-F14F-9886-A9CB0E5126F5}">
      <dgm:prSet phldrT="[Text]"/>
      <dgm:spPr>
        <a:solidFill>
          <a:schemeClr val="tx2">
            <a:lumMod val="40000"/>
            <a:lumOff val="60000"/>
          </a:schemeClr>
        </a:solidFill>
      </dgm:spPr>
      <dgm:t>
        <a:bodyPr/>
        <a:lstStyle/>
        <a:p>
          <a:r>
            <a:rPr lang="en-US" u="sng" dirty="0"/>
            <a:t>Introduction</a:t>
          </a:r>
        </a:p>
      </dgm:t>
    </dgm:pt>
    <dgm:pt modelId="{E4EE5BFB-A95E-C74B-95D4-58F0B5326ECA}" type="parTrans" cxnId="{918F4A4D-FDA8-B841-827F-BEA66706079C}">
      <dgm:prSet/>
      <dgm:spPr/>
      <dgm:t>
        <a:bodyPr/>
        <a:lstStyle/>
        <a:p>
          <a:endParaRPr lang="en-US"/>
        </a:p>
      </dgm:t>
    </dgm:pt>
    <dgm:pt modelId="{1A505C54-E0A2-B54E-8D25-48DA30A13A84}" type="sibTrans" cxnId="{918F4A4D-FDA8-B841-827F-BEA66706079C}">
      <dgm:prSet/>
      <dgm:spPr/>
      <dgm:t>
        <a:bodyPr/>
        <a:lstStyle/>
        <a:p>
          <a:endParaRPr lang="en-US"/>
        </a:p>
      </dgm:t>
    </dgm:pt>
    <dgm:pt modelId="{F4FC828B-5513-AF43-B348-3FA9A9027B8F}">
      <dgm:prSet phldrT="[Text]"/>
      <dgm:spPr/>
      <dgm:t>
        <a:bodyPr/>
        <a:lstStyle/>
        <a:p>
          <a:r>
            <a:rPr lang="en-US" dirty="0"/>
            <a:t>Motivating Examples</a:t>
          </a:r>
        </a:p>
      </dgm:t>
    </dgm:pt>
    <dgm:pt modelId="{A7317B27-793A-684B-AE24-E95B8C6879E4}" type="parTrans" cxnId="{A527BF41-E3DC-2144-8660-7FABD0CCE962}">
      <dgm:prSet/>
      <dgm:spPr/>
      <dgm:t>
        <a:bodyPr/>
        <a:lstStyle/>
        <a:p>
          <a:endParaRPr lang="en-US"/>
        </a:p>
      </dgm:t>
    </dgm:pt>
    <dgm:pt modelId="{8E4D7621-B502-794D-A107-4C305259BD61}" type="sibTrans" cxnId="{A527BF41-E3DC-2144-8660-7FABD0CCE962}">
      <dgm:prSet/>
      <dgm:spPr/>
      <dgm:t>
        <a:bodyPr/>
        <a:lstStyle/>
        <a:p>
          <a:endParaRPr lang="en-US"/>
        </a:p>
      </dgm:t>
    </dgm:pt>
    <dgm:pt modelId="{3075632A-7950-4A4C-91DA-E528E15AB2B8}">
      <dgm:prSet phldrT="[Text]"/>
      <dgm:spPr/>
      <dgm:t>
        <a:bodyPr/>
        <a:lstStyle/>
        <a:p>
          <a:r>
            <a:rPr lang="en-US" dirty="0"/>
            <a:t>Human Psychological Foundations on Impact and Effects </a:t>
          </a:r>
        </a:p>
      </dgm:t>
    </dgm:pt>
    <dgm:pt modelId="{D605BE31-9BE8-1A42-8927-D5B262606529}" type="parTrans" cxnId="{FDD5B9BE-0736-DD4C-8296-317A7FA73BEC}">
      <dgm:prSet/>
      <dgm:spPr/>
      <dgm:t>
        <a:bodyPr/>
        <a:lstStyle/>
        <a:p>
          <a:endParaRPr lang="en-US"/>
        </a:p>
      </dgm:t>
    </dgm:pt>
    <dgm:pt modelId="{E67317C6-24F2-FC47-A542-AF98D9197397}" type="sibTrans" cxnId="{FDD5B9BE-0736-DD4C-8296-317A7FA73BEC}">
      <dgm:prSet/>
      <dgm:spPr/>
      <dgm:t>
        <a:bodyPr/>
        <a:lstStyle/>
        <a:p>
          <a:endParaRPr lang="en-US"/>
        </a:p>
      </dgm:t>
    </dgm:pt>
    <dgm:pt modelId="{B712A88A-03CB-2342-AC38-D96878E48A33}">
      <dgm:prSet phldrT="[Text]"/>
      <dgm:spPr>
        <a:solidFill>
          <a:srgbClr val="7E92C1"/>
        </a:solidFill>
      </dgm:spPr>
      <dgm:t>
        <a:bodyPr/>
        <a:lstStyle/>
        <a:p>
          <a:r>
            <a:rPr lang="en-US" dirty="0"/>
            <a:t>Detection</a:t>
          </a:r>
        </a:p>
      </dgm:t>
    </dgm:pt>
    <dgm:pt modelId="{94011B80-6957-5E45-931F-E9EF27754818}" type="parTrans" cxnId="{6FF858E1-A19B-7747-929E-B8A4B0FB3773}">
      <dgm:prSet/>
      <dgm:spPr/>
      <dgm:t>
        <a:bodyPr/>
        <a:lstStyle/>
        <a:p>
          <a:endParaRPr lang="en-US"/>
        </a:p>
      </dgm:t>
    </dgm:pt>
    <dgm:pt modelId="{175ADE22-FD87-CB49-AD43-C47D29B60B9A}" type="sibTrans" cxnId="{6FF858E1-A19B-7747-929E-B8A4B0FB3773}">
      <dgm:prSet/>
      <dgm:spPr/>
      <dgm:t>
        <a:bodyPr/>
        <a:lstStyle/>
        <a:p>
          <a:endParaRPr lang="en-US"/>
        </a:p>
      </dgm:t>
    </dgm:pt>
    <dgm:pt modelId="{97F59EE4-9ABA-9B46-8612-082F563A03E1}">
      <dgm:prSet phldrT="[Text]"/>
      <dgm:spPr/>
      <dgm:t>
        <a:bodyPr/>
        <a:lstStyle/>
        <a:p>
          <a:r>
            <a:rPr lang="en-US" dirty="0"/>
            <a:t>Fact-Checking</a:t>
          </a:r>
        </a:p>
      </dgm:t>
    </dgm:pt>
    <dgm:pt modelId="{0BCD129C-7C5C-8D4E-B8F0-136A6F91C418}" type="parTrans" cxnId="{3E66AE22-B412-6E4F-909C-C0E72CB16A9A}">
      <dgm:prSet/>
      <dgm:spPr/>
      <dgm:t>
        <a:bodyPr/>
        <a:lstStyle/>
        <a:p>
          <a:endParaRPr lang="en-US"/>
        </a:p>
      </dgm:t>
    </dgm:pt>
    <dgm:pt modelId="{D8811B00-CC32-A944-95EE-56FB8D606A4B}" type="sibTrans" cxnId="{3E66AE22-B412-6E4F-909C-C0E72CB16A9A}">
      <dgm:prSet/>
      <dgm:spPr/>
      <dgm:t>
        <a:bodyPr/>
        <a:lstStyle/>
        <a:p>
          <a:endParaRPr lang="en-US"/>
        </a:p>
      </dgm:t>
    </dgm:pt>
    <dgm:pt modelId="{E131BF80-695A-3C4C-AB13-5530EF2ED2B1}">
      <dgm:prSet phldrT="[Text]"/>
      <dgm:spPr/>
      <dgm:t>
        <a:bodyPr/>
        <a:lstStyle/>
        <a:p>
          <a:r>
            <a:rPr lang="en-US" dirty="0"/>
            <a:t>Semantic Inconsistency</a:t>
          </a:r>
        </a:p>
      </dgm:t>
    </dgm:pt>
    <dgm:pt modelId="{22D383EF-1747-5843-A3BF-1C6FF0EC674C}" type="parTrans" cxnId="{4170D720-7105-A544-BA3F-25ABBB238200}">
      <dgm:prSet/>
      <dgm:spPr/>
      <dgm:t>
        <a:bodyPr/>
        <a:lstStyle/>
        <a:p>
          <a:endParaRPr lang="en-US"/>
        </a:p>
      </dgm:t>
    </dgm:pt>
    <dgm:pt modelId="{AEA8FA53-626D-484E-B688-E3029C71E69E}" type="sibTrans" cxnId="{4170D720-7105-A544-BA3F-25ABBB238200}">
      <dgm:prSet/>
      <dgm:spPr/>
      <dgm:t>
        <a:bodyPr/>
        <a:lstStyle/>
        <a:p>
          <a:endParaRPr lang="en-US"/>
        </a:p>
      </dgm:t>
    </dgm:pt>
    <dgm:pt modelId="{03B65042-959C-3E42-B3FF-35EF0AA24873}">
      <dgm:prSet phldrT="[Text]"/>
      <dgm:spPr>
        <a:solidFill>
          <a:srgbClr val="7E92C1"/>
        </a:solidFill>
      </dgm:spPr>
      <dgm:t>
        <a:bodyPr/>
        <a:lstStyle/>
        <a:p>
          <a:r>
            <a:rPr lang="en-US" dirty="0"/>
            <a:t>Characterization</a:t>
          </a:r>
        </a:p>
      </dgm:t>
    </dgm:pt>
    <dgm:pt modelId="{838DDAB3-2272-6842-969D-DC8BEBE5EC14}" type="parTrans" cxnId="{411F32DB-CA49-6F4C-8A5B-E51BFDA62A74}">
      <dgm:prSet/>
      <dgm:spPr/>
      <dgm:t>
        <a:bodyPr/>
        <a:lstStyle/>
        <a:p>
          <a:endParaRPr lang="en-US"/>
        </a:p>
      </dgm:t>
    </dgm:pt>
    <dgm:pt modelId="{044B5C5E-58B3-0A4F-ACF2-57B435F7C99F}" type="sibTrans" cxnId="{411F32DB-CA49-6F4C-8A5B-E51BFDA62A74}">
      <dgm:prSet/>
      <dgm:spPr/>
      <dgm:t>
        <a:bodyPr/>
        <a:lstStyle/>
        <a:p>
          <a:endParaRPr lang="en-US"/>
        </a:p>
      </dgm:t>
    </dgm:pt>
    <dgm:pt modelId="{BD278B5D-B3C2-C342-8308-0445E61A19CF}">
      <dgm:prSet phldrT="[Text]"/>
      <dgm:spPr/>
      <dgm:t>
        <a:bodyPr/>
        <a:lstStyle/>
        <a:p>
          <a:r>
            <a:rPr lang="en-US" dirty="0"/>
            <a:t>Bias &amp; Framing</a:t>
          </a:r>
        </a:p>
      </dgm:t>
    </dgm:pt>
    <dgm:pt modelId="{EB87D1F6-B600-DF41-89BC-C0FA54823514}" type="parTrans" cxnId="{D13B9913-162D-F043-8274-8E299048BF0B}">
      <dgm:prSet/>
      <dgm:spPr/>
      <dgm:t>
        <a:bodyPr/>
        <a:lstStyle/>
        <a:p>
          <a:endParaRPr lang="en-US"/>
        </a:p>
      </dgm:t>
    </dgm:pt>
    <dgm:pt modelId="{22B0072F-3A78-0F44-8E71-59D62D8E71B3}" type="sibTrans" cxnId="{D13B9913-162D-F043-8274-8E299048BF0B}">
      <dgm:prSet/>
      <dgm:spPr/>
      <dgm:t>
        <a:bodyPr/>
        <a:lstStyle/>
        <a:p>
          <a:endParaRPr lang="en-US"/>
        </a:p>
      </dgm:t>
    </dgm:pt>
    <dgm:pt modelId="{A6AA2C62-76CC-4644-8507-B51D160B6C24}">
      <dgm:prSet/>
      <dgm:spPr>
        <a:solidFill>
          <a:srgbClr val="7E92C1"/>
        </a:solidFill>
      </dgm:spPr>
      <dgm:t>
        <a:bodyPr/>
        <a:lstStyle/>
        <a:p>
          <a:r>
            <a:rPr lang="en-US" dirty="0"/>
            <a:t>Applications &amp;</a:t>
          </a:r>
        </a:p>
        <a:p>
          <a:r>
            <a:rPr lang="en-US" dirty="0"/>
            <a:t>Future Directions</a:t>
          </a:r>
        </a:p>
      </dgm:t>
    </dgm:pt>
    <dgm:pt modelId="{22501410-25DE-F840-A345-6BE82500CCF7}" type="parTrans" cxnId="{2AED3045-B6C5-4C49-8934-7D1F15BDAF06}">
      <dgm:prSet/>
      <dgm:spPr/>
      <dgm:t>
        <a:bodyPr/>
        <a:lstStyle/>
        <a:p>
          <a:endParaRPr lang="en-US"/>
        </a:p>
      </dgm:t>
    </dgm:pt>
    <dgm:pt modelId="{5804DE30-BB08-4A43-850B-ABE71A238F06}" type="sibTrans" cxnId="{2AED3045-B6C5-4C49-8934-7D1F15BDAF06}">
      <dgm:prSet/>
      <dgm:spPr/>
      <dgm:t>
        <a:bodyPr/>
        <a:lstStyle/>
        <a:p>
          <a:endParaRPr lang="en-US"/>
        </a:p>
      </dgm:t>
    </dgm:pt>
    <dgm:pt modelId="{5857329F-F1E0-2448-AC2E-06B0314E2216}">
      <dgm:prSet phldrT="[Text]"/>
      <dgm:spPr/>
      <dgm:t>
        <a:bodyPr/>
        <a:lstStyle/>
        <a:p>
          <a:r>
            <a:rPr lang="en-US" dirty="0"/>
            <a:t>Problem Definitions and Task Formulations</a:t>
          </a:r>
        </a:p>
      </dgm:t>
    </dgm:pt>
    <dgm:pt modelId="{C904B892-C52B-154E-A64D-AE98756A7EAF}" type="parTrans" cxnId="{A5008A83-D20A-7245-9228-6BB51D31DA74}">
      <dgm:prSet/>
      <dgm:spPr/>
      <dgm:t>
        <a:bodyPr/>
        <a:lstStyle/>
        <a:p>
          <a:endParaRPr lang="en-US"/>
        </a:p>
      </dgm:t>
    </dgm:pt>
    <dgm:pt modelId="{6A2AAAE7-C978-434C-84FA-D8DC703B977F}" type="sibTrans" cxnId="{A5008A83-D20A-7245-9228-6BB51D31DA74}">
      <dgm:prSet/>
      <dgm:spPr/>
      <dgm:t>
        <a:bodyPr/>
        <a:lstStyle/>
        <a:p>
          <a:endParaRPr lang="en-US"/>
        </a:p>
      </dgm:t>
    </dgm:pt>
    <dgm:pt modelId="{CC137D76-8A6D-324F-BA10-A05A9F976580}">
      <dgm:prSet phldrT="[Text]"/>
      <dgm:spPr/>
      <dgm:t>
        <a:bodyPr/>
        <a:lstStyle/>
        <a:p>
          <a:r>
            <a:rPr lang="en-US" dirty="0"/>
            <a:t>Social Context and Propagation Patterns</a:t>
          </a:r>
        </a:p>
      </dgm:t>
    </dgm:pt>
    <dgm:pt modelId="{9C972D92-BFAF-974F-955F-CB751EBBA834}" type="parTrans" cxnId="{9DC00F14-3BDD-6149-82FA-862641AE43A0}">
      <dgm:prSet/>
      <dgm:spPr/>
      <dgm:t>
        <a:bodyPr/>
        <a:lstStyle/>
        <a:p>
          <a:endParaRPr lang="en-US"/>
        </a:p>
      </dgm:t>
    </dgm:pt>
    <dgm:pt modelId="{C820DDB7-CCE8-F94B-8404-96EFE4F3CDAB}" type="sibTrans" cxnId="{9DC00F14-3BDD-6149-82FA-862641AE43A0}">
      <dgm:prSet/>
      <dgm:spPr/>
      <dgm:t>
        <a:bodyPr/>
        <a:lstStyle/>
        <a:p>
          <a:endParaRPr lang="en-US"/>
        </a:p>
      </dgm:t>
    </dgm:pt>
    <dgm:pt modelId="{214B639C-ED56-5240-B105-7A55F83E840F}">
      <dgm:prSet phldrT="[Text]"/>
      <dgm:spPr/>
      <dgm:t>
        <a:bodyPr/>
        <a:lstStyle/>
        <a:p>
          <a:r>
            <a:rPr lang="en-US" dirty="0"/>
            <a:t>Intent &amp; Agenda</a:t>
          </a:r>
        </a:p>
      </dgm:t>
    </dgm:pt>
    <dgm:pt modelId="{8F515A94-8600-6E4F-A9A3-C8595E8F5714}" type="parTrans" cxnId="{0E8ABD69-870F-D649-818B-0151238D3F3A}">
      <dgm:prSet/>
      <dgm:spPr/>
      <dgm:t>
        <a:bodyPr/>
        <a:lstStyle/>
        <a:p>
          <a:endParaRPr lang="en-US"/>
        </a:p>
      </dgm:t>
    </dgm:pt>
    <dgm:pt modelId="{B3091A8E-FAB8-A946-AAD1-F9FD5A05AC78}" type="sibTrans" cxnId="{0E8ABD69-870F-D649-818B-0151238D3F3A}">
      <dgm:prSet/>
      <dgm:spPr/>
      <dgm:t>
        <a:bodyPr/>
        <a:lstStyle/>
        <a:p>
          <a:endParaRPr lang="en-US"/>
        </a:p>
      </dgm:t>
    </dgm:pt>
    <dgm:pt modelId="{41B5088E-6AB5-434D-94E2-A7A2C7444311}">
      <dgm:prSet/>
      <dgm:spPr/>
      <dgm:t>
        <a:bodyPr/>
        <a:lstStyle/>
        <a:p>
          <a:r>
            <a:rPr lang="en-US" dirty="0"/>
            <a:t>Corrective Actions</a:t>
          </a:r>
        </a:p>
      </dgm:t>
    </dgm:pt>
    <dgm:pt modelId="{1336E572-0A82-1542-8A8C-FF33CD223BBD}" type="parTrans" cxnId="{68AD57A3-432A-134E-8AB5-3852CA2BDEEB}">
      <dgm:prSet/>
      <dgm:spPr/>
      <dgm:t>
        <a:bodyPr/>
        <a:lstStyle/>
        <a:p>
          <a:endParaRPr lang="en-US"/>
        </a:p>
      </dgm:t>
    </dgm:pt>
    <dgm:pt modelId="{BF995A2B-F6F8-FF45-BEAA-DAB0B02C8FFB}" type="sibTrans" cxnId="{68AD57A3-432A-134E-8AB5-3852CA2BDEEB}">
      <dgm:prSet/>
      <dgm:spPr/>
      <dgm:t>
        <a:bodyPr/>
        <a:lstStyle/>
        <a:p>
          <a:endParaRPr lang="en-US"/>
        </a:p>
      </dgm:t>
    </dgm:pt>
    <dgm:pt modelId="{034A477D-5FAF-B34B-ABB4-5672572F5BBD}">
      <dgm:prSet phldrT="[Text]"/>
      <dgm:spPr/>
      <dgm:t>
        <a:bodyPr/>
        <a:lstStyle/>
        <a:p>
          <a:r>
            <a:rPr lang="en-US" dirty="0"/>
            <a:t>Propaganda Techniques</a:t>
          </a:r>
        </a:p>
      </dgm:t>
    </dgm:pt>
    <dgm:pt modelId="{EBB93988-F8AC-594C-A901-3A4A96EFFAA4}" type="parTrans" cxnId="{709035F9-D78F-C049-9071-4AA0F9F5FDD5}">
      <dgm:prSet/>
      <dgm:spPr/>
      <dgm:t>
        <a:bodyPr/>
        <a:lstStyle/>
        <a:p>
          <a:endParaRPr lang="en-US"/>
        </a:p>
      </dgm:t>
    </dgm:pt>
    <dgm:pt modelId="{377FFFCA-66D2-4146-804F-A0608CB44CF4}" type="sibTrans" cxnId="{709035F9-D78F-C049-9071-4AA0F9F5FDD5}">
      <dgm:prSet/>
      <dgm:spPr/>
      <dgm:t>
        <a:bodyPr/>
        <a:lstStyle/>
        <a:p>
          <a:endParaRPr lang="en-US"/>
        </a:p>
      </dgm:t>
    </dgm:pt>
    <dgm:pt modelId="{BA629C56-3502-AD43-AF40-7BE8E3282C29}">
      <dgm:prSet/>
      <dgm:spPr/>
      <dgm:t>
        <a:bodyPr/>
        <a:lstStyle/>
        <a:p>
          <a:r>
            <a:rPr lang="en-US" dirty="0"/>
            <a:t>Remaining Challenges</a:t>
          </a:r>
        </a:p>
      </dgm:t>
    </dgm:pt>
    <dgm:pt modelId="{820CED31-F8C3-E145-9B13-AAE60F2EAFB5}" type="parTrans" cxnId="{64649DEA-0021-7A4C-9EC5-039F33C5F82E}">
      <dgm:prSet/>
      <dgm:spPr/>
      <dgm:t>
        <a:bodyPr/>
        <a:lstStyle/>
        <a:p>
          <a:endParaRPr lang="en-US"/>
        </a:p>
      </dgm:t>
    </dgm:pt>
    <dgm:pt modelId="{9A499856-56EF-BB40-AC37-084516F9C019}" type="sibTrans" cxnId="{64649DEA-0021-7A4C-9EC5-039F33C5F82E}">
      <dgm:prSet/>
      <dgm:spPr/>
      <dgm:t>
        <a:bodyPr/>
        <a:lstStyle/>
        <a:p>
          <a:endParaRPr lang="en-US"/>
        </a:p>
      </dgm:t>
    </dgm:pt>
    <dgm:pt modelId="{6FF45801-50EC-2647-89E2-03027CB83779}">
      <dgm:prSet/>
      <dgm:spPr/>
      <dgm:t>
        <a:bodyPr/>
        <a:lstStyle/>
        <a:p>
          <a:r>
            <a:rPr lang="en-US" dirty="0"/>
            <a:t>Future Directions</a:t>
          </a:r>
        </a:p>
      </dgm:t>
    </dgm:pt>
    <dgm:pt modelId="{B650ED23-EFA7-0544-91A8-C43A4A07CC6A}" type="parTrans" cxnId="{EFE870AD-8D58-2D44-B6C0-738AC715DD3C}">
      <dgm:prSet/>
      <dgm:spPr/>
      <dgm:t>
        <a:bodyPr/>
        <a:lstStyle/>
        <a:p>
          <a:endParaRPr lang="en-US"/>
        </a:p>
      </dgm:t>
    </dgm:pt>
    <dgm:pt modelId="{DE35CEAB-D5F3-824E-9209-BC10C2A7CFB2}" type="sibTrans" cxnId="{EFE870AD-8D58-2D44-B6C0-738AC715DD3C}">
      <dgm:prSet/>
      <dgm:spPr/>
      <dgm:t>
        <a:bodyPr/>
        <a:lstStyle/>
        <a:p>
          <a:endParaRPr lang="en-US"/>
        </a:p>
      </dgm:t>
    </dgm:pt>
    <dgm:pt modelId="{D543A9E7-0B27-9D4A-A419-3C74688B3F97}" type="pres">
      <dgm:prSet presAssocID="{E14B7DA4-5EBA-ED46-AEA0-330F1E5AAFD2}" presName="linearFlow" presStyleCnt="0">
        <dgm:presLayoutVars>
          <dgm:dir/>
          <dgm:animLvl val="lvl"/>
          <dgm:resizeHandles val="exact"/>
        </dgm:presLayoutVars>
      </dgm:prSet>
      <dgm:spPr/>
    </dgm:pt>
    <dgm:pt modelId="{E326CA00-6BE3-AC4F-937B-464FCB46D656}" type="pres">
      <dgm:prSet presAssocID="{50C02BB6-B1BA-F14F-9886-A9CB0E5126F5}" presName="composite" presStyleCnt="0"/>
      <dgm:spPr/>
    </dgm:pt>
    <dgm:pt modelId="{75B2FE61-2838-304F-85A4-003D6115C216}" type="pres">
      <dgm:prSet presAssocID="{50C02BB6-B1BA-F14F-9886-A9CB0E5126F5}" presName="parentText" presStyleLbl="alignNode1" presStyleIdx="0" presStyleCnt="4">
        <dgm:presLayoutVars>
          <dgm:chMax val="1"/>
          <dgm:bulletEnabled val="1"/>
        </dgm:presLayoutVars>
      </dgm:prSet>
      <dgm:spPr/>
    </dgm:pt>
    <dgm:pt modelId="{A27EE97D-AB2C-414C-89A4-42774522A28D}" type="pres">
      <dgm:prSet presAssocID="{50C02BB6-B1BA-F14F-9886-A9CB0E5126F5}" presName="descendantText" presStyleLbl="alignAcc1" presStyleIdx="0" presStyleCnt="4" custLinFactNeighborX="2570" custLinFactNeighborY="-90665">
        <dgm:presLayoutVars>
          <dgm:bulletEnabled val="1"/>
        </dgm:presLayoutVars>
      </dgm:prSet>
      <dgm:spPr/>
    </dgm:pt>
    <dgm:pt modelId="{AD907D60-BDAD-3545-A2A8-42CBAD1B9016}" type="pres">
      <dgm:prSet presAssocID="{1A505C54-E0A2-B54E-8D25-48DA30A13A84}" presName="sp" presStyleCnt="0"/>
      <dgm:spPr/>
    </dgm:pt>
    <dgm:pt modelId="{03100168-3443-6248-A15C-2FFF471D1275}" type="pres">
      <dgm:prSet presAssocID="{B712A88A-03CB-2342-AC38-D96878E48A33}" presName="composite" presStyleCnt="0"/>
      <dgm:spPr/>
    </dgm:pt>
    <dgm:pt modelId="{0A045DEA-961A-7346-B629-84B612512CEF}" type="pres">
      <dgm:prSet presAssocID="{B712A88A-03CB-2342-AC38-D96878E48A33}" presName="parentText" presStyleLbl="alignNode1" presStyleIdx="1" presStyleCnt="4">
        <dgm:presLayoutVars>
          <dgm:chMax val="1"/>
          <dgm:bulletEnabled val="1"/>
        </dgm:presLayoutVars>
      </dgm:prSet>
      <dgm:spPr/>
    </dgm:pt>
    <dgm:pt modelId="{3DA0A2AF-65EE-C042-9C8E-CCD7D86A6921}" type="pres">
      <dgm:prSet presAssocID="{B712A88A-03CB-2342-AC38-D96878E48A33}" presName="descendantText" presStyleLbl="alignAcc1" presStyleIdx="1" presStyleCnt="4">
        <dgm:presLayoutVars>
          <dgm:bulletEnabled val="1"/>
        </dgm:presLayoutVars>
      </dgm:prSet>
      <dgm:spPr/>
    </dgm:pt>
    <dgm:pt modelId="{2C86C61F-018A-B645-AE97-C99BEB608C3D}" type="pres">
      <dgm:prSet presAssocID="{175ADE22-FD87-CB49-AD43-C47D29B60B9A}" presName="sp" presStyleCnt="0"/>
      <dgm:spPr/>
    </dgm:pt>
    <dgm:pt modelId="{DAB4FD82-0853-8048-89D3-F8F7831AF1BF}" type="pres">
      <dgm:prSet presAssocID="{03B65042-959C-3E42-B3FF-35EF0AA24873}" presName="composite" presStyleCnt="0"/>
      <dgm:spPr/>
    </dgm:pt>
    <dgm:pt modelId="{03D68A48-CF03-234A-B101-589242448F67}" type="pres">
      <dgm:prSet presAssocID="{03B65042-959C-3E42-B3FF-35EF0AA24873}" presName="parentText" presStyleLbl="alignNode1" presStyleIdx="2" presStyleCnt="4">
        <dgm:presLayoutVars>
          <dgm:chMax val="1"/>
          <dgm:bulletEnabled val="1"/>
        </dgm:presLayoutVars>
      </dgm:prSet>
      <dgm:spPr/>
    </dgm:pt>
    <dgm:pt modelId="{89BEF8A2-F054-B749-88FB-0B7F710D49D0}" type="pres">
      <dgm:prSet presAssocID="{03B65042-959C-3E42-B3FF-35EF0AA24873}" presName="descendantText" presStyleLbl="alignAcc1" presStyleIdx="2" presStyleCnt="4">
        <dgm:presLayoutVars>
          <dgm:bulletEnabled val="1"/>
        </dgm:presLayoutVars>
      </dgm:prSet>
      <dgm:spPr/>
    </dgm:pt>
    <dgm:pt modelId="{DF1705DF-9709-6046-8265-8DC78322DB98}" type="pres">
      <dgm:prSet presAssocID="{044B5C5E-58B3-0A4F-ACF2-57B435F7C99F}" presName="sp" presStyleCnt="0"/>
      <dgm:spPr/>
    </dgm:pt>
    <dgm:pt modelId="{909D3E67-DCDC-F74E-88A7-65296FEDF23D}" type="pres">
      <dgm:prSet presAssocID="{A6AA2C62-76CC-4644-8507-B51D160B6C24}" presName="composite" presStyleCnt="0"/>
      <dgm:spPr/>
    </dgm:pt>
    <dgm:pt modelId="{2DF5E202-37E3-FD45-B634-664591C0CF6E}" type="pres">
      <dgm:prSet presAssocID="{A6AA2C62-76CC-4644-8507-B51D160B6C24}" presName="parentText" presStyleLbl="alignNode1" presStyleIdx="3" presStyleCnt="4">
        <dgm:presLayoutVars>
          <dgm:chMax val="1"/>
          <dgm:bulletEnabled val="1"/>
        </dgm:presLayoutVars>
      </dgm:prSet>
      <dgm:spPr/>
    </dgm:pt>
    <dgm:pt modelId="{7862F62D-66E1-1B48-A61C-2510A479BBAC}" type="pres">
      <dgm:prSet presAssocID="{A6AA2C62-76CC-4644-8507-B51D160B6C24}" presName="descendantText" presStyleLbl="alignAcc1" presStyleIdx="3" presStyleCnt="4">
        <dgm:presLayoutVars>
          <dgm:bulletEnabled val="1"/>
        </dgm:presLayoutVars>
      </dgm:prSet>
      <dgm:spPr/>
    </dgm:pt>
  </dgm:ptLst>
  <dgm:cxnLst>
    <dgm:cxn modelId="{D13B9913-162D-F043-8274-8E299048BF0B}" srcId="{03B65042-959C-3E42-B3FF-35EF0AA24873}" destId="{BD278B5D-B3C2-C342-8308-0445E61A19CF}" srcOrd="0" destOrd="0" parTransId="{EB87D1F6-B600-DF41-89BC-C0FA54823514}" sibTransId="{22B0072F-3A78-0F44-8E71-59D62D8E71B3}"/>
    <dgm:cxn modelId="{9DC00F14-3BDD-6149-82FA-862641AE43A0}" srcId="{B712A88A-03CB-2342-AC38-D96878E48A33}" destId="{CC137D76-8A6D-324F-BA10-A05A9F976580}" srcOrd="2" destOrd="0" parTransId="{9C972D92-BFAF-974F-955F-CB751EBBA834}" sibTransId="{C820DDB7-CCE8-F94B-8404-96EFE4F3CDAB}"/>
    <dgm:cxn modelId="{8B922B15-1FDA-7D4E-AA08-C32307A07FA5}" type="presOf" srcId="{A6AA2C62-76CC-4644-8507-B51D160B6C24}" destId="{2DF5E202-37E3-FD45-B634-664591C0CF6E}" srcOrd="0" destOrd="0" presId="urn:microsoft.com/office/officeart/2005/8/layout/chevron2"/>
    <dgm:cxn modelId="{4170D720-7105-A544-BA3F-25ABBB238200}" srcId="{B712A88A-03CB-2342-AC38-D96878E48A33}" destId="{E131BF80-695A-3C4C-AB13-5530EF2ED2B1}" srcOrd="1" destOrd="0" parTransId="{22D383EF-1747-5843-A3BF-1C6FF0EC674C}" sibTransId="{AEA8FA53-626D-484E-B688-E3029C71E69E}"/>
    <dgm:cxn modelId="{3E66AE22-B412-6E4F-909C-C0E72CB16A9A}" srcId="{B712A88A-03CB-2342-AC38-D96878E48A33}" destId="{97F59EE4-9ABA-9B46-8612-082F563A03E1}" srcOrd="0" destOrd="0" parTransId="{0BCD129C-7C5C-8D4E-B8F0-136A6F91C418}" sibTransId="{D8811B00-CC32-A944-95EE-56FB8D606A4B}"/>
    <dgm:cxn modelId="{161E502B-31BE-914C-87D3-CECA4CF0EFB4}" type="presOf" srcId="{B712A88A-03CB-2342-AC38-D96878E48A33}" destId="{0A045DEA-961A-7346-B629-84B612512CEF}" srcOrd="0" destOrd="0" presId="urn:microsoft.com/office/officeart/2005/8/layout/chevron2"/>
    <dgm:cxn modelId="{3C7A0E2E-F3BA-FD43-B0B7-EA4992B61904}" type="presOf" srcId="{BA629C56-3502-AD43-AF40-7BE8E3282C29}" destId="{7862F62D-66E1-1B48-A61C-2510A479BBAC}" srcOrd="0" destOrd="1" presId="urn:microsoft.com/office/officeart/2005/8/layout/chevron2"/>
    <dgm:cxn modelId="{A527BF41-E3DC-2144-8660-7FABD0CCE962}" srcId="{50C02BB6-B1BA-F14F-9886-A9CB0E5126F5}" destId="{F4FC828B-5513-AF43-B348-3FA9A9027B8F}" srcOrd="0" destOrd="0" parTransId="{A7317B27-793A-684B-AE24-E95B8C6879E4}" sibTransId="{8E4D7621-B502-794D-A107-4C305259BD61}"/>
    <dgm:cxn modelId="{2AED3045-B6C5-4C49-8934-7D1F15BDAF06}" srcId="{E14B7DA4-5EBA-ED46-AEA0-330F1E5AAFD2}" destId="{A6AA2C62-76CC-4644-8507-B51D160B6C24}" srcOrd="3" destOrd="0" parTransId="{22501410-25DE-F840-A345-6BE82500CCF7}" sibTransId="{5804DE30-BB08-4A43-850B-ABE71A238F06}"/>
    <dgm:cxn modelId="{918F4A4D-FDA8-B841-827F-BEA66706079C}" srcId="{E14B7DA4-5EBA-ED46-AEA0-330F1E5AAFD2}" destId="{50C02BB6-B1BA-F14F-9886-A9CB0E5126F5}" srcOrd="0" destOrd="0" parTransId="{E4EE5BFB-A95E-C74B-95D4-58F0B5326ECA}" sibTransId="{1A505C54-E0A2-B54E-8D25-48DA30A13A84}"/>
    <dgm:cxn modelId="{0E8ABD69-870F-D649-818B-0151238D3F3A}" srcId="{03B65042-959C-3E42-B3FF-35EF0AA24873}" destId="{214B639C-ED56-5240-B105-7A55F83E840F}" srcOrd="2" destOrd="0" parTransId="{8F515A94-8600-6E4F-A9A3-C8595E8F5714}" sibTransId="{B3091A8E-FAB8-A946-AAD1-F9FD5A05AC78}"/>
    <dgm:cxn modelId="{ACC7476C-F21C-C142-8AD7-643F3219B418}" type="presOf" srcId="{6FF45801-50EC-2647-89E2-03027CB83779}" destId="{7862F62D-66E1-1B48-A61C-2510A479BBAC}" srcOrd="0" destOrd="2" presId="urn:microsoft.com/office/officeart/2005/8/layout/chevron2"/>
    <dgm:cxn modelId="{93B2AB6E-2BC8-E84E-B905-A3AEA5F097F3}" type="presOf" srcId="{214B639C-ED56-5240-B105-7A55F83E840F}" destId="{89BEF8A2-F054-B749-88FB-0B7F710D49D0}" srcOrd="0" destOrd="2" presId="urn:microsoft.com/office/officeart/2005/8/layout/chevron2"/>
    <dgm:cxn modelId="{A5008A83-D20A-7245-9228-6BB51D31DA74}" srcId="{50C02BB6-B1BA-F14F-9886-A9CB0E5126F5}" destId="{5857329F-F1E0-2448-AC2E-06B0314E2216}" srcOrd="2" destOrd="0" parTransId="{C904B892-C52B-154E-A64D-AE98756A7EAF}" sibTransId="{6A2AAAE7-C978-434C-84FA-D8DC703B977F}"/>
    <dgm:cxn modelId="{4228238E-B287-5240-A606-92CD48FB7D3E}" type="presOf" srcId="{50C02BB6-B1BA-F14F-9886-A9CB0E5126F5}" destId="{75B2FE61-2838-304F-85A4-003D6115C216}" srcOrd="0" destOrd="0" presId="urn:microsoft.com/office/officeart/2005/8/layout/chevron2"/>
    <dgm:cxn modelId="{203AE09F-8C2B-7245-920D-EB19C3C7FB06}" type="presOf" srcId="{034A477D-5FAF-B34B-ABB4-5672572F5BBD}" destId="{89BEF8A2-F054-B749-88FB-0B7F710D49D0}" srcOrd="0" destOrd="1" presId="urn:microsoft.com/office/officeart/2005/8/layout/chevron2"/>
    <dgm:cxn modelId="{2FD701A2-9C72-A346-94EF-B93E3BC8292A}" type="presOf" srcId="{41B5088E-6AB5-434D-94E2-A7A2C7444311}" destId="{7862F62D-66E1-1B48-A61C-2510A479BBAC}" srcOrd="0" destOrd="0" presId="urn:microsoft.com/office/officeart/2005/8/layout/chevron2"/>
    <dgm:cxn modelId="{68AD57A3-432A-134E-8AB5-3852CA2BDEEB}" srcId="{A6AA2C62-76CC-4644-8507-B51D160B6C24}" destId="{41B5088E-6AB5-434D-94E2-A7A2C7444311}" srcOrd="0" destOrd="0" parTransId="{1336E572-0A82-1542-8A8C-FF33CD223BBD}" sibTransId="{BF995A2B-F6F8-FF45-BEAA-DAB0B02C8FFB}"/>
    <dgm:cxn modelId="{EFE870AD-8D58-2D44-B6C0-738AC715DD3C}" srcId="{A6AA2C62-76CC-4644-8507-B51D160B6C24}" destId="{6FF45801-50EC-2647-89E2-03027CB83779}" srcOrd="2" destOrd="0" parTransId="{B650ED23-EFA7-0544-91A8-C43A4A07CC6A}" sibTransId="{DE35CEAB-D5F3-824E-9209-BC10C2A7CFB2}"/>
    <dgm:cxn modelId="{912D34AE-3B13-8E41-8AA0-5F2E5695B750}" type="presOf" srcId="{97F59EE4-9ABA-9B46-8612-082F563A03E1}" destId="{3DA0A2AF-65EE-C042-9C8E-CCD7D86A6921}" srcOrd="0" destOrd="0" presId="urn:microsoft.com/office/officeart/2005/8/layout/chevron2"/>
    <dgm:cxn modelId="{849D2EB4-03C1-8841-AEA7-BA80F9A6EBF2}" type="presOf" srcId="{BD278B5D-B3C2-C342-8308-0445E61A19CF}" destId="{89BEF8A2-F054-B749-88FB-0B7F710D49D0}" srcOrd="0" destOrd="0" presId="urn:microsoft.com/office/officeart/2005/8/layout/chevron2"/>
    <dgm:cxn modelId="{DF068DB4-4FA0-3F4B-996C-6309AF98153E}" type="presOf" srcId="{5857329F-F1E0-2448-AC2E-06B0314E2216}" destId="{A27EE97D-AB2C-414C-89A4-42774522A28D}" srcOrd="0" destOrd="2" presId="urn:microsoft.com/office/officeart/2005/8/layout/chevron2"/>
    <dgm:cxn modelId="{FDD5B9BE-0736-DD4C-8296-317A7FA73BEC}" srcId="{50C02BB6-B1BA-F14F-9886-A9CB0E5126F5}" destId="{3075632A-7950-4A4C-91DA-E528E15AB2B8}" srcOrd="1" destOrd="0" parTransId="{D605BE31-9BE8-1A42-8927-D5B262606529}" sibTransId="{E67317C6-24F2-FC47-A542-AF98D9197397}"/>
    <dgm:cxn modelId="{D99577C4-8CDC-0149-93A1-AC6A52DCAB91}" type="presOf" srcId="{CC137D76-8A6D-324F-BA10-A05A9F976580}" destId="{3DA0A2AF-65EE-C042-9C8E-CCD7D86A6921}" srcOrd="0" destOrd="2" presId="urn:microsoft.com/office/officeart/2005/8/layout/chevron2"/>
    <dgm:cxn modelId="{58B917CE-A275-5342-AFF8-5B5CCBC2F067}" type="presOf" srcId="{F4FC828B-5513-AF43-B348-3FA9A9027B8F}" destId="{A27EE97D-AB2C-414C-89A4-42774522A28D}" srcOrd="0" destOrd="0" presId="urn:microsoft.com/office/officeart/2005/8/layout/chevron2"/>
    <dgm:cxn modelId="{411F32DB-CA49-6F4C-8A5B-E51BFDA62A74}" srcId="{E14B7DA4-5EBA-ED46-AEA0-330F1E5AAFD2}" destId="{03B65042-959C-3E42-B3FF-35EF0AA24873}" srcOrd="2" destOrd="0" parTransId="{838DDAB3-2272-6842-969D-DC8BEBE5EC14}" sibTransId="{044B5C5E-58B3-0A4F-ACF2-57B435F7C99F}"/>
    <dgm:cxn modelId="{8B9F1FDC-48A6-7746-B724-B28D54BEA4D8}" type="presOf" srcId="{03B65042-959C-3E42-B3FF-35EF0AA24873}" destId="{03D68A48-CF03-234A-B101-589242448F67}" srcOrd="0" destOrd="0" presId="urn:microsoft.com/office/officeart/2005/8/layout/chevron2"/>
    <dgm:cxn modelId="{FE7BE0DC-C02A-E048-954A-1E8E37C1E9EC}" type="presOf" srcId="{3075632A-7950-4A4C-91DA-E528E15AB2B8}" destId="{A27EE97D-AB2C-414C-89A4-42774522A28D}" srcOrd="0" destOrd="1" presId="urn:microsoft.com/office/officeart/2005/8/layout/chevron2"/>
    <dgm:cxn modelId="{6FF858E1-A19B-7747-929E-B8A4B0FB3773}" srcId="{E14B7DA4-5EBA-ED46-AEA0-330F1E5AAFD2}" destId="{B712A88A-03CB-2342-AC38-D96878E48A33}" srcOrd="1" destOrd="0" parTransId="{94011B80-6957-5E45-931F-E9EF27754818}" sibTransId="{175ADE22-FD87-CB49-AD43-C47D29B60B9A}"/>
    <dgm:cxn modelId="{307E8CE6-5618-EA48-B6F2-A5C0DCBBE9F7}" type="presOf" srcId="{E131BF80-695A-3C4C-AB13-5530EF2ED2B1}" destId="{3DA0A2AF-65EE-C042-9C8E-CCD7D86A6921}" srcOrd="0" destOrd="1" presId="urn:microsoft.com/office/officeart/2005/8/layout/chevron2"/>
    <dgm:cxn modelId="{64649DEA-0021-7A4C-9EC5-039F33C5F82E}" srcId="{A6AA2C62-76CC-4644-8507-B51D160B6C24}" destId="{BA629C56-3502-AD43-AF40-7BE8E3282C29}" srcOrd="1" destOrd="0" parTransId="{820CED31-F8C3-E145-9B13-AAE60F2EAFB5}" sibTransId="{9A499856-56EF-BB40-AC37-084516F9C019}"/>
    <dgm:cxn modelId="{A1B0CAF0-D25F-9249-9130-489915F1956E}" type="presOf" srcId="{E14B7DA4-5EBA-ED46-AEA0-330F1E5AAFD2}" destId="{D543A9E7-0B27-9D4A-A419-3C74688B3F97}" srcOrd="0" destOrd="0" presId="urn:microsoft.com/office/officeart/2005/8/layout/chevron2"/>
    <dgm:cxn modelId="{709035F9-D78F-C049-9071-4AA0F9F5FDD5}" srcId="{03B65042-959C-3E42-B3FF-35EF0AA24873}" destId="{034A477D-5FAF-B34B-ABB4-5672572F5BBD}" srcOrd="1" destOrd="0" parTransId="{EBB93988-F8AC-594C-A901-3A4A96EFFAA4}" sibTransId="{377FFFCA-66D2-4146-804F-A0608CB44CF4}"/>
    <dgm:cxn modelId="{EAB09063-B299-DC4E-B544-962EC3A60C77}" type="presParOf" srcId="{D543A9E7-0B27-9D4A-A419-3C74688B3F97}" destId="{E326CA00-6BE3-AC4F-937B-464FCB46D656}" srcOrd="0" destOrd="0" presId="urn:microsoft.com/office/officeart/2005/8/layout/chevron2"/>
    <dgm:cxn modelId="{D94E547C-0D81-2C49-837F-80B5938852CC}" type="presParOf" srcId="{E326CA00-6BE3-AC4F-937B-464FCB46D656}" destId="{75B2FE61-2838-304F-85A4-003D6115C216}" srcOrd="0" destOrd="0" presId="urn:microsoft.com/office/officeart/2005/8/layout/chevron2"/>
    <dgm:cxn modelId="{2B7E4615-47D6-944D-9234-4136AB541DAB}" type="presParOf" srcId="{E326CA00-6BE3-AC4F-937B-464FCB46D656}" destId="{A27EE97D-AB2C-414C-89A4-42774522A28D}" srcOrd="1" destOrd="0" presId="urn:microsoft.com/office/officeart/2005/8/layout/chevron2"/>
    <dgm:cxn modelId="{6B93F1E3-4D24-214E-8551-A12E3DBB09B3}" type="presParOf" srcId="{D543A9E7-0B27-9D4A-A419-3C74688B3F97}" destId="{AD907D60-BDAD-3545-A2A8-42CBAD1B9016}" srcOrd="1" destOrd="0" presId="urn:microsoft.com/office/officeart/2005/8/layout/chevron2"/>
    <dgm:cxn modelId="{1A8FF464-6B7E-904A-891E-DB0CD727B55B}" type="presParOf" srcId="{D543A9E7-0B27-9D4A-A419-3C74688B3F97}" destId="{03100168-3443-6248-A15C-2FFF471D1275}" srcOrd="2" destOrd="0" presId="urn:microsoft.com/office/officeart/2005/8/layout/chevron2"/>
    <dgm:cxn modelId="{BE00FE53-D49D-E243-BF70-48B6B72F5A5E}" type="presParOf" srcId="{03100168-3443-6248-A15C-2FFF471D1275}" destId="{0A045DEA-961A-7346-B629-84B612512CEF}" srcOrd="0" destOrd="0" presId="urn:microsoft.com/office/officeart/2005/8/layout/chevron2"/>
    <dgm:cxn modelId="{793C69F6-305D-864E-B383-4E9C072E8858}" type="presParOf" srcId="{03100168-3443-6248-A15C-2FFF471D1275}" destId="{3DA0A2AF-65EE-C042-9C8E-CCD7D86A6921}" srcOrd="1" destOrd="0" presId="urn:microsoft.com/office/officeart/2005/8/layout/chevron2"/>
    <dgm:cxn modelId="{554CF1E8-DA2B-3243-81D1-BF4D5EAAD7F8}" type="presParOf" srcId="{D543A9E7-0B27-9D4A-A419-3C74688B3F97}" destId="{2C86C61F-018A-B645-AE97-C99BEB608C3D}" srcOrd="3" destOrd="0" presId="urn:microsoft.com/office/officeart/2005/8/layout/chevron2"/>
    <dgm:cxn modelId="{0A07898F-4E20-9A45-B7EA-8CDB0A058B37}" type="presParOf" srcId="{D543A9E7-0B27-9D4A-A419-3C74688B3F97}" destId="{DAB4FD82-0853-8048-89D3-F8F7831AF1BF}" srcOrd="4" destOrd="0" presId="urn:microsoft.com/office/officeart/2005/8/layout/chevron2"/>
    <dgm:cxn modelId="{9C7AAC60-F3F6-244D-9CAB-3E182189D69F}" type="presParOf" srcId="{DAB4FD82-0853-8048-89D3-F8F7831AF1BF}" destId="{03D68A48-CF03-234A-B101-589242448F67}" srcOrd="0" destOrd="0" presId="urn:microsoft.com/office/officeart/2005/8/layout/chevron2"/>
    <dgm:cxn modelId="{D06E1AAB-E0A4-F542-8F44-7AF14E4C7557}" type="presParOf" srcId="{DAB4FD82-0853-8048-89D3-F8F7831AF1BF}" destId="{89BEF8A2-F054-B749-88FB-0B7F710D49D0}" srcOrd="1" destOrd="0" presId="urn:microsoft.com/office/officeart/2005/8/layout/chevron2"/>
    <dgm:cxn modelId="{1ED75684-4A5D-5947-BB61-D3F421C9CDE5}" type="presParOf" srcId="{D543A9E7-0B27-9D4A-A419-3C74688B3F97}" destId="{DF1705DF-9709-6046-8265-8DC78322DB98}" srcOrd="5" destOrd="0" presId="urn:microsoft.com/office/officeart/2005/8/layout/chevron2"/>
    <dgm:cxn modelId="{91D8DBAB-B585-984C-8FC9-AA3FFFF3C7C4}" type="presParOf" srcId="{D543A9E7-0B27-9D4A-A419-3C74688B3F97}" destId="{909D3E67-DCDC-F74E-88A7-65296FEDF23D}" srcOrd="6" destOrd="0" presId="urn:microsoft.com/office/officeart/2005/8/layout/chevron2"/>
    <dgm:cxn modelId="{8D6D8D43-C7DB-354D-8D53-AD709787B95C}" type="presParOf" srcId="{909D3E67-DCDC-F74E-88A7-65296FEDF23D}" destId="{2DF5E202-37E3-FD45-B634-664591C0CF6E}" srcOrd="0" destOrd="0" presId="urn:microsoft.com/office/officeart/2005/8/layout/chevron2"/>
    <dgm:cxn modelId="{0BEF1FCC-3027-8344-AE1E-1D124959550C}" type="presParOf" srcId="{909D3E67-DCDC-F74E-88A7-65296FEDF23D}" destId="{7862F62D-66E1-1B48-A61C-2510A479BBA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B664AEB-F5C5-C340-93A0-9D44028C629B}" type="doc">
      <dgm:prSet loTypeId="urn:microsoft.com/office/officeart/2005/8/layout/gear1" loCatId="" qsTypeId="urn:microsoft.com/office/officeart/2005/8/quickstyle/simple1" qsCatId="simple" csTypeId="urn:microsoft.com/office/officeart/2005/8/colors/accent1_2" csCatId="accent1" phldr="1"/>
      <dgm:spPr/>
    </dgm:pt>
    <dgm:pt modelId="{81F806B5-DCF7-DD46-A20F-D570DDF40AE4}">
      <dgm:prSet phldrT="[Text]" custT="1"/>
      <dgm:spPr>
        <a:solidFill>
          <a:srgbClr val="9EA7BB"/>
        </a:solidFill>
      </dgm:spPr>
      <dgm:t>
        <a:bodyPr/>
        <a:lstStyle/>
        <a:p>
          <a:r>
            <a:rPr lang="en-US" sz="1250" dirty="0"/>
            <a:t>The Frontier in</a:t>
          </a:r>
        </a:p>
        <a:p>
          <a:r>
            <a:rPr lang="en-US" sz="1200" dirty="0"/>
            <a:t>Detection &amp; Characterization</a:t>
          </a:r>
        </a:p>
        <a:p>
          <a:r>
            <a:rPr lang="en-US" sz="1200" dirty="0"/>
            <a:t>Methodologies</a:t>
          </a:r>
        </a:p>
        <a:p>
          <a:r>
            <a:rPr lang="en-US" sz="1200" dirty="0"/>
            <a:t>(Recent Trends, Pros &amp; Cons, etc.)</a:t>
          </a:r>
        </a:p>
      </dgm:t>
    </dgm:pt>
    <dgm:pt modelId="{C59ACC78-5DFF-F44A-864F-4A040BB937C4}" type="parTrans" cxnId="{B53EA265-3A7D-6A44-B0ED-F16A28FA2E49}">
      <dgm:prSet/>
      <dgm:spPr/>
      <dgm:t>
        <a:bodyPr/>
        <a:lstStyle/>
        <a:p>
          <a:endParaRPr lang="en-US"/>
        </a:p>
      </dgm:t>
    </dgm:pt>
    <dgm:pt modelId="{4E5FCB45-5545-114E-91FB-66C9FD5CD0BA}" type="sibTrans" cxnId="{B53EA265-3A7D-6A44-B0ED-F16A28FA2E49}">
      <dgm:prSet/>
      <dgm:spPr/>
      <dgm:t>
        <a:bodyPr/>
        <a:lstStyle/>
        <a:p>
          <a:endParaRPr lang="en-US"/>
        </a:p>
      </dgm:t>
    </dgm:pt>
    <dgm:pt modelId="{5BCE8649-D1E9-A149-9931-BDC122CE198C}">
      <dgm:prSet phldrT="[Text]"/>
      <dgm:spPr>
        <a:solidFill>
          <a:srgbClr val="9EA7BB"/>
        </a:solidFill>
      </dgm:spPr>
      <dgm:t>
        <a:bodyPr/>
        <a:lstStyle/>
        <a:p>
          <a:r>
            <a:rPr lang="en-US" dirty="0"/>
            <a:t>Problem Definitions &amp; Task Formulations </a:t>
          </a:r>
        </a:p>
      </dgm:t>
    </dgm:pt>
    <dgm:pt modelId="{D2D0DDDD-8276-CB4F-8EF7-6D2573907D4C}" type="parTrans" cxnId="{FC25F49B-D477-0148-8F6A-8D98361B5168}">
      <dgm:prSet/>
      <dgm:spPr/>
      <dgm:t>
        <a:bodyPr/>
        <a:lstStyle/>
        <a:p>
          <a:endParaRPr lang="en-US"/>
        </a:p>
      </dgm:t>
    </dgm:pt>
    <dgm:pt modelId="{099BDB1F-1A5C-444A-9AF5-615E2DB71000}" type="sibTrans" cxnId="{FC25F49B-D477-0148-8F6A-8D98361B5168}">
      <dgm:prSet/>
      <dgm:spPr/>
      <dgm:t>
        <a:bodyPr/>
        <a:lstStyle/>
        <a:p>
          <a:endParaRPr lang="en-US"/>
        </a:p>
      </dgm:t>
    </dgm:pt>
    <dgm:pt modelId="{7873F317-9DF8-9744-95BF-3E26050F81C7}">
      <dgm:prSet phldrT="[Text]"/>
      <dgm:spPr>
        <a:solidFill>
          <a:srgbClr val="9EA7BB"/>
        </a:solidFill>
      </dgm:spPr>
      <dgm:t>
        <a:bodyPr/>
        <a:lstStyle/>
        <a:p>
          <a:r>
            <a:rPr lang="en-US" dirty="0" err="1"/>
            <a:t>Remediative</a:t>
          </a:r>
          <a:endParaRPr lang="en-US" dirty="0"/>
        </a:p>
        <a:p>
          <a:r>
            <a:rPr lang="en-US" dirty="0"/>
            <a:t>Applications</a:t>
          </a:r>
        </a:p>
        <a:p>
          <a:r>
            <a:rPr lang="en-US" dirty="0"/>
            <a:t>&amp; Directions</a:t>
          </a:r>
        </a:p>
      </dgm:t>
    </dgm:pt>
    <dgm:pt modelId="{34F4BBED-3C9F-D14A-A97B-D58BA385F587}" type="parTrans" cxnId="{0E4C6837-28D6-EF40-B8AF-29A8464E4B56}">
      <dgm:prSet/>
      <dgm:spPr/>
      <dgm:t>
        <a:bodyPr/>
        <a:lstStyle/>
        <a:p>
          <a:endParaRPr lang="en-US"/>
        </a:p>
      </dgm:t>
    </dgm:pt>
    <dgm:pt modelId="{B9DB64A4-4E4A-174E-A618-DD468DEBF3F2}" type="sibTrans" cxnId="{0E4C6837-28D6-EF40-B8AF-29A8464E4B56}">
      <dgm:prSet/>
      <dgm:spPr/>
      <dgm:t>
        <a:bodyPr/>
        <a:lstStyle/>
        <a:p>
          <a:endParaRPr lang="en-US"/>
        </a:p>
      </dgm:t>
    </dgm:pt>
    <dgm:pt modelId="{E5FAF4D5-7A12-0F4E-8935-9A7D866E6957}" type="pres">
      <dgm:prSet presAssocID="{3B664AEB-F5C5-C340-93A0-9D44028C629B}" presName="composite" presStyleCnt="0">
        <dgm:presLayoutVars>
          <dgm:chMax val="3"/>
          <dgm:animLvl val="lvl"/>
          <dgm:resizeHandles val="exact"/>
        </dgm:presLayoutVars>
      </dgm:prSet>
      <dgm:spPr/>
    </dgm:pt>
    <dgm:pt modelId="{9BF229AE-612F-A541-9AD1-B6220BB087CA}" type="pres">
      <dgm:prSet presAssocID="{81F806B5-DCF7-DD46-A20F-D570DDF40AE4}" presName="gear1" presStyleLbl="node1" presStyleIdx="0" presStyleCnt="3">
        <dgm:presLayoutVars>
          <dgm:chMax val="1"/>
          <dgm:bulletEnabled val="1"/>
        </dgm:presLayoutVars>
      </dgm:prSet>
      <dgm:spPr/>
    </dgm:pt>
    <dgm:pt modelId="{2F65EAD3-A805-D74C-9638-5DCB16C95212}" type="pres">
      <dgm:prSet presAssocID="{81F806B5-DCF7-DD46-A20F-D570DDF40AE4}" presName="gear1srcNode" presStyleLbl="node1" presStyleIdx="0" presStyleCnt="3"/>
      <dgm:spPr/>
    </dgm:pt>
    <dgm:pt modelId="{7183354C-54F6-C548-A2E3-C7BB2934C134}" type="pres">
      <dgm:prSet presAssocID="{81F806B5-DCF7-DD46-A20F-D570DDF40AE4}" presName="gear1dstNode" presStyleLbl="node1" presStyleIdx="0" presStyleCnt="3"/>
      <dgm:spPr/>
    </dgm:pt>
    <dgm:pt modelId="{ED7F2796-B4F8-0A49-BB30-58011B09F620}" type="pres">
      <dgm:prSet presAssocID="{5BCE8649-D1E9-A149-9931-BDC122CE198C}" presName="gear2" presStyleLbl="node1" presStyleIdx="1" presStyleCnt="3">
        <dgm:presLayoutVars>
          <dgm:chMax val="1"/>
          <dgm:bulletEnabled val="1"/>
        </dgm:presLayoutVars>
      </dgm:prSet>
      <dgm:spPr/>
    </dgm:pt>
    <dgm:pt modelId="{BC9C25DE-4673-6B45-AD2A-D08809A3F27E}" type="pres">
      <dgm:prSet presAssocID="{5BCE8649-D1E9-A149-9931-BDC122CE198C}" presName="gear2srcNode" presStyleLbl="node1" presStyleIdx="1" presStyleCnt="3"/>
      <dgm:spPr/>
    </dgm:pt>
    <dgm:pt modelId="{2E1F7554-25D9-2749-B86D-6B7D62B2D312}" type="pres">
      <dgm:prSet presAssocID="{5BCE8649-D1E9-A149-9931-BDC122CE198C}" presName="gear2dstNode" presStyleLbl="node1" presStyleIdx="1" presStyleCnt="3"/>
      <dgm:spPr/>
    </dgm:pt>
    <dgm:pt modelId="{03570A47-293C-1F49-99CB-5E201AB09C66}" type="pres">
      <dgm:prSet presAssocID="{7873F317-9DF8-9744-95BF-3E26050F81C7}" presName="gear3" presStyleLbl="node1" presStyleIdx="2" presStyleCnt="3"/>
      <dgm:spPr/>
    </dgm:pt>
    <dgm:pt modelId="{18DD46E3-2B3C-EC43-B57E-0BD11E3D6417}" type="pres">
      <dgm:prSet presAssocID="{7873F317-9DF8-9744-95BF-3E26050F81C7}" presName="gear3tx" presStyleLbl="node1" presStyleIdx="2" presStyleCnt="3">
        <dgm:presLayoutVars>
          <dgm:chMax val="1"/>
          <dgm:bulletEnabled val="1"/>
        </dgm:presLayoutVars>
      </dgm:prSet>
      <dgm:spPr/>
    </dgm:pt>
    <dgm:pt modelId="{7498CF9D-8BB3-F541-A873-8CF160111C56}" type="pres">
      <dgm:prSet presAssocID="{7873F317-9DF8-9744-95BF-3E26050F81C7}" presName="gear3srcNode" presStyleLbl="node1" presStyleIdx="2" presStyleCnt="3"/>
      <dgm:spPr/>
    </dgm:pt>
    <dgm:pt modelId="{08DFE77A-046D-AF49-8F3E-E9C4FF82DA43}" type="pres">
      <dgm:prSet presAssocID="{7873F317-9DF8-9744-95BF-3E26050F81C7}" presName="gear3dstNode" presStyleLbl="node1" presStyleIdx="2" presStyleCnt="3"/>
      <dgm:spPr/>
    </dgm:pt>
    <dgm:pt modelId="{4D0BE88E-99CE-D749-86D1-C363427A5615}" type="pres">
      <dgm:prSet presAssocID="{4E5FCB45-5545-114E-91FB-66C9FD5CD0BA}" presName="connector1" presStyleLbl="sibTrans2D1" presStyleIdx="0" presStyleCnt="3"/>
      <dgm:spPr/>
    </dgm:pt>
    <dgm:pt modelId="{5F2A89F5-18E2-5140-9029-B29A737FDDE0}" type="pres">
      <dgm:prSet presAssocID="{099BDB1F-1A5C-444A-9AF5-615E2DB71000}" presName="connector2" presStyleLbl="sibTrans2D1" presStyleIdx="1" presStyleCnt="3"/>
      <dgm:spPr/>
    </dgm:pt>
    <dgm:pt modelId="{C9BDB89A-7851-AB45-8F97-0FDDD306C953}" type="pres">
      <dgm:prSet presAssocID="{B9DB64A4-4E4A-174E-A618-DD468DEBF3F2}" presName="connector3" presStyleLbl="sibTrans2D1" presStyleIdx="2" presStyleCnt="3"/>
      <dgm:spPr/>
    </dgm:pt>
  </dgm:ptLst>
  <dgm:cxnLst>
    <dgm:cxn modelId="{AB264201-A5D9-4243-B480-5D35DE0C6087}" type="presOf" srcId="{81F806B5-DCF7-DD46-A20F-D570DDF40AE4}" destId="{9BF229AE-612F-A541-9AD1-B6220BB087CA}" srcOrd="0" destOrd="0" presId="urn:microsoft.com/office/officeart/2005/8/layout/gear1"/>
    <dgm:cxn modelId="{FA32FF2B-3F87-6149-B3CB-ED91FDFE28BA}" type="presOf" srcId="{7873F317-9DF8-9744-95BF-3E26050F81C7}" destId="{7498CF9D-8BB3-F541-A873-8CF160111C56}" srcOrd="2" destOrd="0" presId="urn:microsoft.com/office/officeart/2005/8/layout/gear1"/>
    <dgm:cxn modelId="{0E4C6837-28D6-EF40-B8AF-29A8464E4B56}" srcId="{3B664AEB-F5C5-C340-93A0-9D44028C629B}" destId="{7873F317-9DF8-9744-95BF-3E26050F81C7}" srcOrd="2" destOrd="0" parTransId="{34F4BBED-3C9F-D14A-A97B-D58BA385F587}" sibTransId="{B9DB64A4-4E4A-174E-A618-DD468DEBF3F2}"/>
    <dgm:cxn modelId="{0D1B323D-98A9-7248-AF57-B113B41C1C7F}" type="presOf" srcId="{7873F317-9DF8-9744-95BF-3E26050F81C7}" destId="{08DFE77A-046D-AF49-8F3E-E9C4FF82DA43}" srcOrd="3" destOrd="0" presId="urn:microsoft.com/office/officeart/2005/8/layout/gear1"/>
    <dgm:cxn modelId="{09653C3E-5069-9742-BA8B-1BD6F00F111E}" type="presOf" srcId="{4E5FCB45-5545-114E-91FB-66C9FD5CD0BA}" destId="{4D0BE88E-99CE-D749-86D1-C363427A5615}" srcOrd="0" destOrd="0" presId="urn:microsoft.com/office/officeart/2005/8/layout/gear1"/>
    <dgm:cxn modelId="{57D7A342-E939-724F-8093-54BCB2E3F583}" type="presOf" srcId="{81F806B5-DCF7-DD46-A20F-D570DDF40AE4}" destId="{2F65EAD3-A805-D74C-9638-5DCB16C95212}" srcOrd="1" destOrd="0" presId="urn:microsoft.com/office/officeart/2005/8/layout/gear1"/>
    <dgm:cxn modelId="{B53EA265-3A7D-6A44-B0ED-F16A28FA2E49}" srcId="{3B664AEB-F5C5-C340-93A0-9D44028C629B}" destId="{81F806B5-DCF7-DD46-A20F-D570DDF40AE4}" srcOrd="0" destOrd="0" parTransId="{C59ACC78-5DFF-F44A-864F-4A040BB937C4}" sibTransId="{4E5FCB45-5545-114E-91FB-66C9FD5CD0BA}"/>
    <dgm:cxn modelId="{3A67FA98-44FD-1840-A4B1-91F0A9A3F462}" type="presOf" srcId="{5BCE8649-D1E9-A149-9931-BDC122CE198C}" destId="{BC9C25DE-4673-6B45-AD2A-D08809A3F27E}" srcOrd="1" destOrd="0" presId="urn:microsoft.com/office/officeart/2005/8/layout/gear1"/>
    <dgm:cxn modelId="{B1C99F99-386C-1144-A746-4A2F5CFCD81B}" type="presOf" srcId="{7873F317-9DF8-9744-95BF-3E26050F81C7}" destId="{18DD46E3-2B3C-EC43-B57E-0BD11E3D6417}" srcOrd="1" destOrd="0" presId="urn:microsoft.com/office/officeart/2005/8/layout/gear1"/>
    <dgm:cxn modelId="{FC25F49B-D477-0148-8F6A-8D98361B5168}" srcId="{3B664AEB-F5C5-C340-93A0-9D44028C629B}" destId="{5BCE8649-D1E9-A149-9931-BDC122CE198C}" srcOrd="1" destOrd="0" parTransId="{D2D0DDDD-8276-CB4F-8EF7-6D2573907D4C}" sibTransId="{099BDB1F-1A5C-444A-9AF5-615E2DB71000}"/>
    <dgm:cxn modelId="{57E654B8-651B-8740-93B7-853E8ADAB79A}" type="presOf" srcId="{5BCE8649-D1E9-A149-9931-BDC122CE198C}" destId="{ED7F2796-B4F8-0A49-BB30-58011B09F620}" srcOrd="0" destOrd="0" presId="urn:microsoft.com/office/officeart/2005/8/layout/gear1"/>
    <dgm:cxn modelId="{318C10C5-131A-7644-904C-00713B51A0C8}" type="presOf" srcId="{81F806B5-DCF7-DD46-A20F-D570DDF40AE4}" destId="{7183354C-54F6-C548-A2E3-C7BB2934C134}" srcOrd="2" destOrd="0" presId="urn:microsoft.com/office/officeart/2005/8/layout/gear1"/>
    <dgm:cxn modelId="{F465F3CB-7FC9-6B4C-9856-197BB8120E28}" type="presOf" srcId="{3B664AEB-F5C5-C340-93A0-9D44028C629B}" destId="{E5FAF4D5-7A12-0F4E-8935-9A7D866E6957}" srcOrd="0" destOrd="0" presId="urn:microsoft.com/office/officeart/2005/8/layout/gear1"/>
    <dgm:cxn modelId="{181516CE-9DA8-7B43-8F87-516F897D3946}" type="presOf" srcId="{7873F317-9DF8-9744-95BF-3E26050F81C7}" destId="{03570A47-293C-1F49-99CB-5E201AB09C66}" srcOrd="0" destOrd="0" presId="urn:microsoft.com/office/officeart/2005/8/layout/gear1"/>
    <dgm:cxn modelId="{E2D88FD2-051F-C94F-B121-B0E66627C3E9}" type="presOf" srcId="{5BCE8649-D1E9-A149-9931-BDC122CE198C}" destId="{2E1F7554-25D9-2749-B86D-6B7D62B2D312}" srcOrd="2" destOrd="0" presId="urn:microsoft.com/office/officeart/2005/8/layout/gear1"/>
    <dgm:cxn modelId="{3461DEE5-1F32-0E43-A202-467C0A0AC4BC}" type="presOf" srcId="{B9DB64A4-4E4A-174E-A618-DD468DEBF3F2}" destId="{C9BDB89A-7851-AB45-8F97-0FDDD306C953}" srcOrd="0" destOrd="0" presId="urn:microsoft.com/office/officeart/2005/8/layout/gear1"/>
    <dgm:cxn modelId="{F48881FC-A6DC-B04C-842C-C4C62193AC8F}" type="presOf" srcId="{099BDB1F-1A5C-444A-9AF5-615E2DB71000}" destId="{5F2A89F5-18E2-5140-9029-B29A737FDDE0}" srcOrd="0" destOrd="0" presId="urn:microsoft.com/office/officeart/2005/8/layout/gear1"/>
    <dgm:cxn modelId="{68EBDCF8-0ED1-A840-980F-021AABFC748E}" type="presParOf" srcId="{E5FAF4D5-7A12-0F4E-8935-9A7D866E6957}" destId="{9BF229AE-612F-A541-9AD1-B6220BB087CA}" srcOrd="0" destOrd="0" presId="urn:microsoft.com/office/officeart/2005/8/layout/gear1"/>
    <dgm:cxn modelId="{DACDA536-ADEE-7240-BD87-315A36BEA2C4}" type="presParOf" srcId="{E5FAF4D5-7A12-0F4E-8935-9A7D866E6957}" destId="{2F65EAD3-A805-D74C-9638-5DCB16C95212}" srcOrd="1" destOrd="0" presId="urn:microsoft.com/office/officeart/2005/8/layout/gear1"/>
    <dgm:cxn modelId="{FAA03A42-E606-F741-8B42-19BC12EF33D7}" type="presParOf" srcId="{E5FAF4D5-7A12-0F4E-8935-9A7D866E6957}" destId="{7183354C-54F6-C548-A2E3-C7BB2934C134}" srcOrd="2" destOrd="0" presId="urn:microsoft.com/office/officeart/2005/8/layout/gear1"/>
    <dgm:cxn modelId="{6CCF0E2B-2656-F641-ADB9-69B8189040D4}" type="presParOf" srcId="{E5FAF4D5-7A12-0F4E-8935-9A7D866E6957}" destId="{ED7F2796-B4F8-0A49-BB30-58011B09F620}" srcOrd="3" destOrd="0" presId="urn:microsoft.com/office/officeart/2005/8/layout/gear1"/>
    <dgm:cxn modelId="{314EDCBF-C382-E14C-9D9D-A5DA4ABE6F36}" type="presParOf" srcId="{E5FAF4D5-7A12-0F4E-8935-9A7D866E6957}" destId="{BC9C25DE-4673-6B45-AD2A-D08809A3F27E}" srcOrd="4" destOrd="0" presId="urn:microsoft.com/office/officeart/2005/8/layout/gear1"/>
    <dgm:cxn modelId="{FEF95269-414D-A046-AA7F-E4890F967F9A}" type="presParOf" srcId="{E5FAF4D5-7A12-0F4E-8935-9A7D866E6957}" destId="{2E1F7554-25D9-2749-B86D-6B7D62B2D312}" srcOrd="5" destOrd="0" presId="urn:microsoft.com/office/officeart/2005/8/layout/gear1"/>
    <dgm:cxn modelId="{AC1C9EAA-057A-BB46-BC9B-95D126278A2E}" type="presParOf" srcId="{E5FAF4D5-7A12-0F4E-8935-9A7D866E6957}" destId="{03570A47-293C-1F49-99CB-5E201AB09C66}" srcOrd="6" destOrd="0" presId="urn:microsoft.com/office/officeart/2005/8/layout/gear1"/>
    <dgm:cxn modelId="{F57DE1C3-B523-A247-B734-9A09681BEF36}" type="presParOf" srcId="{E5FAF4D5-7A12-0F4E-8935-9A7D866E6957}" destId="{18DD46E3-2B3C-EC43-B57E-0BD11E3D6417}" srcOrd="7" destOrd="0" presId="urn:microsoft.com/office/officeart/2005/8/layout/gear1"/>
    <dgm:cxn modelId="{91D245A0-7851-1244-B733-A8ADC9D7EA75}" type="presParOf" srcId="{E5FAF4D5-7A12-0F4E-8935-9A7D866E6957}" destId="{7498CF9D-8BB3-F541-A873-8CF160111C56}" srcOrd="8" destOrd="0" presId="urn:microsoft.com/office/officeart/2005/8/layout/gear1"/>
    <dgm:cxn modelId="{045A880B-7B21-684B-B1CC-A0BD3747EDE0}" type="presParOf" srcId="{E5FAF4D5-7A12-0F4E-8935-9A7D866E6957}" destId="{08DFE77A-046D-AF49-8F3E-E9C4FF82DA43}" srcOrd="9" destOrd="0" presId="urn:microsoft.com/office/officeart/2005/8/layout/gear1"/>
    <dgm:cxn modelId="{6420BAA0-81E6-5F41-AB96-FCA41A258841}" type="presParOf" srcId="{E5FAF4D5-7A12-0F4E-8935-9A7D866E6957}" destId="{4D0BE88E-99CE-D749-86D1-C363427A5615}" srcOrd="10" destOrd="0" presId="urn:microsoft.com/office/officeart/2005/8/layout/gear1"/>
    <dgm:cxn modelId="{6F507A3C-6211-5B48-AFA7-501E0F0C7789}" type="presParOf" srcId="{E5FAF4D5-7A12-0F4E-8935-9A7D866E6957}" destId="{5F2A89F5-18E2-5140-9029-B29A737FDDE0}" srcOrd="11" destOrd="0" presId="urn:microsoft.com/office/officeart/2005/8/layout/gear1"/>
    <dgm:cxn modelId="{EBA63E34-4B0B-4F40-9D97-7ED1FE2B6FB7}" type="presParOf" srcId="{E5FAF4D5-7A12-0F4E-8935-9A7D866E6957}" destId="{C9BDB89A-7851-AB45-8F97-0FDDD306C95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664AEB-F5C5-C340-93A0-9D44028C629B}" type="doc">
      <dgm:prSet loTypeId="urn:microsoft.com/office/officeart/2005/8/layout/gear1" loCatId="" qsTypeId="urn:microsoft.com/office/officeart/2005/8/quickstyle/simple1" qsCatId="simple" csTypeId="urn:microsoft.com/office/officeart/2005/8/colors/accent1_2" csCatId="accent1" phldr="1"/>
      <dgm:spPr/>
    </dgm:pt>
    <dgm:pt modelId="{81F806B5-DCF7-DD46-A20F-D570DDF40AE4}">
      <dgm:prSet phldrT="[Text]" custT="1"/>
      <dgm:spPr>
        <a:solidFill>
          <a:srgbClr val="9EA7BB"/>
        </a:solidFill>
      </dgm:spPr>
      <dgm:t>
        <a:bodyPr/>
        <a:lstStyle/>
        <a:p>
          <a:r>
            <a:rPr lang="en-US" sz="1250" dirty="0"/>
            <a:t>The Frontier in</a:t>
          </a:r>
        </a:p>
        <a:p>
          <a:r>
            <a:rPr lang="en-US" sz="1200" dirty="0"/>
            <a:t>Detection &amp; Characterization</a:t>
          </a:r>
        </a:p>
        <a:p>
          <a:r>
            <a:rPr lang="en-US" sz="1200" dirty="0"/>
            <a:t>Methodologies</a:t>
          </a:r>
        </a:p>
        <a:p>
          <a:r>
            <a:rPr lang="en-US" sz="1200" dirty="0"/>
            <a:t>(Recent Trends, Pros &amp; Cons, etc.)</a:t>
          </a:r>
        </a:p>
      </dgm:t>
    </dgm:pt>
    <dgm:pt modelId="{C59ACC78-5DFF-F44A-864F-4A040BB937C4}" type="parTrans" cxnId="{B53EA265-3A7D-6A44-B0ED-F16A28FA2E49}">
      <dgm:prSet/>
      <dgm:spPr/>
      <dgm:t>
        <a:bodyPr/>
        <a:lstStyle/>
        <a:p>
          <a:endParaRPr lang="en-US"/>
        </a:p>
      </dgm:t>
    </dgm:pt>
    <dgm:pt modelId="{4E5FCB45-5545-114E-91FB-66C9FD5CD0BA}" type="sibTrans" cxnId="{B53EA265-3A7D-6A44-B0ED-F16A28FA2E49}">
      <dgm:prSet/>
      <dgm:spPr/>
      <dgm:t>
        <a:bodyPr/>
        <a:lstStyle/>
        <a:p>
          <a:endParaRPr lang="en-US"/>
        </a:p>
      </dgm:t>
    </dgm:pt>
    <dgm:pt modelId="{5BCE8649-D1E9-A149-9931-BDC122CE198C}">
      <dgm:prSet phldrT="[Text]"/>
      <dgm:spPr>
        <a:solidFill>
          <a:srgbClr val="9EA7BB"/>
        </a:solidFill>
      </dgm:spPr>
      <dgm:t>
        <a:bodyPr/>
        <a:lstStyle/>
        <a:p>
          <a:r>
            <a:rPr lang="en-US" dirty="0"/>
            <a:t>Problem Definitions &amp; Task Formulations </a:t>
          </a:r>
        </a:p>
      </dgm:t>
    </dgm:pt>
    <dgm:pt modelId="{D2D0DDDD-8276-CB4F-8EF7-6D2573907D4C}" type="parTrans" cxnId="{FC25F49B-D477-0148-8F6A-8D98361B5168}">
      <dgm:prSet/>
      <dgm:spPr/>
      <dgm:t>
        <a:bodyPr/>
        <a:lstStyle/>
        <a:p>
          <a:endParaRPr lang="en-US"/>
        </a:p>
      </dgm:t>
    </dgm:pt>
    <dgm:pt modelId="{099BDB1F-1A5C-444A-9AF5-615E2DB71000}" type="sibTrans" cxnId="{FC25F49B-D477-0148-8F6A-8D98361B5168}">
      <dgm:prSet/>
      <dgm:spPr/>
      <dgm:t>
        <a:bodyPr/>
        <a:lstStyle/>
        <a:p>
          <a:endParaRPr lang="en-US"/>
        </a:p>
      </dgm:t>
    </dgm:pt>
    <dgm:pt modelId="{7873F317-9DF8-9744-95BF-3E26050F81C7}">
      <dgm:prSet phldrT="[Text]"/>
      <dgm:spPr>
        <a:solidFill>
          <a:srgbClr val="9EA7BB"/>
        </a:solidFill>
      </dgm:spPr>
      <dgm:t>
        <a:bodyPr/>
        <a:lstStyle/>
        <a:p>
          <a:r>
            <a:rPr lang="en-US" dirty="0" err="1"/>
            <a:t>Remediative</a:t>
          </a:r>
          <a:endParaRPr lang="en-US" dirty="0"/>
        </a:p>
        <a:p>
          <a:r>
            <a:rPr lang="en-US" dirty="0"/>
            <a:t>Applications</a:t>
          </a:r>
        </a:p>
        <a:p>
          <a:r>
            <a:rPr lang="en-US" dirty="0"/>
            <a:t>&amp; Directions</a:t>
          </a:r>
        </a:p>
      </dgm:t>
    </dgm:pt>
    <dgm:pt modelId="{34F4BBED-3C9F-D14A-A97B-D58BA385F587}" type="parTrans" cxnId="{0E4C6837-28D6-EF40-B8AF-29A8464E4B56}">
      <dgm:prSet/>
      <dgm:spPr/>
      <dgm:t>
        <a:bodyPr/>
        <a:lstStyle/>
        <a:p>
          <a:endParaRPr lang="en-US"/>
        </a:p>
      </dgm:t>
    </dgm:pt>
    <dgm:pt modelId="{B9DB64A4-4E4A-174E-A618-DD468DEBF3F2}" type="sibTrans" cxnId="{0E4C6837-28D6-EF40-B8AF-29A8464E4B56}">
      <dgm:prSet/>
      <dgm:spPr/>
      <dgm:t>
        <a:bodyPr/>
        <a:lstStyle/>
        <a:p>
          <a:endParaRPr lang="en-US"/>
        </a:p>
      </dgm:t>
    </dgm:pt>
    <dgm:pt modelId="{E5FAF4D5-7A12-0F4E-8935-9A7D866E6957}" type="pres">
      <dgm:prSet presAssocID="{3B664AEB-F5C5-C340-93A0-9D44028C629B}" presName="composite" presStyleCnt="0">
        <dgm:presLayoutVars>
          <dgm:chMax val="3"/>
          <dgm:animLvl val="lvl"/>
          <dgm:resizeHandles val="exact"/>
        </dgm:presLayoutVars>
      </dgm:prSet>
      <dgm:spPr/>
    </dgm:pt>
    <dgm:pt modelId="{9BF229AE-612F-A541-9AD1-B6220BB087CA}" type="pres">
      <dgm:prSet presAssocID="{81F806B5-DCF7-DD46-A20F-D570DDF40AE4}" presName="gear1" presStyleLbl="node1" presStyleIdx="0" presStyleCnt="3">
        <dgm:presLayoutVars>
          <dgm:chMax val="1"/>
          <dgm:bulletEnabled val="1"/>
        </dgm:presLayoutVars>
      </dgm:prSet>
      <dgm:spPr/>
    </dgm:pt>
    <dgm:pt modelId="{2F65EAD3-A805-D74C-9638-5DCB16C95212}" type="pres">
      <dgm:prSet presAssocID="{81F806B5-DCF7-DD46-A20F-D570DDF40AE4}" presName="gear1srcNode" presStyleLbl="node1" presStyleIdx="0" presStyleCnt="3"/>
      <dgm:spPr/>
    </dgm:pt>
    <dgm:pt modelId="{7183354C-54F6-C548-A2E3-C7BB2934C134}" type="pres">
      <dgm:prSet presAssocID="{81F806B5-DCF7-DD46-A20F-D570DDF40AE4}" presName="gear1dstNode" presStyleLbl="node1" presStyleIdx="0" presStyleCnt="3"/>
      <dgm:spPr/>
    </dgm:pt>
    <dgm:pt modelId="{ED7F2796-B4F8-0A49-BB30-58011B09F620}" type="pres">
      <dgm:prSet presAssocID="{5BCE8649-D1E9-A149-9931-BDC122CE198C}" presName="gear2" presStyleLbl="node1" presStyleIdx="1" presStyleCnt="3">
        <dgm:presLayoutVars>
          <dgm:chMax val="1"/>
          <dgm:bulletEnabled val="1"/>
        </dgm:presLayoutVars>
      </dgm:prSet>
      <dgm:spPr/>
    </dgm:pt>
    <dgm:pt modelId="{BC9C25DE-4673-6B45-AD2A-D08809A3F27E}" type="pres">
      <dgm:prSet presAssocID="{5BCE8649-D1E9-A149-9931-BDC122CE198C}" presName="gear2srcNode" presStyleLbl="node1" presStyleIdx="1" presStyleCnt="3"/>
      <dgm:spPr/>
    </dgm:pt>
    <dgm:pt modelId="{2E1F7554-25D9-2749-B86D-6B7D62B2D312}" type="pres">
      <dgm:prSet presAssocID="{5BCE8649-D1E9-A149-9931-BDC122CE198C}" presName="gear2dstNode" presStyleLbl="node1" presStyleIdx="1" presStyleCnt="3"/>
      <dgm:spPr/>
    </dgm:pt>
    <dgm:pt modelId="{03570A47-293C-1F49-99CB-5E201AB09C66}" type="pres">
      <dgm:prSet presAssocID="{7873F317-9DF8-9744-95BF-3E26050F81C7}" presName="gear3" presStyleLbl="node1" presStyleIdx="2" presStyleCnt="3"/>
      <dgm:spPr/>
    </dgm:pt>
    <dgm:pt modelId="{18DD46E3-2B3C-EC43-B57E-0BD11E3D6417}" type="pres">
      <dgm:prSet presAssocID="{7873F317-9DF8-9744-95BF-3E26050F81C7}" presName="gear3tx" presStyleLbl="node1" presStyleIdx="2" presStyleCnt="3">
        <dgm:presLayoutVars>
          <dgm:chMax val="1"/>
          <dgm:bulletEnabled val="1"/>
        </dgm:presLayoutVars>
      </dgm:prSet>
      <dgm:spPr/>
    </dgm:pt>
    <dgm:pt modelId="{7498CF9D-8BB3-F541-A873-8CF160111C56}" type="pres">
      <dgm:prSet presAssocID="{7873F317-9DF8-9744-95BF-3E26050F81C7}" presName="gear3srcNode" presStyleLbl="node1" presStyleIdx="2" presStyleCnt="3"/>
      <dgm:spPr/>
    </dgm:pt>
    <dgm:pt modelId="{08DFE77A-046D-AF49-8F3E-E9C4FF82DA43}" type="pres">
      <dgm:prSet presAssocID="{7873F317-9DF8-9744-95BF-3E26050F81C7}" presName="gear3dstNode" presStyleLbl="node1" presStyleIdx="2" presStyleCnt="3"/>
      <dgm:spPr/>
    </dgm:pt>
    <dgm:pt modelId="{4D0BE88E-99CE-D749-86D1-C363427A5615}" type="pres">
      <dgm:prSet presAssocID="{4E5FCB45-5545-114E-91FB-66C9FD5CD0BA}" presName="connector1" presStyleLbl="sibTrans2D1" presStyleIdx="0" presStyleCnt="3"/>
      <dgm:spPr/>
    </dgm:pt>
    <dgm:pt modelId="{5F2A89F5-18E2-5140-9029-B29A737FDDE0}" type="pres">
      <dgm:prSet presAssocID="{099BDB1F-1A5C-444A-9AF5-615E2DB71000}" presName="connector2" presStyleLbl="sibTrans2D1" presStyleIdx="1" presStyleCnt="3"/>
      <dgm:spPr/>
    </dgm:pt>
    <dgm:pt modelId="{C9BDB89A-7851-AB45-8F97-0FDDD306C953}" type="pres">
      <dgm:prSet presAssocID="{B9DB64A4-4E4A-174E-A618-DD468DEBF3F2}" presName="connector3" presStyleLbl="sibTrans2D1" presStyleIdx="2" presStyleCnt="3"/>
      <dgm:spPr/>
    </dgm:pt>
  </dgm:ptLst>
  <dgm:cxnLst>
    <dgm:cxn modelId="{AB264201-A5D9-4243-B480-5D35DE0C6087}" type="presOf" srcId="{81F806B5-DCF7-DD46-A20F-D570DDF40AE4}" destId="{9BF229AE-612F-A541-9AD1-B6220BB087CA}" srcOrd="0" destOrd="0" presId="urn:microsoft.com/office/officeart/2005/8/layout/gear1"/>
    <dgm:cxn modelId="{FA32FF2B-3F87-6149-B3CB-ED91FDFE28BA}" type="presOf" srcId="{7873F317-9DF8-9744-95BF-3E26050F81C7}" destId="{7498CF9D-8BB3-F541-A873-8CF160111C56}" srcOrd="2" destOrd="0" presId="urn:microsoft.com/office/officeart/2005/8/layout/gear1"/>
    <dgm:cxn modelId="{0E4C6837-28D6-EF40-B8AF-29A8464E4B56}" srcId="{3B664AEB-F5C5-C340-93A0-9D44028C629B}" destId="{7873F317-9DF8-9744-95BF-3E26050F81C7}" srcOrd="2" destOrd="0" parTransId="{34F4BBED-3C9F-D14A-A97B-D58BA385F587}" sibTransId="{B9DB64A4-4E4A-174E-A618-DD468DEBF3F2}"/>
    <dgm:cxn modelId="{0D1B323D-98A9-7248-AF57-B113B41C1C7F}" type="presOf" srcId="{7873F317-9DF8-9744-95BF-3E26050F81C7}" destId="{08DFE77A-046D-AF49-8F3E-E9C4FF82DA43}" srcOrd="3" destOrd="0" presId="urn:microsoft.com/office/officeart/2005/8/layout/gear1"/>
    <dgm:cxn modelId="{09653C3E-5069-9742-BA8B-1BD6F00F111E}" type="presOf" srcId="{4E5FCB45-5545-114E-91FB-66C9FD5CD0BA}" destId="{4D0BE88E-99CE-D749-86D1-C363427A5615}" srcOrd="0" destOrd="0" presId="urn:microsoft.com/office/officeart/2005/8/layout/gear1"/>
    <dgm:cxn modelId="{57D7A342-E939-724F-8093-54BCB2E3F583}" type="presOf" srcId="{81F806B5-DCF7-DD46-A20F-D570DDF40AE4}" destId="{2F65EAD3-A805-D74C-9638-5DCB16C95212}" srcOrd="1" destOrd="0" presId="urn:microsoft.com/office/officeart/2005/8/layout/gear1"/>
    <dgm:cxn modelId="{B53EA265-3A7D-6A44-B0ED-F16A28FA2E49}" srcId="{3B664AEB-F5C5-C340-93A0-9D44028C629B}" destId="{81F806B5-DCF7-DD46-A20F-D570DDF40AE4}" srcOrd="0" destOrd="0" parTransId="{C59ACC78-5DFF-F44A-864F-4A040BB937C4}" sibTransId="{4E5FCB45-5545-114E-91FB-66C9FD5CD0BA}"/>
    <dgm:cxn modelId="{3A67FA98-44FD-1840-A4B1-91F0A9A3F462}" type="presOf" srcId="{5BCE8649-D1E9-A149-9931-BDC122CE198C}" destId="{BC9C25DE-4673-6B45-AD2A-D08809A3F27E}" srcOrd="1" destOrd="0" presId="urn:microsoft.com/office/officeart/2005/8/layout/gear1"/>
    <dgm:cxn modelId="{B1C99F99-386C-1144-A746-4A2F5CFCD81B}" type="presOf" srcId="{7873F317-9DF8-9744-95BF-3E26050F81C7}" destId="{18DD46E3-2B3C-EC43-B57E-0BD11E3D6417}" srcOrd="1" destOrd="0" presId="urn:microsoft.com/office/officeart/2005/8/layout/gear1"/>
    <dgm:cxn modelId="{FC25F49B-D477-0148-8F6A-8D98361B5168}" srcId="{3B664AEB-F5C5-C340-93A0-9D44028C629B}" destId="{5BCE8649-D1E9-A149-9931-BDC122CE198C}" srcOrd="1" destOrd="0" parTransId="{D2D0DDDD-8276-CB4F-8EF7-6D2573907D4C}" sibTransId="{099BDB1F-1A5C-444A-9AF5-615E2DB71000}"/>
    <dgm:cxn modelId="{57E654B8-651B-8740-93B7-853E8ADAB79A}" type="presOf" srcId="{5BCE8649-D1E9-A149-9931-BDC122CE198C}" destId="{ED7F2796-B4F8-0A49-BB30-58011B09F620}" srcOrd="0" destOrd="0" presId="urn:microsoft.com/office/officeart/2005/8/layout/gear1"/>
    <dgm:cxn modelId="{318C10C5-131A-7644-904C-00713B51A0C8}" type="presOf" srcId="{81F806B5-DCF7-DD46-A20F-D570DDF40AE4}" destId="{7183354C-54F6-C548-A2E3-C7BB2934C134}" srcOrd="2" destOrd="0" presId="urn:microsoft.com/office/officeart/2005/8/layout/gear1"/>
    <dgm:cxn modelId="{F465F3CB-7FC9-6B4C-9856-197BB8120E28}" type="presOf" srcId="{3B664AEB-F5C5-C340-93A0-9D44028C629B}" destId="{E5FAF4D5-7A12-0F4E-8935-9A7D866E6957}" srcOrd="0" destOrd="0" presId="urn:microsoft.com/office/officeart/2005/8/layout/gear1"/>
    <dgm:cxn modelId="{181516CE-9DA8-7B43-8F87-516F897D3946}" type="presOf" srcId="{7873F317-9DF8-9744-95BF-3E26050F81C7}" destId="{03570A47-293C-1F49-99CB-5E201AB09C66}" srcOrd="0" destOrd="0" presId="urn:microsoft.com/office/officeart/2005/8/layout/gear1"/>
    <dgm:cxn modelId="{E2D88FD2-051F-C94F-B121-B0E66627C3E9}" type="presOf" srcId="{5BCE8649-D1E9-A149-9931-BDC122CE198C}" destId="{2E1F7554-25D9-2749-B86D-6B7D62B2D312}" srcOrd="2" destOrd="0" presId="urn:microsoft.com/office/officeart/2005/8/layout/gear1"/>
    <dgm:cxn modelId="{3461DEE5-1F32-0E43-A202-467C0A0AC4BC}" type="presOf" srcId="{B9DB64A4-4E4A-174E-A618-DD468DEBF3F2}" destId="{C9BDB89A-7851-AB45-8F97-0FDDD306C953}" srcOrd="0" destOrd="0" presId="urn:microsoft.com/office/officeart/2005/8/layout/gear1"/>
    <dgm:cxn modelId="{F48881FC-A6DC-B04C-842C-C4C62193AC8F}" type="presOf" srcId="{099BDB1F-1A5C-444A-9AF5-615E2DB71000}" destId="{5F2A89F5-18E2-5140-9029-B29A737FDDE0}" srcOrd="0" destOrd="0" presId="urn:microsoft.com/office/officeart/2005/8/layout/gear1"/>
    <dgm:cxn modelId="{68EBDCF8-0ED1-A840-980F-021AABFC748E}" type="presParOf" srcId="{E5FAF4D5-7A12-0F4E-8935-9A7D866E6957}" destId="{9BF229AE-612F-A541-9AD1-B6220BB087CA}" srcOrd="0" destOrd="0" presId="urn:microsoft.com/office/officeart/2005/8/layout/gear1"/>
    <dgm:cxn modelId="{DACDA536-ADEE-7240-BD87-315A36BEA2C4}" type="presParOf" srcId="{E5FAF4D5-7A12-0F4E-8935-9A7D866E6957}" destId="{2F65EAD3-A805-D74C-9638-5DCB16C95212}" srcOrd="1" destOrd="0" presId="urn:microsoft.com/office/officeart/2005/8/layout/gear1"/>
    <dgm:cxn modelId="{FAA03A42-E606-F741-8B42-19BC12EF33D7}" type="presParOf" srcId="{E5FAF4D5-7A12-0F4E-8935-9A7D866E6957}" destId="{7183354C-54F6-C548-A2E3-C7BB2934C134}" srcOrd="2" destOrd="0" presId="urn:microsoft.com/office/officeart/2005/8/layout/gear1"/>
    <dgm:cxn modelId="{6CCF0E2B-2656-F641-ADB9-69B8189040D4}" type="presParOf" srcId="{E5FAF4D5-7A12-0F4E-8935-9A7D866E6957}" destId="{ED7F2796-B4F8-0A49-BB30-58011B09F620}" srcOrd="3" destOrd="0" presId="urn:microsoft.com/office/officeart/2005/8/layout/gear1"/>
    <dgm:cxn modelId="{314EDCBF-C382-E14C-9D9D-A5DA4ABE6F36}" type="presParOf" srcId="{E5FAF4D5-7A12-0F4E-8935-9A7D866E6957}" destId="{BC9C25DE-4673-6B45-AD2A-D08809A3F27E}" srcOrd="4" destOrd="0" presId="urn:microsoft.com/office/officeart/2005/8/layout/gear1"/>
    <dgm:cxn modelId="{FEF95269-414D-A046-AA7F-E4890F967F9A}" type="presParOf" srcId="{E5FAF4D5-7A12-0F4E-8935-9A7D866E6957}" destId="{2E1F7554-25D9-2749-B86D-6B7D62B2D312}" srcOrd="5" destOrd="0" presId="urn:microsoft.com/office/officeart/2005/8/layout/gear1"/>
    <dgm:cxn modelId="{AC1C9EAA-057A-BB46-BC9B-95D126278A2E}" type="presParOf" srcId="{E5FAF4D5-7A12-0F4E-8935-9A7D866E6957}" destId="{03570A47-293C-1F49-99CB-5E201AB09C66}" srcOrd="6" destOrd="0" presId="urn:microsoft.com/office/officeart/2005/8/layout/gear1"/>
    <dgm:cxn modelId="{F57DE1C3-B523-A247-B734-9A09681BEF36}" type="presParOf" srcId="{E5FAF4D5-7A12-0F4E-8935-9A7D866E6957}" destId="{18DD46E3-2B3C-EC43-B57E-0BD11E3D6417}" srcOrd="7" destOrd="0" presId="urn:microsoft.com/office/officeart/2005/8/layout/gear1"/>
    <dgm:cxn modelId="{91D245A0-7851-1244-B733-A8ADC9D7EA75}" type="presParOf" srcId="{E5FAF4D5-7A12-0F4E-8935-9A7D866E6957}" destId="{7498CF9D-8BB3-F541-A873-8CF160111C56}" srcOrd="8" destOrd="0" presId="urn:microsoft.com/office/officeart/2005/8/layout/gear1"/>
    <dgm:cxn modelId="{045A880B-7B21-684B-B1CC-A0BD3747EDE0}" type="presParOf" srcId="{E5FAF4D5-7A12-0F4E-8935-9A7D866E6957}" destId="{08DFE77A-046D-AF49-8F3E-E9C4FF82DA43}" srcOrd="9" destOrd="0" presId="urn:microsoft.com/office/officeart/2005/8/layout/gear1"/>
    <dgm:cxn modelId="{6420BAA0-81E6-5F41-AB96-FCA41A258841}" type="presParOf" srcId="{E5FAF4D5-7A12-0F4E-8935-9A7D866E6957}" destId="{4D0BE88E-99CE-D749-86D1-C363427A5615}" srcOrd="10" destOrd="0" presId="urn:microsoft.com/office/officeart/2005/8/layout/gear1"/>
    <dgm:cxn modelId="{6F507A3C-6211-5B48-AFA7-501E0F0C7789}" type="presParOf" srcId="{E5FAF4D5-7A12-0F4E-8935-9A7D866E6957}" destId="{5F2A89F5-18E2-5140-9029-B29A737FDDE0}" srcOrd="11" destOrd="0" presId="urn:microsoft.com/office/officeart/2005/8/layout/gear1"/>
    <dgm:cxn modelId="{EBA63E34-4B0B-4F40-9D97-7ED1FE2B6FB7}" type="presParOf" srcId="{E5FAF4D5-7A12-0F4E-8935-9A7D866E6957}" destId="{C9BDB89A-7851-AB45-8F97-0FDDD306C95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4B7DA4-5EBA-ED46-AEA0-330F1E5AAFD2}"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50C02BB6-B1BA-F14F-9886-A9CB0E5126F5}">
      <dgm:prSet phldrT="[Text]"/>
      <dgm:spPr>
        <a:solidFill>
          <a:schemeClr val="tx2">
            <a:lumMod val="40000"/>
            <a:lumOff val="60000"/>
          </a:schemeClr>
        </a:solidFill>
      </dgm:spPr>
      <dgm:t>
        <a:bodyPr/>
        <a:lstStyle/>
        <a:p>
          <a:r>
            <a:rPr lang="en-US" u="sng" dirty="0"/>
            <a:t>Introduction</a:t>
          </a:r>
        </a:p>
      </dgm:t>
    </dgm:pt>
    <dgm:pt modelId="{E4EE5BFB-A95E-C74B-95D4-58F0B5326ECA}" type="parTrans" cxnId="{918F4A4D-FDA8-B841-827F-BEA66706079C}">
      <dgm:prSet/>
      <dgm:spPr/>
      <dgm:t>
        <a:bodyPr/>
        <a:lstStyle/>
        <a:p>
          <a:endParaRPr lang="en-US"/>
        </a:p>
      </dgm:t>
    </dgm:pt>
    <dgm:pt modelId="{1A505C54-E0A2-B54E-8D25-48DA30A13A84}" type="sibTrans" cxnId="{918F4A4D-FDA8-B841-827F-BEA66706079C}">
      <dgm:prSet/>
      <dgm:spPr/>
      <dgm:t>
        <a:bodyPr/>
        <a:lstStyle/>
        <a:p>
          <a:endParaRPr lang="en-US"/>
        </a:p>
      </dgm:t>
    </dgm:pt>
    <dgm:pt modelId="{F4FC828B-5513-AF43-B348-3FA9A9027B8F}">
      <dgm:prSet phldrT="[Text]"/>
      <dgm:spPr/>
      <dgm:t>
        <a:bodyPr/>
        <a:lstStyle/>
        <a:p>
          <a:r>
            <a:rPr lang="en-US" dirty="0"/>
            <a:t>Motivating Examples</a:t>
          </a:r>
        </a:p>
      </dgm:t>
    </dgm:pt>
    <dgm:pt modelId="{A7317B27-793A-684B-AE24-E95B8C6879E4}" type="parTrans" cxnId="{A527BF41-E3DC-2144-8660-7FABD0CCE962}">
      <dgm:prSet/>
      <dgm:spPr/>
      <dgm:t>
        <a:bodyPr/>
        <a:lstStyle/>
        <a:p>
          <a:endParaRPr lang="en-US"/>
        </a:p>
      </dgm:t>
    </dgm:pt>
    <dgm:pt modelId="{8E4D7621-B502-794D-A107-4C305259BD61}" type="sibTrans" cxnId="{A527BF41-E3DC-2144-8660-7FABD0CCE962}">
      <dgm:prSet/>
      <dgm:spPr/>
      <dgm:t>
        <a:bodyPr/>
        <a:lstStyle/>
        <a:p>
          <a:endParaRPr lang="en-US"/>
        </a:p>
      </dgm:t>
    </dgm:pt>
    <dgm:pt modelId="{3075632A-7950-4A4C-91DA-E528E15AB2B8}">
      <dgm:prSet phldrT="[Text]"/>
      <dgm:spPr/>
      <dgm:t>
        <a:bodyPr/>
        <a:lstStyle/>
        <a:p>
          <a:r>
            <a:rPr lang="en-US" dirty="0"/>
            <a:t>Human Psychological Foundations on Impact and Effects </a:t>
          </a:r>
        </a:p>
      </dgm:t>
    </dgm:pt>
    <dgm:pt modelId="{D605BE31-9BE8-1A42-8927-D5B262606529}" type="parTrans" cxnId="{FDD5B9BE-0736-DD4C-8296-317A7FA73BEC}">
      <dgm:prSet/>
      <dgm:spPr/>
      <dgm:t>
        <a:bodyPr/>
        <a:lstStyle/>
        <a:p>
          <a:endParaRPr lang="en-US"/>
        </a:p>
      </dgm:t>
    </dgm:pt>
    <dgm:pt modelId="{E67317C6-24F2-FC47-A542-AF98D9197397}" type="sibTrans" cxnId="{FDD5B9BE-0736-DD4C-8296-317A7FA73BEC}">
      <dgm:prSet/>
      <dgm:spPr/>
      <dgm:t>
        <a:bodyPr/>
        <a:lstStyle/>
        <a:p>
          <a:endParaRPr lang="en-US"/>
        </a:p>
      </dgm:t>
    </dgm:pt>
    <dgm:pt modelId="{B712A88A-03CB-2342-AC38-D96878E48A33}">
      <dgm:prSet phldrT="[Text]"/>
      <dgm:spPr>
        <a:solidFill>
          <a:srgbClr val="7E92C1"/>
        </a:solidFill>
      </dgm:spPr>
      <dgm:t>
        <a:bodyPr/>
        <a:lstStyle/>
        <a:p>
          <a:r>
            <a:rPr lang="en-US" dirty="0"/>
            <a:t>Detection</a:t>
          </a:r>
        </a:p>
      </dgm:t>
    </dgm:pt>
    <dgm:pt modelId="{94011B80-6957-5E45-931F-E9EF27754818}" type="parTrans" cxnId="{6FF858E1-A19B-7747-929E-B8A4B0FB3773}">
      <dgm:prSet/>
      <dgm:spPr/>
      <dgm:t>
        <a:bodyPr/>
        <a:lstStyle/>
        <a:p>
          <a:endParaRPr lang="en-US"/>
        </a:p>
      </dgm:t>
    </dgm:pt>
    <dgm:pt modelId="{175ADE22-FD87-CB49-AD43-C47D29B60B9A}" type="sibTrans" cxnId="{6FF858E1-A19B-7747-929E-B8A4B0FB3773}">
      <dgm:prSet/>
      <dgm:spPr/>
      <dgm:t>
        <a:bodyPr/>
        <a:lstStyle/>
        <a:p>
          <a:endParaRPr lang="en-US"/>
        </a:p>
      </dgm:t>
    </dgm:pt>
    <dgm:pt modelId="{97F59EE4-9ABA-9B46-8612-082F563A03E1}">
      <dgm:prSet phldrT="[Text]"/>
      <dgm:spPr/>
      <dgm:t>
        <a:bodyPr/>
        <a:lstStyle/>
        <a:p>
          <a:r>
            <a:rPr lang="en-US" dirty="0"/>
            <a:t>Fact-Checking</a:t>
          </a:r>
        </a:p>
      </dgm:t>
    </dgm:pt>
    <dgm:pt modelId="{0BCD129C-7C5C-8D4E-B8F0-136A6F91C418}" type="parTrans" cxnId="{3E66AE22-B412-6E4F-909C-C0E72CB16A9A}">
      <dgm:prSet/>
      <dgm:spPr/>
      <dgm:t>
        <a:bodyPr/>
        <a:lstStyle/>
        <a:p>
          <a:endParaRPr lang="en-US"/>
        </a:p>
      </dgm:t>
    </dgm:pt>
    <dgm:pt modelId="{D8811B00-CC32-A944-95EE-56FB8D606A4B}" type="sibTrans" cxnId="{3E66AE22-B412-6E4F-909C-C0E72CB16A9A}">
      <dgm:prSet/>
      <dgm:spPr/>
      <dgm:t>
        <a:bodyPr/>
        <a:lstStyle/>
        <a:p>
          <a:endParaRPr lang="en-US"/>
        </a:p>
      </dgm:t>
    </dgm:pt>
    <dgm:pt modelId="{E131BF80-695A-3C4C-AB13-5530EF2ED2B1}">
      <dgm:prSet phldrT="[Text]"/>
      <dgm:spPr/>
      <dgm:t>
        <a:bodyPr/>
        <a:lstStyle/>
        <a:p>
          <a:r>
            <a:rPr lang="en-US" dirty="0"/>
            <a:t>Semantic Inconsistency</a:t>
          </a:r>
        </a:p>
      </dgm:t>
    </dgm:pt>
    <dgm:pt modelId="{22D383EF-1747-5843-A3BF-1C6FF0EC674C}" type="parTrans" cxnId="{4170D720-7105-A544-BA3F-25ABBB238200}">
      <dgm:prSet/>
      <dgm:spPr/>
      <dgm:t>
        <a:bodyPr/>
        <a:lstStyle/>
        <a:p>
          <a:endParaRPr lang="en-US"/>
        </a:p>
      </dgm:t>
    </dgm:pt>
    <dgm:pt modelId="{AEA8FA53-626D-484E-B688-E3029C71E69E}" type="sibTrans" cxnId="{4170D720-7105-A544-BA3F-25ABBB238200}">
      <dgm:prSet/>
      <dgm:spPr/>
      <dgm:t>
        <a:bodyPr/>
        <a:lstStyle/>
        <a:p>
          <a:endParaRPr lang="en-US"/>
        </a:p>
      </dgm:t>
    </dgm:pt>
    <dgm:pt modelId="{03B65042-959C-3E42-B3FF-35EF0AA24873}">
      <dgm:prSet phldrT="[Text]"/>
      <dgm:spPr>
        <a:solidFill>
          <a:srgbClr val="7E92C1"/>
        </a:solidFill>
      </dgm:spPr>
      <dgm:t>
        <a:bodyPr/>
        <a:lstStyle/>
        <a:p>
          <a:r>
            <a:rPr lang="en-US" dirty="0"/>
            <a:t>Characterization</a:t>
          </a:r>
        </a:p>
      </dgm:t>
    </dgm:pt>
    <dgm:pt modelId="{838DDAB3-2272-6842-969D-DC8BEBE5EC14}" type="parTrans" cxnId="{411F32DB-CA49-6F4C-8A5B-E51BFDA62A74}">
      <dgm:prSet/>
      <dgm:spPr/>
      <dgm:t>
        <a:bodyPr/>
        <a:lstStyle/>
        <a:p>
          <a:endParaRPr lang="en-US"/>
        </a:p>
      </dgm:t>
    </dgm:pt>
    <dgm:pt modelId="{044B5C5E-58B3-0A4F-ACF2-57B435F7C99F}" type="sibTrans" cxnId="{411F32DB-CA49-6F4C-8A5B-E51BFDA62A74}">
      <dgm:prSet/>
      <dgm:spPr/>
      <dgm:t>
        <a:bodyPr/>
        <a:lstStyle/>
        <a:p>
          <a:endParaRPr lang="en-US"/>
        </a:p>
      </dgm:t>
    </dgm:pt>
    <dgm:pt modelId="{BD278B5D-B3C2-C342-8308-0445E61A19CF}">
      <dgm:prSet phldrT="[Text]"/>
      <dgm:spPr/>
      <dgm:t>
        <a:bodyPr/>
        <a:lstStyle/>
        <a:p>
          <a:r>
            <a:rPr lang="en-US" dirty="0"/>
            <a:t>Bias &amp; Framing</a:t>
          </a:r>
        </a:p>
      </dgm:t>
    </dgm:pt>
    <dgm:pt modelId="{EB87D1F6-B600-DF41-89BC-C0FA54823514}" type="parTrans" cxnId="{D13B9913-162D-F043-8274-8E299048BF0B}">
      <dgm:prSet/>
      <dgm:spPr/>
      <dgm:t>
        <a:bodyPr/>
        <a:lstStyle/>
        <a:p>
          <a:endParaRPr lang="en-US"/>
        </a:p>
      </dgm:t>
    </dgm:pt>
    <dgm:pt modelId="{22B0072F-3A78-0F44-8E71-59D62D8E71B3}" type="sibTrans" cxnId="{D13B9913-162D-F043-8274-8E299048BF0B}">
      <dgm:prSet/>
      <dgm:spPr/>
      <dgm:t>
        <a:bodyPr/>
        <a:lstStyle/>
        <a:p>
          <a:endParaRPr lang="en-US"/>
        </a:p>
      </dgm:t>
    </dgm:pt>
    <dgm:pt modelId="{A6AA2C62-76CC-4644-8507-B51D160B6C24}">
      <dgm:prSet/>
      <dgm:spPr>
        <a:solidFill>
          <a:srgbClr val="7E92C1"/>
        </a:solidFill>
      </dgm:spPr>
      <dgm:t>
        <a:bodyPr/>
        <a:lstStyle/>
        <a:p>
          <a:r>
            <a:rPr lang="en-US" dirty="0"/>
            <a:t>Applications &amp;</a:t>
          </a:r>
        </a:p>
        <a:p>
          <a:r>
            <a:rPr lang="en-US" dirty="0"/>
            <a:t>Future Directions</a:t>
          </a:r>
        </a:p>
      </dgm:t>
    </dgm:pt>
    <dgm:pt modelId="{22501410-25DE-F840-A345-6BE82500CCF7}" type="parTrans" cxnId="{2AED3045-B6C5-4C49-8934-7D1F15BDAF06}">
      <dgm:prSet/>
      <dgm:spPr/>
      <dgm:t>
        <a:bodyPr/>
        <a:lstStyle/>
        <a:p>
          <a:endParaRPr lang="en-US"/>
        </a:p>
      </dgm:t>
    </dgm:pt>
    <dgm:pt modelId="{5804DE30-BB08-4A43-850B-ABE71A238F06}" type="sibTrans" cxnId="{2AED3045-B6C5-4C49-8934-7D1F15BDAF06}">
      <dgm:prSet/>
      <dgm:spPr/>
      <dgm:t>
        <a:bodyPr/>
        <a:lstStyle/>
        <a:p>
          <a:endParaRPr lang="en-US"/>
        </a:p>
      </dgm:t>
    </dgm:pt>
    <dgm:pt modelId="{5857329F-F1E0-2448-AC2E-06B0314E2216}">
      <dgm:prSet phldrT="[Text]"/>
      <dgm:spPr/>
      <dgm:t>
        <a:bodyPr/>
        <a:lstStyle/>
        <a:p>
          <a:r>
            <a:rPr lang="en-US" dirty="0"/>
            <a:t>Problem Definitions and Task Formulations</a:t>
          </a:r>
        </a:p>
      </dgm:t>
    </dgm:pt>
    <dgm:pt modelId="{C904B892-C52B-154E-A64D-AE98756A7EAF}" type="parTrans" cxnId="{A5008A83-D20A-7245-9228-6BB51D31DA74}">
      <dgm:prSet/>
      <dgm:spPr/>
      <dgm:t>
        <a:bodyPr/>
        <a:lstStyle/>
        <a:p>
          <a:endParaRPr lang="en-US"/>
        </a:p>
      </dgm:t>
    </dgm:pt>
    <dgm:pt modelId="{6A2AAAE7-C978-434C-84FA-D8DC703B977F}" type="sibTrans" cxnId="{A5008A83-D20A-7245-9228-6BB51D31DA74}">
      <dgm:prSet/>
      <dgm:spPr/>
      <dgm:t>
        <a:bodyPr/>
        <a:lstStyle/>
        <a:p>
          <a:endParaRPr lang="en-US"/>
        </a:p>
      </dgm:t>
    </dgm:pt>
    <dgm:pt modelId="{CC137D76-8A6D-324F-BA10-A05A9F976580}">
      <dgm:prSet phldrT="[Text]"/>
      <dgm:spPr/>
      <dgm:t>
        <a:bodyPr/>
        <a:lstStyle/>
        <a:p>
          <a:r>
            <a:rPr lang="en-US" dirty="0"/>
            <a:t>Social Context and Propagation Patterns</a:t>
          </a:r>
        </a:p>
      </dgm:t>
    </dgm:pt>
    <dgm:pt modelId="{9C972D92-BFAF-974F-955F-CB751EBBA834}" type="parTrans" cxnId="{9DC00F14-3BDD-6149-82FA-862641AE43A0}">
      <dgm:prSet/>
      <dgm:spPr/>
      <dgm:t>
        <a:bodyPr/>
        <a:lstStyle/>
        <a:p>
          <a:endParaRPr lang="en-US"/>
        </a:p>
      </dgm:t>
    </dgm:pt>
    <dgm:pt modelId="{C820DDB7-CCE8-F94B-8404-96EFE4F3CDAB}" type="sibTrans" cxnId="{9DC00F14-3BDD-6149-82FA-862641AE43A0}">
      <dgm:prSet/>
      <dgm:spPr/>
      <dgm:t>
        <a:bodyPr/>
        <a:lstStyle/>
        <a:p>
          <a:endParaRPr lang="en-US"/>
        </a:p>
      </dgm:t>
    </dgm:pt>
    <dgm:pt modelId="{214B639C-ED56-5240-B105-7A55F83E840F}">
      <dgm:prSet phldrT="[Text]"/>
      <dgm:spPr/>
      <dgm:t>
        <a:bodyPr/>
        <a:lstStyle/>
        <a:p>
          <a:r>
            <a:rPr lang="en-US" dirty="0"/>
            <a:t>Intent &amp; Agenda</a:t>
          </a:r>
        </a:p>
      </dgm:t>
    </dgm:pt>
    <dgm:pt modelId="{8F515A94-8600-6E4F-A9A3-C8595E8F5714}" type="parTrans" cxnId="{0E8ABD69-870F-D649-818B-0151238D3F3A}">
      <dgm:prSet/>
      <dgm:spPr/>
      <dgm:t>
        <a:bodyPr/>
        <a:lstStyle/>
        <a:p>
          <a:endParaRPr lang="en-US"/>
        </a:p>
      </dgm:t>
    </dgm:pt>
    <dgm:pt modelId="{B3091A8E-FAB8-A946-AAD1-F9FD5A05AC78}" type="sibTrans" cxnId="{0E8ABD69-870F-D649-818B-0151238D3F3A}">
      <dgm:prSet/>
      <dgm:spPr/>
      <dgm:t>
        <a:bodyPr/>
        <a:lstStyle/>
        <a:p>
          <a:endParaRPr lang="en-US"/>
        </a:p>
      </dgm:t>
    </dgm:pt>
    <dgm:pt modelId="{41B5088E-6AB5-434D-94E2-A7A2C7444311}">
      <dgm:prSet/>
      <dgm:spPr/>
      <dgm:t>
        <a:bodyPr/>
        <a:lstStyle/>
        <a:p>
          <a:r>
            <a:rPr lang="en-US" dirty="0"/>
            <a:t>Corrective Actions</a:t>
          </a:r>
        </a:p>
      </dgm:t>
    </dgm:pt>
    <dgm:pt modelId="{1336E572-0A82-1542-8A8C-FF33CD223BBD}" type="parTrans" cxnId="{68AD57A3-432A-134E-8AB5-3852CA2BDEEB}">
      <dgm:prSet/>
      <dgm:spPr/>
      <dgm:t>
        <a:bodyPr/>
        <a:lstStyle/>
        <a:p>
          <a:endParaRPr lang="en-US"/>
        </a:p>
      </dgm:t>
    </dgm:pt>
    <dgm:pt modelId="{BF995A2B-F6F8-FF45-BEAA-DAB0B02C8FFB}" type="sibTrans" cxnId="{68AD57A3-432A-134E-8AB5-3852CA2BDEEB}">
      <dgm:prSet/>
      <dgm:spPr/>
      <dgm:t>
        <a:bodyPr/>
        <a:lstStyle/>
        <a:p>
          <a:endParaRPr lang="en-US"/>
        </a:p>
      </dgm:t>
    </dgm:pt>
    <dgm:pt modelId="{034A477D-5FAF-B34B-ABB4-5672572F5BBD}">
      <dgm:prSet phldrT="[Text]"/>
      <dgm:spPr/>
      <dgm:t>
        <a:bodyPr/>
        <a:lstStyle/>
        <a:p>
          <a:r>
            <a:rPr lang="en-US" dirty="0"/>
            <a:t>Propaganda Techniques</a:t>
          </a:r>
        </a:p>
      </dgm:t>
    </dgm:pt>
    <dgm:pt modelId="{EBB93988-F8AC-594C-A901-3A4A96EFFAA4}" type="parTrans" cxnId="{709035F9-D78F-C049-9071-4AA0F9F5FDD5}">
      <dgm:prSet/>
      <dgm:spPr/>
      <dgm:t>
        <a:bodyPr/>
        <a:lstStyle/>
        <a:p>
          <a:endParaRPr lang="en-US"/>
        </a:p>
      </dgm:t>
    </dgm:pt>
    <dgm:pt modelId="{377FFFCA-66D2-4146-804F-A0608CB44CF4}" type="sibTrans" cxnId="{709035F9-D78F-C049-9071-4AA0F9F5FDD5}">
      <dgm:prSet/>
      <dgm:spPr/>
      <dgm:t>
        <a:bodyPr/>
        <a:lstStyle/>
        <a:p>
          <a:endParaRPr lang="en-US"/>
        </a:p>
      </dgm:t>
    </dgm:pt>
    <dgm:pt modelId="{BA629C56-3502-AD43-AF40-7BE8E3282C29}">
      <dgm:prSet/>
      <dgm:spPr/>
      <dgm:t>
        <a:bodyPr/>
        <a:lstStyle/>
        <a:p>
          <a:r>
            <a:rPr lang="en-US" dirty="0"/>
            <a:t>Remaining Challenges</a:t>
          </a:r>
        </a:p>
      </dgm:t>
    </dgm:pt>
    <dgm:pt modelId="{820CED31-F8C3-E145-9B13-AAE60F2EAFB5}" type="parTrans" cxnId="{64649DEA-0021-7A4C-9EC5-039F33C5F82E}">
      <dgm:prSet/>
      <dgm:spPr/>
      <dgm:t>
        <a:bodyPr/>
        <a:lstStyle/>
        <a:p>
          <a:endParaRPr lang="en-US"/>
        </a:p>
      </dgm:t>
    </dgm:pt>
    <dgm:pt modelId="{9A499856-56EF-BB40-AC37-084516F9C019}" type="sibTrans" cxnId="{64649DEA-0021-7A4C-9EC5-039F33C5F82E}">
      <dgm:prSet/>
      <dgm:spPr/>
      <dgm:t>
        <a:bodyPr/>
        <a:lstStyle/>
        <a:p>
          <a:endParaRPr lang="en-US"/>
        </a:p>
      </dgm:t>
    </dgm:pt>
    <dgm:pt modelId="{6FF45801-50EC-2647-89E2-03027CB83779}">
      <dgm:prSet/>
      <dgm:spPr/>
      <dgm:t>
        <a:bodyPr/>
        <a:lstStyle/>
        <a:p>
          <a:r>
            <a:rPr lang="en-US" dirty="0"/>
            <a:t>Future Directions</a:t>
          </a:r>
        </a:p>
      </dgm:t>
    </dgm:pt>
    <dgm:pt modelId="{B650ED23-EFA7-0544-91A8-C43A4A07CC6A}" type="parTrans" cxnId="{EFE870AD-8D58-2D44-B6C0-738AC715DD3C}">
      <dgm:prSet/>
      <dgm:spPr/>
      <dgm:t>
        <a:bodyPr/>
        <a:lstStyle/>
        <a:p>
          <a:endParaRPr lang="en-US"/>
        </a:p>
      </dgm:t>
    </dgm:pt>
    <dgm:pt modelId="{DE35CEAB-D5F3-824E-9209-BC10C2A7CFB2}" type="sibTrans" cxnId="{EFE870AD-8D58-2D44-B6C0-738AC715DD3C}">
      <dgm:prSet/>
      <dgm:spPr/>
      <dgm:t>
        <a:bodyPr/>
        <a:lstStyle/>
        <a:p>
          <a:endParaRPr lang="en-US"/>
        </a:p>
      </dgm:t>
    </dgm:pt>
    <dgm:pt modelId="{D543A9E7-0B27-9D4A-A419-3C74688B3F97}" type="pres">
      <dgm:prSet presAssocID="{E14B7DA4-5EBA-ED46-AEA0-330F1E5AAFD2}" presName="linearFlow" presStyleCnt="0">
        <dgm:presLayoutVars>
          <dgm:dir/>
          <dgm:animLvl val="lvl"/>
          <dgm:resizeHandles val="exact"/>
        </dgm:presLayoutVars>
      </dgm:prSet>
      <dgm:spPr/>
    </dgm:pt>
    <dgm:pt modelId="{E326CA00-6BE3-AC4F-937B-464FCB46D656}" type="pres">
      <dgm:prSet presAssocID="{50C02BB6-B1BA-F14F-9886-A9CB0E5126F5}" presName="composite" presStyleCnt="0"/>
      <dgm:spPr/>
    </dgm:pt>
    <dgm:pt modelId="{75B2FE61-2838-304F-85A4-003D6115C216}" type="pres">
      <dgm:prSet presAssocID="{50C02BB6-B1BA-F14F-9886-A9CB0E5126F5}" presName="parentText" presStyleLbl="alignNode1" presStyleIdx="0" presStyleCnt="4">
        <dgm:presLayoutVars>
          <dgm:chMax val="1"/>
          <dgm:bulletEnabled val="1"/>
        </dgm:presLayoutVars>
      </dgm:prSet>
      <dgm:spPr/>
    </dgm:pt>
    <dgm:pt modelId="{A27EE97D-AB2C-414C-89A4-42774522A28D}" type="pres">
      <dgm:prSet presAssocID="{50C02BB6-B1BA-F14F-9886-A9CB0E5126F5}" presName="descendantText" presStyleLbl="alignAcc1" presStyleIdx="0" presStyleCnt="4" custLinFactNeighborX="2570" custLinFactNeighborY="-90665">
        <dgm:presLayoutVars>
          <dgm:bulletEnabled val="1"/>
        </dgm:presLayoutVars>
      </dgm:prSet>
      <dgm:spPr/>
    </dgm:pt>
    <dgm:pt modelId="{AD907D60-BDAD-3545-A2A8-42CBAD1B9016}" type="pres">
      <dgm:prSet presAssocID="{1A505C54-E0A2-B54E-8D25-48DA30A13A84}" presName="sp" presStyleCnt="0"/>
      <dgm:spPr/>
    </dgm:pt>
    <dgm:pt modelId="{03100168-3443-6248-A15C-2FFF471D1275}" type="pres">
      <dgm:prSet presAssocID="{B712A88A-03CB-2342-AC38-D96878E48A33}" presName="composite" presStyleCnt="0"/>
      <dgm:spPr/>
    </dgm:pt>
    <dgm:pt modelId="{0A045DEA-961A-7346-B629-84B612512CEF}" type="pres">
      <dgm:prSet presAssocID="{B712A88A-03CB-2342-AC38-D96878E48A33}" presName="parentText" presStyleLbl="alignNode1" presStyleIdx="1" presStyleCnt="4">
        <dgm:presLayoutVars>
          <dgm:chMax val="1"/>
          <dgm:bulletEnabled val="1"/>
        </dgm:presLayoutVars>
      </dgm:prSet>
      <dgm:spPr/>
    </dgm:pt>
    <dgm:pt modelId="{3DA0A2AF-65EE-C042-9C8E-CCD7D86A6921}" type="pres">
      <dgm:prSet presAssocID="{B712A88A-03CB-2342-AC38-D96878E48A33}" presName="descendantText" presStyleLbl="alignAcc1" presStyleIdx="1" presStyleCnt="4">
        <dgm:presLayoutVars>
          <dgm:bulletEnabled val="1"/>
        </dgm:presLayoutVars>
      </dgm:prSet>
      <dgm:spPr/>
    </dgm:pt>
    <dgm:pt modelId="{2C86C61F-018A-B645-AE97-C99BEB608C3D}" type="pres">
      <dgm:prSet presAssocID="{175ADE22-FD87-CB49-AD43-C47D29B60B9A}" presName="sp" presStyleCnt="0"/>
      <dgm:spPr/>
    </dgm:pt>
    <dgm:pt modelId="{DAB4FD82-0853-8048-89D3-F8F7831AF1BF}" type="pres">
      <dgm:prSet presAssocID="{03B65042-959C-3E42-B3FF-35EF0AA24873}" presName="composite" presStyleCnt="0"/>
      <dgm:spPr/>
    </dgm:pt>
    <dgm:pt modelId="{03D68A48-CF03-234A-B101-589242448F67}" type="pres">
      <dgm:prSet presAssocID="{03B65042-959C-3E42-B3FF-35EF0AA24873}" presName="parentText" presStyleLbl="alignNode1" presStyleIdx="2" presStyleCnt="4">
        <dgm:presLayoutVars>
          <dgm:chMax val="1"/>
          <dgm:bulletEnabled val="1"/>
        </dgm:presLayoutVars>
      </dgm:prSet>
      <dgm:spPr/>
    </dgm:pt>
    <dgm:pt modelId="{89BEF8A2-F054-B749-88FB-0B7F710D49D0}" type="pres">
      <dgm:prSet presAssocID="{03B65042-959C-3E42-B3FF-35EF0AA24873}" presName="descendantText" presStyleLbl="alignAcc1" presStyleIdx="2" presStyleCnt="4">
        <dgm:presLayoutVars>
          <dgm:bulletEnabled val="1"/>
        </dgm:presLayoutVars>
      </dgm:prSet>
      <dgm:spPr/>
    </dgm:pt>
    <dgm:pt modelId="{DF1705DF-9709-6046-8265-8DC78322DB98}" type="pres">
      <dgm:prSet presAssocID="{044B5C5E-58B3-0A4F-ACF2-57B435F7C99F}" presName="sp" presStyleCnt="0"/>
      <dgm:spPr/>
    </dgm:pt>
    <dgm:pt modelId="{909D3E67-DCDC-F74E-88A7-65296FEDF23D}" type="pres">
      <dgm:prSet presAssocID="{A6AA2C62-76CC-4644-8507-B51D160B6C24}" presName="composite" presStyleCnt="0"/>
      <dgm:spPr/>
    </dgm:pt>
    <dgm:pt modelId="{2DF5E202-37E3-FD45-B634-664591C0CF6E}" type="pres">
      <dgm:prSet presAssocID="{A6AA2C62-76CC-4644-8507-B51D160B6C24}" presName="parentText" presStyleLbl="alignNode1" presStyleIdx="3" presStyleCnt="4">
        <dgm:presLayoutVars>
          <dgm:chMax val="1"/>
          <dgm:bulletEnabled val="1"/>
        </dgm:presLayoutVars>
      </dgm:prSet>
      <dgm:spPr/>
    </dgm:pt>
    <dgm:pt modelId="{7862F62D-66E1-1B48-A61C-2510A479BBAC}" type="pres">
      <dgm:prSet presAssocID="{A6AA2C62-76CC-4644-8507-B51D160B6C24}" presName="descendantText" presStyleLbl="alignAcc1" presStyleIdx="3" presStyleCnt="4">
        <dgm:presLayoutVars>
          <dgm:bulletEnabled val="1"/>
        </dgm:presLayoutVars>
      </dgm:prSet>
      <dgm:spPr/>
    </dgm:pt>
  </dgm:ptLst>
  <dgm:cxnLst>
    <dgm:cxn modelId="{D13B9913-162D-F043-8274-8E299048BF0B}" srcId="{03B65042-959C-3E42-B3FF-35EF0AA24873}" destId="{BD278B5D-B3C2-C342-8308-0445E61A19CF}" srcOrd="0" destOrd="0" parTransId="{EB87D1F6-B600-DF41-89BC-C0FA54823514}" sibTransId="{22B0072F-3A78-0F44-8E71-59D62D8E71B3}"/>
    <dgm:cxn modelId="{9DC00F14-3BDD-6149-82FA-862641AE43A0}" srcId="{B712A88A-03CB-2342-AC38-D96878E48A33}" destId="{CC137D76-8A6D-324F-BA10-A05A9F976580}" srcOrd="2" destOrd="0" parTransId="{9C972D92-BFAF-974F-955F-CB751EBBA834}" sibTransId="{C820DDB7-CCE8-F94B-8404-96EFE4F3CDAB}"/>
    <dgm:cxn modelId="{8B922B15-1FDA-7D4E-AA08-C32307A07FA5}" type="presOf" srcId="{A6AA2C62-76CC-4644-8507-B51D160B6C24}" destId="{2DF5E202-37E3-FD45-B634-664591C0CF6E}" srcOrd="0" destOrd="0" presId="urn:microsoft.com/office/officeart/2005/8/layout/chevron2"/>
    <dgm:cxn modelId="{4170D720-7105-A544-BA3F-25ABBB238200}" srcId="{B712A88A-03CB-2342-AC38-D96878E48A33}" destId="{E131BF80-695A-3C4C-AB13-5530EF2ED2B1}" srcOrd="1" destOrd="0" parTransId="{22D383EF-1747-5843-A3BF-1C6FF0EC674C}" sibTransId="{AEA8FA53-626D-484E-B688-E3029C71E69E}"/>
    <dgm:cxn modelId="{3E66AE22-B412-6E4F-909C-C0E72CB16A9A}" srcId="{B712A88A-03CB-2342-AC38-D96878E48A33}" destId="{97F59EE4-9ABA-9B46-8612-082F563A03E1}" srcOrd="0" destOrd="0" parTransId="{0BCD129C-7C5C-8D4E-B8F0-136A6F91C418}" sibTransId="{D8811B00-CC32-A944-95EE-56FB8D606A4B}"/>
    <dgm:cxn modelId="{161E502B-31BE-914C-87D3-CECA4CF0EFB4}" type="presOf" srcId="{B712A88A-03CB-2342-AC38-D96878E48A33}" destId="{0A045DEA-961A-7346-B629-84B612512CEF}" srcOrd="0" destOrd="0" presId="urn:microsoft.com/office/officeart/2005/8/layout/chevron2"/>
    <dgm:cxn modelId="{3C7A0E2E-F3BA-FD43-B0B7-EA4992B61904}" type="presOf" srcId="{BA629C56-3502-AD43-AF40-7BE8E3282C29}" destId="{7862F62D-66E1-1B48-A61C-2510A479BBAC}" srcOrd="0" destOrd="1" presId="urn:microsoft.com/office/officeart/2005/8/layout/chevron2"/>
    <dgm:cxn modelId="{A527BF41-E3DC-2144-8660-7FABD0CCE962}" srcId="{50C02BB6-B1BA-F14F-9886-A9CB0E5126F5}" destId="{F4FC828B-5513-AF43-B348-3FA9A9027B8F}" srcOrd="0" destOrd="0" parTransId="{A7317B27-793A-684B-AE24-E95B8C6879E4}" sibTransId="{8E4D7621-B502-794D-A107-4C305259BD61}"/>
    <dgm:cxn modelId="{2AED3045-B6C5-4C49-8934-7D1F15BDAF06}" srcId="{E14B7DA4-5EBA-ED46-AEA0-330F1E5AAFD2}" destId="{A6AA2C62-76CC-4644-8507-B51D160B6C24}" srcOrd="3" destOrd="0" parTransId="{22501410-25DE-F840-A345-6BE82500CCF7}" sibTransId="{5804DE30-BB08-4A43-850B-ABE71A238F06}"/>
    <dgm:cxn modelId="{918F4A4D-FDA8-B841-827F-BEA66706079C}" srcId="{E14B7DA4-5EBA-ED46-AEA0-330F1E5AAFD2}" destId="{50C02BB6-B1BA-F14F-9886-A9CB0E5126F5}" srcOrd="0" destOrd="0" parTransId="{E4EE5BFB-A95E-C74B-95D4-58F0B5326ECA}" sibTransId="{1A505C54-E0A2-B54E-8D25-48DA30A13A84}"/>
    <dgm:cxn modelId="{0E8ABD69-870F-D649-818B-0151238D3F3A}" srcId="{03B65042-959C-3E42-B3FF-35EF0AA24873}" destId="{214B639C-ED56-5240-B105-7A55F83E840F}" srcOrd="2" destOrd="0" parTransId="{8F515A94-8600-6E4F-A9A3-C8595E8F5714}" sibTransId="{B3091A8E-FAB8-A946-AAD1-F9FD5A05AC78}"/>
    <dgm:cxn modelId="{ACC7476C-F21C-C142-8AD7-643F3219B418}" type="presOf" srcId="{6FF45801-50EC-2647-89E2-03027CB83779}" destId="{7862F62D-66E1-1B48-A61C-2510A479BBAC}" srcOrd="0" destOrd="2" presId="urn:microsoft.com/office/officeart/2005/8/layout/chevron2"/>
    <dgm:cxn modelId="{93B2AB6E-2BC8-E84E-B905-A3AEA5F097F3}" type="presOf" srcId="{214B639C-ED56-5240-B105-7A55F83E840F}" destId="{89BEF8A2-F054-B749-88FB-0B7F710D49D0}" srcOrd="0" destOrd="2" presId="urn:microsoft.com/office/officeart/2005/8/layout/chevron2"/>
    <dgm:cxn modelId="{A5008A83-D20A-7245-9228-6BB51D31DA74}" srcId="{50C02BB6-B1BA-F14F-9886-A9CB0E5126F5}" destId="{5857329F-F1E0-2448-AC2E-06B0314E2216}" srcOrd="2" destOrd="0" parTransId="{C904B892-C52B-154E-A64D-AE98756A7EAF}" sibTransId="{6A2AAAE7-C978-434C-84FA-D8DC703B977F}"/>
    <dgm:cxn modelId="{4228238E-B287-5240-A606-92CD48FB7D3E}" type="presOf" srcId="{50C02BB6-B1BA-F14F-9886-A9CB0E5126F5}" destId="{75B2FE61-2838-304F-85A4-003D6115C216}" srcOrd="0" destOrd="0" presId="urn:microsoft.com/office/officeart/2005/8/layout/chevron2"/>
    <dgm:cxn modelId="{203AE09F-8C2B-7245-920D-EB19C3C7FB06}" type="presOf" srcId="{034A477D-5FAF-B34B-ABB4-5672572F5BBD}" destId="{89BEF8A2-F054-B749-88FB-0B7F710D49D0}" srcOrd="0" destOrd="1" presId="urn:microsoft.com/office/officeart/2005/8/layout/chevron2"/>
    <dgm:cxn modelId="{2FD701A2-9C72-A346-94EF-B93E3BC8292A}" type="presOf" srcId="{41B5088E-6AB5-434D-94E2-A7A2C7444311}" destId="{7862F62D-66E1-1B48-A61C-2510A479BBAC}" srcOrd="0" destOrd="0" presId="urn:microsoft.com/office/officeart/2005/8/layout/chevron2"/>
    <dgm:cxn modelId="{68AD57A3-432A-134E-8AB5-3852CA2BDEEB}" srcId="{A6AA2C62-76CC-4644-8507-B51D160B6C24}" destId="{41B5088E-6AB5-434D-94E2-A7A2C7444311}" srcOrd="0" destOrd="0" parTransId="{1336E572-0A82-1542-8A8C-FF33CD223BBD}" sibTransId="{BF995A2B-F6F8-FF45-BEAA-DAB0B02C8FFB}"/>
    <dgm:cxn modelId="{EFE870AD-8D58-2D44-B6C0-738AC715DD3C}" srcId="{A6AA2C62-76CC-4644-8507-B51D160B6C24}" destId="{6FF45801-50EC-2647-89E2-03027CB83779}" srcOrd="2" destOrd="0" parTransId="{B650ED23-EFA7-0544-91A8-C43A4A07CC6A}" sibTransId="{DE35CEAB-D5F3-824E-9209-BC10C2A7CFB2}"/>
    <dgm:cxn modelId="{912D34AE-3B13-8E41-8AA0-5F2E5695B750}" type="presOf" srcId="{97F59EE4-9ABA-9B46-8612-082F563A03E1}" destId="{3DA0A2AF-65EE-C042-9C8E-CCD7D86A6921}" srcOrd="0" destOrd="0" presId="urn:microsoft.com/office/officeart/2005/8/layout/chevron2"/>
    <dgm:cxn modelId="{849D2EB4-03C1-8841-AEA7-BA80F9A6EBF2}" type="presOf" srcId="{BD278B5D-B3C2-C342-8308-0445E61A19CF}" destId="{89BEF8A2-F054-B749-88FB-0B7F710D49D0}" srcOrd="0" destOrd="0" presId="urn:microsoft.com/office/officeart/2005/8/layout/chevron2"/>
    <dgm:cxn modelId="{DF068DB4-4FA0-3F4B-996C-6309AF98153E}" type="presOf" srcId="{5857329F-F1E0-2448-AC2E-06B0314E2216}" destId="{A27EE97D-AB2C-414C-89A4-42774522A28D}" srcOrd="0" destOrd="2" presId="urn:microsoft.com/office/officeart/2005/8/layout/chevron2"/>
    <dgm:cxn modelId="{FDD5B9BE-0736-DD4C-8296-317A7FA73BEC}" srcId="{50C02BB6-B1BA-F14F-9886-A9CB0E5126F5}" destId="{3075632A-7950-4A4C-91DA-E528E15AB2B8}" srcOrd="1" destOrd="0" parTransId="{D605BE31-9BE8-1A42-8927-D5B262606529}" sibTransId="{E67317C6-24F2-FC47-A542-AF98D9197397}"/>
    <dgm:cxn modelId="{D99577C4-8CDC-0149-93A1-AC6A52DCAB91}" type="presOf" srcId="{CC137D76-8A6D-324F-BA10-A05A9F976580}" destId="{3DA0A2AF-65EE-C042-9C8E-CCD7D86A6921}" srcOrd="0" destOrd="2" presId="urn:microsoft.com/office/officeart/2005/8/layout/chevron2"/>
    <dgm:cxn modelId="{58B917CE-A275-5342-AFF8-5B5CCBC2F067}" type="presOf" srcId="{F4FC828B-5513-AF43-B348-3FA9A9027B8F}" destId="{A27EE97D-AB2C-414C-89A4-42774522A28D}" srcOrd="0" destOrd="0" presId="urn:microsoft.com/office/officeart/2005/8/layout/chevron2"/>
    <dgm:cxn modelId="{411F32DB-CA49-6F4C-8A5B-E51BFDA62A74}" srcId="{E14B7DA4-5EBA-ED46-AEA0-330F1E5AAFD2}" destId="{03B65042-959C-3E42-B3FF-35EF0AA24873}" srcOrd="2" destOrd="0" parTransId="{838DDAB3-2272-6842-969D-DC8BEBE5EC14}" sibTransId="{044B5C5E-58B3-0A4F-ACF2-57B435F7C99F}"/>
    <dgm:cxn modelId="{8B9F1FDC-48A6-7746-B724-B28D54BEA4D8}" type="presOf" srcId="{03B65042-959C-3E42-B3FF-35EF0AA24873}" destId="{03D68A48-CF03-234A-B101-589242448F67}" srcOrd="0" destOrd="0" presId="urn:microsoft.com/office/officeart/2005/8/layout/chevron2"/>
    <dgm:cxn modelId="{FE7BE0DC-C02A-E048-954A-1E8E37C1E9EC}" type="presOf" srcId="{3075632A-7950-4A4C-91DA-E528E15AB2B8}" destId="{A27EE97D-AB2C-414C-89A4-42774522A28D}" srcOrd="0" destOrd="1" presId="urn:microsoft.com/office/officeart/2005/8/layout/chevron2"/>
    <dgm:cxn modelId="{6FF858E1-A19B-7747-929E-B8A4B0FB3773}" srcId="{E14B7DA4-5EBA-ED46-AEA0-330F1E5AAFD2}" destId="{B712A88A-03CB-2342-AC38-D96878E48A33}" srcOrd="1" destOrd="0" parTransId="{94011B80-6957-5E45-931F-E9EF27754818}" sibTransId="{175ADE22-FD87-CB49-AD43-C47D29B60B9A}"/>
    <dgm:cxn modelId="{307E8CE6-5618-EA48-B6F2-A5C0DCBBE9F7}" type="presOf" srcId="{E131BF80-695A-3C4C-AB13-5530EF2ED2B1}" destId="{3DA0A2AF-65EE-C042-9C8E-CCD7D86A6921}" srcOrd="0" destOrd="1" presId="urn:microsoft.com/office/officeart/2005/8/layout/chevron2"/>
    <dgm:cxn modelId="{64649DEA-0021-7A4C-9EC5-039F33C5F82E}" srcId="{A6AA2C62-76CC-4644-8507-B51D160B6C24}" destId="{BA629C56-3502-AD43-AF40-7BE8E3282C29}" srcOrd="1" destOrd="0" parTransId="{820CED31-F8C3-E145-9B13-AAE60F2EAFB5}" sibTransId="{9A499856-56EF-BB40-AC37-084516F9C019}"/>
    <dgm:cxn modelId="{A1B0CAF0-D25F-9249-9130-489915F1956E}" type="presOf" srcId="{E14B7DA4-5EBA-ED46-AEA0-330F1E5AAFD2}" destId="{D543A9E7-0B27-9D4A-A419-3C74688B3F97}" srcOrd="0" destOrd="0" presId="urn:microsoft.com/office/officeart/2005/8/layout/chevron2"/>
    <dgm:cxn modelId="{709035F9-D78F-C049-9071-4AA0F9F5FDD5}" srcId="{03B65042-959C-3E42-B3FF-35EF0AA24873}" destId="{034A477D-5FAF-B34B-ABB4-5672572F5BBD}" srcOrd="1" destOrd="0" parTransId="{EBB93988-F8AC-594C-A901-3A4A96EFFAA4}" sibTransId="{377FFFCA-66D2-4146-804F-A0608CB44CF4}"/>
    <dgm:cxn modelId="{EAB09063-B299-DC4E-B544-962EC3A60C77}" type="presParOf" srcId="{D543A9E7-0B27-9D4A-A419-3C74688B3F97}" destId="{E326CA00-6BE3-AC4F-937B-464FCB46D656}" srcOrd="0" destOrd="0" presId="urn:microsoft.com/office/officeart/2005/8/layout/chevron2"/>
    <dgm:cxn modelId="{D94E547C-0D81-2C49-837F-80B5938852CC}" type="presParOf" srcId="{E326CA00-6BE3-AC4F-937B-464FCB46D656}" destId="{75B2FE61-2838-304F-85A4-003D6115C216}" srcOrd="0" destOrd="0" presId="urn:microsoft.com/office/officeart/2005/8/layout/chevron2"/>
    <dgm:cxn modelId="{2B7E4615-47D6-944D-9234-4136AB541DAB}" type="presParOf" srcId="{E326CA00-6BE3-AC4F-937B-464FCB46D656}" destId="{A27EE97D-AB2C-414C-89A4-42774522A28D}" srcOrd="1" destOrd="0" presId="urn:microsoft.com/office/officeart/2005/8/layout/chevron2"/>
    <dgm:cxn modelId="{6B93F1E3-4D24-214E-8551-A12E3DBB09B3}" type="presParOf" srcId="{D543A9E7-0B27-9D4A-A419-3C74688B3F97}" destId="{AD907D60-BDAD-3545-A2A8-42CBAD1B9016}" srcOrd="1" destOrd="0" presId="urn:microsoft.com/office/officeart/2005/8/layout/chevron2"/>
    <dgm:cxn modelId="{1A8FF464-6B7E-904A-891E-DB0CD727B55B}" type="presParOf" srcId="{D543A9E7-0B27-9D4A-A419-3C74688B3F97}" destId="{03100168-3443-6248-A15C-2FFF471D1275}" srcOrd="2" destOrd="0" presId="urn:microsoft.com/office/officeart/2005/8/layout/chevron2"/>
    <dgm:cxn modelId="{BE00FE53-D49D-E243-BF70-48B6B72F5A5E}" type="presParOf" srcId="{03100168-3443-6248-A15C-2FFF471D1275}" destId="{0A045DEA-961A-7346-B629-84B612512CEF}" srcOrd="0" destOrd="0" presId="urn:microsoft.com/office/officeart/2005/8/layout/chevron2"/>
    <dgm:cxn modelId="{793C69F6-305D-864E-B383-4E9C072E8858}" type="presParOf" srcId="{03100168-3443-6248-A15C-2FFF471D1275}" destId="{3DA0A2AF-65EE-C042-9C8E-CCD7D86A6921}" srcOrd="1" destOrd="0" presId="urn:microsoft.com/office/officeart/2005/8/layout/chevron2"/>
    <dgm:cxn modelId="{554CF1E8-DA2B-3243-81D1-BF4D5EAAD7F8}" type="presParOf" srcId="{D543A9E7-0B27-9D4A-A419-3C74688B3F97}" destId="{2C86C61F-018A-B645-AE97-C99BEB608C3D}" srcOrd="3" destOrd="0" presId="urn:microsoft.com/office/officeart/2005/8/layout/chevron2"/>
    <dgm:cxn modelId="{0A07898F-4E20-9A45-B7EA-8CDB0A058B37}" type="presParOf" srcId="{D543A9E7-0B27-9D4A-A419-3C74688B3F97}" destId="{DAB4FD82-0853-8048-89D3-F8F7831AF1BF}" srcOrd="4" destOrd="0" presId="urn:microsoft.com/office/officeart/2005/8/layout/chevron2"/>
    <dgm:cxn modelId="{9C7AAC60-F3F6-244D-9CAB-3E182189D69F}" type="presParOf" srcId="{DAB4FD82-0853-8048-89D3-F8F7831AF1BF}" destId="{03D68A48-CF03-234A-B101-589242448F67}" srcOrd="0" destOrd="0" presId="urn:microsoft.com/office/officeart/2005/8/layout/chevron2"/>
    <dgm:cxn modelId="{D06E1AAB-E0A4-F542-8F44-7AF14E4C7557}" type="presParOf" srcId="{DAB4FD82-0853-8048-89D3-F8F7831AF1BF}" destId="{89BEF8A2-F054-B749-88FB-0B7F710D49D0}" srcOrd="1" destOrd="0" presId="urn:microsoft.com/office/officeart/2005/8/layout/chevron2"/>
    <dgm:cxn modelId="{1ED75684-4A5D-5947-BB61-D3F421C9CDE5}" type="presParOf" srcId="{D543A9E7-0B27-9D4A-A419-3C74688B3F97}" destId="{DF1705DF-9709-6046-8265-8DC78322DB98}" srcOrd="5" destOrd="0" presId="urn:microsoft.com/office/officeart/2005/8/layout/chevron2"/>
    <dgm:cxn modelId="{91D8DBAB-B585-984C-8FC9-AA3FFFF3C7C4}" type="presParOf" srcId="{D543A9E7-0B27-9D4A-A419-3C74688B3F97}" destId="{909D3E67-DCDC-F74E-88A7-65296FEDF23D}" srcOrd="6" destOrd="0" presId="urn:microsoft.com/office/officeart/2005/8/layout/chevron2"/>
    <dgm:cxn modelId="{8D6D8D43-C7DB-354D-8D53-AD709787B95C}" type="presParOf" srcId="{909D3E67-DCDC-F74E-88A7-65296FEDF23D}" destId="{2DF5E202-37E3-FD45-B634-664591C0CF6E}" srcOrd="0" destOrd="0" presId="urn:microsoft.com/office/officeart/2005/8/layout/chevron2"/>
    <dgm:cxn modelId="{0BEF1FCC-3027-8344-AE1E-1D124959550C}" type="presParOf" srcId="{909D3E67-DCDC-F74E-88A7-65296FEDF23D}" destId="{7862F62D-66E1-1B48-A61C-2510A479BBA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664AEB-F5C5-C340-93A0-9D44028C629B}" type="doc">
      <dgm:prSet loTypeId="urn:microsoft.com/office/officeart/2005/8/layout/gear1" loCatId="" qsTypeId="urn:microsoft.com/office/officeart/2005/8/quickstyle/simple1" qsCatId="simple" csTypeId="urn:microsoft.com/office/officeart/2005/8/colors/accent1_2" csCatId="accent1" phldr="1"/>
      <dgm:spPr/>
    </dgm:pt>
    <dgm:pt modelId="{81F806B5-DCF7-DD46-A20F-D570DDF40AE4}">
      <dgm:prSet phldrT="[Text]" custT="1"/>
      <dgm:spPr>
        <a:solidFill>
          <a:srgbClr val="9EA7BB"/>
        </a:solidFill>
      </dgm:spPr>
      <dgm:t>
        <a:bodyPr/>
        <a:lstStyle/>
        <a:p>
          <a:r>
            <a:rPr lang="en-US" sz="1250" dirty="0"/>
            <a:t>The Frontier in</a:t>
          </a:r>
        </a:p>
        <a:p>
          <a:r>
            <a:rPr lang="en-US" sz="1200" dirty="0"/>
            <a:t>Detection &amp; Characterization</a:t>
          </a:r>
        </a:p>
        <a:p>
          <a:r>
            <a:rPr lang="en-US" sz="1200" dirty="0"/>
            <a:t>Methodologies</a:t>
          </a:r>
        </a:p>
        <a:p>
          <a:r>
            <a:rPr lang="en-US" sz="1200" dirty="0"/>
            <a:t>(Recent Trends, Pros &amp; Cons, etc.)</a:t>
          </a:r>
        </a:p>
      </dgm:t>
    </dgm:pt>
    <dgm:pt modelId="{C59ACC78-5DFF-F44A-864F-4A040BB937C4}" type="parTrans" cxnId="{B53EA265-3A7D-6A44-B0ED-F16A28FA2E49}">
      <dgm:prSet/>
      <dgm:spPr/>
      <dgm:t>
        <a:bodyPr/>
        <a:lstStyle/>
        <a:p>
          <a:endParaRPr lang="en-US"/>
        </a:p>
      </dgm:t>
    </dgm:pt>
    <dgm:pt modelId="{4E5FCB45-5545-114E-91FB-66C9FD5CD0BA}" type="sibTrans" cxnId="{B53EA265-3A7D-6A44-B0ED-F16A28FA2E49}">
      <dgm:prSet/>
      <dgm:spPr/>
      <dgm:t>
        <a:bodyPr/>
        <a:lstStyle/>
        <a:p>
          <a:endParaRPr lang="en-US"/>
        </a:p>
      </dgm:t>
    </dgm:pt>
    <dgm:pt modelId="{5BCE8649-D1E9-A149-9931-BDC122CE198C}">
      <dgm:prSet phldrT="[Text]"/>
      <dgm:spPr>
        <a:solidFill>
          <a:srgbClr val="9EA7BB"/>
        </a:solidFill>
      </dgm:spPr>
      <dgm:t>
        <a:bodyPr/>
        <a:lstStyle/>
        <a:p>
          <a:r>
            <a:rPr lang="en-US" dirty="0"/>
            <a:t>Problem Definitions &amp; Task Formulations </a:t>
          </a:r>
        </a:p>
      </dgm:t>
    </dgm:pt>
    <dgm:pt modelId="{D2D0DDDD-8276-CB4F-8EF7-6D2573907D4C}" type="parTrans" cxnId="{FC25F49B-D477-0148-8F6A-8D98361B5168}">
      <dgm:prSet/>
      <dgm:spPr/>
      <dgm:t>
        <a:bodyPr/>
        <a:lstStyle/>
        <a:p>
          <a:endParaRPr lang="en-US"/>
        </a:p>
      </dgm:t>
    </dgm:pt>
    <dgm:pt modelId="{099BDB1F-1A5C-444A-9AF5-615E2DB71000}" type="sibTrans" cxnId="{FC25F49B-D477-0148-8F6A-8D98361B5168}">
      <dgm:prSet/>
      <dgm:spPr/>
      <dgm:t>
        <a:bodyPr/>
        <a:lstStyle/>
        <a:p>
          <a:endParaRPr lang="en-US"/>
        </a:p>
      </dgm:t>
    </dgm:pt>
    <dgm:pt modelId="{7873F317-9DF8-9744-95BF-3E26050F81C7}">
      <dgm:prSet phldrT="[Text]"/>
      <dgm:spPr>
        <a:solidFill>
          <a:srgbClr val="9EA7BB"/>
        </a:solidFill>
      </dgm:spPr>
      <dgm:t>
        <a:bodyPr/>
        <a:lstStyle/>
        <a:p>
          <a:r>
            <a:rPr lang="en-US" dirty="0" err="1"/>
            <a:t>Remediative</a:t>
          </a:r>
          <a:endParaRPr lang="en-US" dirty="0"/>
        </a:p>
        <a:p>
          <a:r>
            <a:rPr lang="en-US" dirty="0"/>
            <a:t>Applications</a:t>
          </a:r>
        </a:p>
        <a:p>
          <a:r>
            <a:rPr lang="en-US" dirty="0"/>
            <a:t>&amp; Directions</a:t>
          </a:r>
        </a:p>
      </dgm:t>
    </dgm:pt>
    <dgm:pt modelId="{34F4BBED-3C9F-D14A-A97B-D58BA385F587}" type="parTrans" cxnId="{0E4C6837-28D6-EF40-B8AF-29A8464E4B56}">
      <dgm:prSet/>
      <dgm:spPr/>
      <dgm:t>
        <a:bodyPr/>
        <a:lstStyle/>
        <a:p>
          <a:endParaRPr lang="en-US"/>
        </a:p>
      </dgm:t>
    </dgm:pt>
    <dgm:pt modelId="{B9DB64A4-4E4A-174E-A618-DD468DEBF3F2}" type="sibTrans" cxnId="{0E4C6837-28D6-EF40-B8AF-29A8464E4B56}">
      <dgm:prSet/>
      <dgm:spPr/>
      <dgm:t>
        <a:bodyPr/>
        <a:lstStyle/>
        <a:p>
          <a:endParaRPr lang="en-US"/>
        </a:p>
      </dgm:t>
    </dgm:pt>
    <dgm:pt modelId="{E5FAF4D5-7A12-0F4E-8935-9A7D866E6957}" type="pres">
      <dgm:prSet presAssocID="{3B664AEB-F5C5-C340-93A0-9D44028C629B}" presName="composite" presStyleCnt="0">
        <dgm:presLayoutVars>
          <dgm:chMax val="3"/>
          <dgm:animLvl val="lvl"/>
          <dgm:resizeHandles val="exact"/>
        </dgm:presLayoutVars>
      </dgm:prSet>
      <dgm:spPr/>
    </dgm:pt>
    <dgm:pt modelId="{9BF229AE-612F-A541-9AD1-B6220BB087CA}" type="pres">
      <dgm:prSet presAssocID="{81F806B5-DCF7-DD46-A20F-D570DDF40AE4}" presName="gear1" presStyleLbl="node1" presStyleIdx="0" presStyleCnt="3">
        <dgm:presLayoutVars>
          <dgm:chMax val="1"/>
          <dgm:bulletEnabled val="1"/>
        </dgm:presLayoutVars>
      </dgm:prSet>
      <dgm:spPr/>
    </dgm:pt>
    <dgm:pt modelId="{2F65EAD3-A805-D74C-9638-5DCB16C95212}" type="pres">
      <dgm:prSet presAssocID="{81F806B5-DCF7-DD46-A20F-D570DDF40AE4}" presName="gear1srcNode" presStyleLbl="node1" presStyleIdx="0" presStyleCnt="3"/>
      <dgm:spPr/>
    </dgm:pt>
    <dgm:pt modelId="{7183354C-54F6-C548-A2E3-C7BB2934C134}" type="pres">
      <dgm:prSet presAssocID="{81F806B5-DCF7-DD46-A20F-D570DDF40AE4}" presName="gear1dstNode" presStyleLbl="node1" presStyleIdx="0" presStyleCnt="3"/>
      <dgm:spPr/>
    </dgm:pt>
    <dgm:pt modelId="{ED7F2796-B4F8-0A49-BB30-58011B09F620}" type="pres">
      <dgm:prSet presAssocID="{5BCE8649-D1E9-A149-9931-BDC122CE198C}" presName="gear2" presStyleLbl="node1" presStyleIdx="1" presStyleCnt="3">
        <dgm:presLayoutVars>
          <dgm:chMax val="1"/>
          <dgm:bulletEnabled val="1"/>
        </dgm:presLayoutVars>
      </dgm:prSet>
      <dgm:spPr/>
    </dgm:pt>
    <dgm:pt modelId="{BC9C25DE-4673-6B45-AD2A-D08809A3F27E}" type="pres">
      <dgm:prSet presAssocID="{5BCE8649-D1E9-A149-9931-BDC122CE198C}" presName="gear2srcNode" presStyleLbl="node1" presStyleIdx="1" presStyleCnt="3"/>
      <dgm:spPr/>
    </dgm:pt>
    <dgm:pt modelId="{2E1F7554-25D9-2749-B86D-6B7D62B2D312}" type="pres">
      <dgm:prSet presAssocID="{5BCE8649-D1E9-A149-9931-BDC122CE198C}" presName="gear2dstNode" presStyleLbl="node1" presStyleIdx="1" presStyleCnt="3"/>
      <dgm:spPr/>
    </dgm:pt>
    <dgm:pt modelId="{03570A47-293C-1F49-99CB-5E201AB09C66}" type="pres">
      <dgm:prSet presAssocID="{7873F317-9DF8-9744-95BF-3E26050F81C7}" presName="gear3" presStyleLbl="node1" presStyleIdx="2" presStyleCnt="3"/>
      <dgm:spPr/>
    </dgm:pt>
    <dgm:pt modelId="{18DD46E3-2B3C-EC43-B57E-0BD11E3D6417}" type="pres">
      <dgm:prSet presAssocID="{7873F317-9DF8-9744-95BF-3E26050F81C7}" presName="gear3tx" presStyleLbl="node1" presStyleIdx="2" presStyleCnt="3">
        <dgm:presLayoutVars>
          <dgm:chMax val="1"/>
          <dgm:bulletEnabled val="1"/>
        </dgm:presLayoutVars>
      </dgm:prSet>
      <dgm:spPr/>
    </dgm:pt>
    <dgm:pt modelId="{7498CF9D-8BB3-F541-A873-8CF160111C56}" type="pres">
      <dgm:prSet presAssocID="{7873F317-9DF8-9744-95BF-3E26050F81C7}" presName="gear3srcNode" presStyleLbl="node1" presStyleIdx="2" presStyleCnt="3"/>
      <dgm:spPr/>
    </dgm:pt>
    <dgm:pt modelId="{08DFE77A-046D-AF49-8F3E-E9C4FF82DA43}" type="pres">
      <dgm:prSet presAssocID="{7873F317-9DF8-9744-95BF-3E26050F81C7}" presName="gear3dstNode" presStyleLbl="node1" presStyleIdx="2" presStyleCnt="3"/>
      <dgm:spPr/>
    </dgm:pt>
    <dgm:pt modelId="{4D0BE88E-99CE-D749-86D1-C363427A5615}" type="pres">
      <dgm:prSet presAssocID="{4E5FCB45-5545-114E-91FB-66C9FD5CD0BA}" presName="connector1" presStyleLbl="sibTrans2D1" presStyleIdx="0" presStyleCnt="3"/>
      <dgm:spPr/>
    </dgm:pt>
    <dgm:pt modelId="{5F2A89F5-18E2-5140-9029-B29A737FDDE0}" type="pres">
      <dgm:prSet presAssocID="{099BDB1F-1A5C-444A-9AF5-615E2DB71000}" presName="connector2" presStyleLbl="sibTrans2D1" presStyleIdx="1" presStyleCnt="3"/>
      <dgm:spPr/>
    </dgm:pt>
    <dgm:pt modelId="{C9BDB89A-7851-AB45-8F97-0FDDD306C953}" type="pres">
      <dgm:prSet presAssocID="{B9DB64A4-4E4A-174E-A618-DD468DEBF3F2}" presName="connector3" presStyleLbl="sibTrans2D1" presStyleIdx="2" presStyleCnt="3"/>
      <dgm:spPr/>
    </dgm:pt>
  </dgm:ptLst>
  <dgm:cxnLst>
    <dgm:cxn modelId="{AB264201-A5D9-4243-B480-5D35DE0C6087}" type="presOf" srcId="{81F806B5-DCF7-DD46-A20F-D570DDF40AE4}" destId="{9BF229AE-612F-A541-9AD1-B6220BB087CA}" srcOrd="0" destOrd="0" presId="urn:microsoft.com/office/officeart/2005/8/layout/gear1"/>
    <dgm:cxn modelId="{FA32FF2B-3F87-6149-B3CB-ED91FDFE28BA}" type="presOf" srcId="{7873F317-9DF8-9744-95BF-3E26050F81C7}" destId="{7498CF9D-8BB3-F541-A873-8CF160111C56}" srcOrd="2" destOrd="0" presId="urn:microsoft.com/office/officeart/2005/8/layout/gear1"/>
    <dgm:cxn modelId="{0E4C6837-28D6-EF40-B8AF-29A8464E4B56}" srcId="{3B664AEB-F5C5-C340-93A0-9D44028C629B}" destId="{7873F317-9DF8-9744-95BF-3E26050F81C7}" srcOrd="2" destOrd="0" parTransId="{34F4BBED-3C9F-D14A-A97B-D58BA385F587}" sibTransId="{B9DB64A4-4E4A-174E-A618-DD468DEBF3F2}"/>
    <dgm:cxn modelId="{0D1B323D-98A9-7248-AF57-B113B41C1C7F}" type="presOf" srcId="{7873F317-9DF8-9744-95BF-3E26050F81C7}" destId="{08DFE77A-046D-AF49-8F3E-E9C4FF82DA43}" srcOrd="3" destOrd="0" presId="urn:microsoft.com/office/officeart/2005/8/layout/gear1"/>
    <dgm:cxn modelId="{09653C3E-5069-9742-BA8B-1BD6F00F111E}" type="presOf" srcId="{4E5FCB45-5545-114E-91FB-66C9FD5CD0BA}" destId="{4D0BE88E-99CE-D749-86D1-C363427A5615}" srcOrd="0" destOrd="0" presId="urn:microsoft.com/office/officeart/2005/8/layout/gear1"/>
    <dgm:cxn modelId="{57D7A342-E939-724F-8093-54BCB2E3F583}" type="presOf" srcId="{81F806B5-DCF7-DD46-A20F-D570DDF40AE4}" destId="{2F65EAD3-A805-D74C-9638-5DCB16C95212}" srcOrd="1" destOrd="0" presId="urn:microsoft.com/office/officeart/2005/8/layout/gear1"/>
    <dgm:cxn modelId="{B53EA265-3A7D-6A44-B0ED-F16A28FA2E49}" srcId="{3B664AEB-F5C5-C340-93A0-9D44028C629B}" destId="{81F806B5-DCF7-DD46-A20F-D570DDF40AE4}" srcOrd="0" destOrd="0" parTransId="{C59ACC78-5DFF-F44A-864F-4A040BB937C4}" sibTransId="{4E5FCB45-5545-114E-91FB-66C9FD5CD0BA}"/>
    <dgm:cxn modelId="{3A67FA98-44FD-1840-A4B1-91F0A9A3F462}" type="presOf" srcId="{5BCE8649-D1E9-A149-9931-BDC122CE198C}" destId="{BC9C25DE-4673-6B45-AD2A-D08809A3F27E}" srcOrd="1" destOrd="0" presId="urn:microsoft.com/office/officeart/2005/8/layout/gear1"/>
    <dgm:cxn modelId="{B1C99F99-386C-1144-A746-4A2F5CFCD81B}" type="presOf" srcId="{7873F317-9DF8-9744-95BF-3E26050F81C7}" destId="{18DD46E3-2B3C-EC43-B57E-0BD11E3D6417}" srcOrd="1" destOrd="0" presId="urn:microsoft.com/office/officeart/2005/8/layout/gear1"/>
    <dgm:cxn modelId="{FC25F49B-D477-0148-8F6A-8D98361B5168}" srcId="{3B664AEB-F5C5-C340-93A0-9D44028C629B}" destId="{5BCE8649-D1E9-A149-9931-BDC122CE198C}" srcOrd="1" destOrd="0" parTransId="{D2D0DDDD-8276-CB4F-8EF7-6D2573907D4C}" sibTransId="{099BDB1F-1A5C-444A-9AF5-615E2DB71000}"/>
    <dgm:cxn modelId="{57E654B8-651B-8740-93B7-853E8ADAB79A}" type="presOf" srcId="{5BCE8649-D1E9-A149-9931-BDC122CE198C}" destId="{ED7F2796-B4F8-0A49-BB30-58011B09F620}" srcOrd="0" destOrd="0" presId="urn:microsoft.com/office/officeart/2005/8/layout/gear1"/>
    <dgm:cxn modelId="{318C10C5-131A-7644-904C-00713B51A0C8}" type="presOf" srcId="{81F806B5-DCF7-DD46-A20F-D570DDF40AE4}" destId="{7183354C-54F6-C548-A2E3-C7BB2934C134}" srcOrd="2" destOrd="0" presId="urn:microsoft.com/office/officeart/2005/8/layout/gear1"/>
    <dgm:cxn modelId="{F465F3CB-7FC9-6B4C-9856-197BB8120E28}" type="presOf" srcId="{3B664AEB-F5C5-C340-93A0-9D44028C629B}" destId="{E5FAF4D5-7A12-0F4E-8935-9A7D866E6957}" srcOrd="0" destOrd="0" presId="urn:microsoft.com/office/officeart/2005/8/layout/gear1"/>
    <dgm:cxn modelId="{181516CE-9DA8-7B43-8F87-516F897D3946}" type="presOf" srcId="{7873F317-9DF8-9744-95BF-3E26050F81C7}" destId="{03570A47-293C-1F49-99CB-5E201AB09C66}" srcOrd="0" destOrd="0" presId="urn:microsoft.com/office/officeart/2005/8/layout/gear1"/>
    <dgm:cxn modelId="{E2D88FD2-051F-C94F-B121-B0E66627C3E9}" type="presOf" srcId="{5BCE8649-D1E9-A149-9931-BDC122CE198C}" destId="{2E1F7554-25D9-2749-B86D-6B7D62B2D312}" srcOrd="2" destOrd="0" presId="urn:microsoft.com/office/officeart/2005/8/layout/gear1"/>
    <dgm:cxn modelId="{3461DEE5-1F32-0E43-A202-467C0A0AC4BC}" type="presOf" srcId="{B9DB64A4-4E4A-174E-A618-DD468DEBF3F2}" destId="{C9BDB89A-7851-AB45-8F97-0FDDD306C953}" srcOrd="0" destOrd="0" presId="urn:microsoft.com/office/officeart/2005/8/layout/gear1"/>
    <dgm:cxn modelId="{F48881FC-A6DC-B04C-842C-C4C62193AC8F}" type="presOf" srcId="{099BDB1F-1A5C-444A-9AF5-615E2DB71000}" destId="{5F2A89F5-18E2-5140-9029-B29A737FDDE0}" srcOrd="0" destOrd="0" presId="urn:microsoft.com/office/officeart/2005/8/layout/gear1"/>
    <dgm:cxn modelId="{68EBDCF8-0ED1-A840-980F-021AABFC748E}" type="presParOf" srcId="{E5FAF4D5-7A12-0F4E-8935-9A7D866E6957}" destId="{9BF229AE-612F-A541-9AD1-B6220BB087CA}" srcOrd="0" destOrd="0" presId="urn:microsoft.com/office/officeart/2005/8/layout/gear1"/>
    <dgm:cxn modelId="{DACDA536-ADEE-7240-BD87-315A36BEA2C4}" type="presParOf" srcId="{E5FAF4D5-7A12-0F4E-8935-9A7D866E6957}" destId="{2F65EAD3-A805-D74C-9638-5DCB16C95212}" srcOrd="1" destOrd="0" presId="urn:microsoft.com/office/officeart/2005/8/layout/gear1"/>
    <dgm:cxn modelId="{FAA03A42-E606-F741-8B42-19BC12EF33D7}" type="presParOf" srcId="{E5FAF4D5-7A12-0F4E-8935-9A7D866E6957}" destId="{7183354C-54F6-C548-A2E3-C7BB2934C134}" srcOrd="2" destOrd="0" presId="urn:microsoft.com/office/officeart/2005/8/layout/gear1"/>
    <dgm:cxn modelId="{6CCF0E2B-2656-F641-ADB9-69B8189040D4}" type="presParOf" srcId="{E5FAF4D5-7A12-0F4E-8935-9A7D866E6957}" destId="{ED7F2796-B4F8-0A49-BB30-58011B09F620}" srcOrd="3" destOrd="0" presId="urn:microsoft.com/office/officeart/2005/8/layout/gear1"/>
    <dgm:cxn modelId="{314EDCBF-C382-E14C-9D9D-A5DA4ABE6F36}" type="presParOf" srcId="{E5FAF4D5-7A12-0F4E-8935-9A7D866E6957}" destId="{BC9C25DE-4673-6B45-AD2A-D08809A3F27E}" srcOrd="4" destOrd="0" presId="urn:microsoft.com/office/officeart/2005/8/layout/gear1"/>
    <dgm:cxn modelId="{FEF95269-414D-A046-AA7F-E4890F967F9A}" type="presParOf" srcId="{E5FAF4D5-7A12-0F4E-8935-9A7D866E6957}" destId="{2E1F7554-25D9-2749-B86D-6B7D62B2D312}" srcOrd="5" destOrd="0" presId="urn:microsoft.com/office/officeart/2005/8/layout/gear1"/>
    <dgm:cxn modelId="{AC1C9EAA-057A-BB46-BC9B-95D126278A2E}" type="presParOf" srcId="{E5FAF4D5-7A12-0F4E-8935-9A7D866E6957}" destId="{03570A47-293C-1F49-99CB-5E201AB09C66}" srcOrd="6" destOrd="0" presId="urn:microsoft.com/office/officeart/2005/8/layout/gear1"/>
    <dgm:cxn modelId="{F57DE1C3-B523-A247-B734-9A09681BEF36}" type="presParOf" srcId="{E5FAF4D5-7A12-0F4E-8935-9A7D866E6957}" destId="{18DD46E3-2B3C-EC43-B57E-0BD11E3D6417}" srcOrd="7" destOrd="0" presId="urn:microsoft.com/office/officeart/2005/8/layout/gear1"/>
    <dgm:cxn modelId="{91D245A0-7851-1244-B733-A8ADC9D7EA75}" type="presParOf" srcId="{E5FAF4D5-7A12-0F4E-8935-9A7D866E6957}" destId="{7498CF9D-8BB3-F541-A873-8CF160111C56}" srcOrd="8" destOrd="0" presId="urn:microsoft.com/office/officeart/2005/8/layout/gear1"/>
    <dgm:cxn modelId="{045A880B-7B21-684B-B1CC-A0BD3747EDE0}" type="presParOf" srcId="{E5FAF4D5-7A12-0F4E-8935-9A7D866E6957}" destId="{08DFE77A-046D-AF49-8F3E-E9C4FF82DA43}" srcOrd="9" destOrd="0" presId="urn:microsoft.com/office/officeart/2005/8/layout/gear1"/>
    <dgm:cxn modelId="{6420BAA0-81E6-5F41-AB96-FCA41A258841}" type="presParOf" srcId="{E5FAF4D5-7A12-0F4E-8935-9A7D866E6957}" destId="{4D0BE88E-99CE-D749-86D1-C363427A5615}" srcOrd="10" destOrd="0" presId="urn:microsoft.com/office/officeart/2005/8/layout/gear1"/>
    <dgm:cxn modelId="{6F507A3C-6211-5B48-AFA7-501E0F0C7789}" type="presParOf" srcId="{E5FAF4D5-7A12-0F4E-8935-9A7D866E6957}" destId="{5F2A89F5-18E2-5140-9029-B29A737FDDE0}" srcOrd="11" destOrd="0" presId="urn:microsoft.com/office/officeart/2005/8/layout/gear1"/>
    <dgm:cxn modelId="{EBA63E34-4B0B-4F40-9D97-7ED1FE2B6FB7}" type="presParOf" srcId="{E5FAF4D5-7A12-0F4E-8935-9A7D866E6957}" destId="{C9BDB89A-7851-AB45-8F97-0FDDD306C95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4B7DA4-5EBA-ED46-AEA0-330F1E5AAFD2}"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50C02BB6-B1BA-F14F-9886-A9CB0E5126F5}">
      <dgm:prSet phldrT="[Text]"/>
      <dgm:spPr>
        <a:solidFill>
          <a:schemeClr val="tx2">
            <a:lumMod val="40000"/>
            <a:lumOff val="60000"/>
          </a:schemeClr>
        </a:solidFill>
      </dgm:spPr>
      <dgm:t>
        <a:bodyPr/>
        <a:lstStyle/>
        <a:p>
          <a:r>
            <a:rPr lang="en-US" u="sng" dirty="0"/>
            <a:t>Introduction</a:t>
          </a:r>
        </a:p>
      </dgm:t>
    </dgm:pt>
    <dgm:pt modelId="{E4EE5BFB-A95E-C74B-95D4-58F0B5326ECA}" type="parTrans" cxnId="{918F4A4D-FDA8-B841-827F-BEA66706079C}">
      <dgm:prSet/>
      <dgm:spPr/>
      <dgm:t>
        <a:bodyPr/>
        <a:lstStyle/>
        <a:p>
          <a:endParaRPr lang="en-US"/>
        </a:p>
      </dgm:t>
    </dgm:pt>
    <dgm:pt modelId="{1A505C54-E0A2-B54E-8D25-48DA30A13A84}" type="sibTrans" cxnId="{918F4A4D-FDA8-B841-827F-BEA66706079C}">
      <dgm:prSet/>
      <dgm:spPr/>
      <dgm:t>
        <a:bodyPr/>
        <a:lstStyle/>
        <a:p>
          <a:endParaRPr lang="en-US"/>
        </a:p>
      </dgm:t>
    </dgm:pt>
    <dgm:pt modelId="{F4FC828B-5513-AF43-B348-3FA9A9027B8F}">
      <dgm:prSet phldrT="[Text]"/>
      <dgm:spPr/>
      <dgm:t>
        <a:bodyPr/>
        <a:lstStyle/>
        <a:p>
          <a:r>
            <a:rPr lang="en-US" dirty="0"/>
            <a:t>Motivating Examples</a:t>
          </a:r>
        </a:p>
      </dgm:t>
    </dgm:pt>
    <dgm:pt modelId="{A7317B27-793A-684B-AE24-E95B8C6879E4}" type="parTrans" cxnId="{A527BF41-E3DC-2144-8660-7FABD0CCE962}">
      <dgm:prSet/>
      <dgm:spPr/>
      <dgm:t>
        <a:bodyPr/>
        <a:lstStyle/>
        <a:p>
          <a:endParaRPr lang="en-US"/>
        </a:p>
      </dgm:t>
    </dgm:pt>
    <dgm:pt modelId="{8E4D7621-B502-794D-A107-4C305259BD61}" type="sibTrans" cxnId="{A527BF41-E3DC-2144-8660-7FABD0CCE962}">
      <dgm:prSet/>
      <dgm:spPr/>
      <dgm:t>
        <a:bodyPr/>
        <a:lstStyle/>
        <a:p>
          <a:endParaRPr lang="en-US"/>
        </a:p>
      </dgm:t>
    </dgm:pt>
    <dgm:pt modelId="{3075632A-7950-4A4C-91DA-E528E15AB2B8}">
      <dgm:prSet phldrT="[Text]"/>
      <dgm:spPr/>
      <dgm:t>
        <a:bodyPr/>
        <a:lstStyle/>
        <a:p>
          <a:r>
            <a:rPr lang="en-US" dirty="0"/>
            <a:t>Human Psychological Foundations on Impact and Effects </a:t>
          </a:r>
        </a:p>
      </dgm:t>
    </dgm:pt>
    <dgm:pt modelId="{D605BE31-9BE8-1A42-8927-D5B262606529}" type="parTrans" cxnId="{FDD5B9BE-0736-DD4C-8296-317A7FA73BEC}">
      <dgm:prSet/>
      <dgm:spPr/>
      <dgm:t>
        <a:bodyPr/>
        <a:lstStyle/>
        <a:p>
          <a:endParaRPr lang="en-US"/>
        </a:p>
      </dgm:t>
    </dgm:pt>
    <dgm:pt modelId="{E67317C6-24F2-FC47-A542-AF98D9197397}" type="sibTrans" cxnId="{FDD5B9BE-0736-DD4C-8296-317A7FA73BEC}">
      <dgm:prSet/>
      <dgm:spPr/>
      <dgm:t>
        <a:bodyPr/>
        <a:lstStyle/>
        <a:p>
          <a:endParaRPr lang="en-US"/>
        </a:p>
      </dgm:t>
    </dgm:pt>
    <dgm:pt modelId="{B712A88A-03CB-2342-AC38-D96878E48A33}">
      <dgm:prSet phldrT="[Text]"/>
      <dgm:spPr>
        <a:solidFill>
          <a:srgbClr val="7E92C1"/>
        </a:solidFill>
      </dgm:spPr>
      <dgm:t>
        <a:bodyPr/>
        <a:lstStyle/>
        <a:p>
          <a:r>
            <a:rPr lang="en-US" dirty="0"/>
            <a:t>Detection</a:t>
          </a:r>
        </a:p>
      </dgm:t>
    </dgm:pt>
    <dgm:pt modelId="{94011B80-6957-5E45-931F-E9EF27754818}" type="parTrans" cxnId="{6FF858E1-A19B-7747-929E-B8A4B0FB3773}">
      <dgm:prSet/>
      <dgm:spPr/>
      <dgm:t>
        <a:bodyPr/>
        <a:lstStyle/>
        <a:p>
          <a:endParaRPr lang="en-US"/>
        </a:p>
      </dgm:t>
    </dgm:pt>
    <dgm:pt modelId="{175ADE22-FD87-CB49-AD43-C47D29B60B9A}" type="sibTrans" cxnId="{6FF858E1-A19B-7747-929E-B8A4B0FB3773}">
      <dgm:prSet/>
      <dgm:spPr/>
      <dgm:t>
        <a:bodyPr/>
        <a:lstStyle/>
        <a:p>
          <a:endParaRPr lang="en-US"/>
        </a:p>
      </dgm:t>
    </dgm:pt>
    <dgm:pt modelId="{97F59EE4-9ABA-9B46-8612-082F563A03E1}">
      <dgm:prSet phldrT="[Text]"/>
      <dgm:spPr/>
      <dgm:t>
        <a:bodyPr/>
        <a:lstStyle/>
        <a:p>
          <a:r>
            <a:rPr lang="en-US" dirty="0"/>
            <a:t>Fact-Checking</a:t>
          </a:r>
        </a:p>
      </dgm:t>
    </dgm:pt>
    <dgm:pt modelId="{0BCD129C-7C5C-8D4E-B8F0-136A6F91C418}" type="parTrans" cxnId="{3E66AE22-B412-6E4F-909C-C0E72CB16A9A}">
      <dgm:prSet/>
      <dgm:spPr/>
      <dgm:t>
        <a:bodyPr/>
        <a:lstStyle/>
        <a:p>
          <a:endParaRPr lang="en-US"/>
        </a:p>
      </dgm:t>
    </dgm:pt>
    <dgm:pt modelId="{D8811B00-CC32-A944-95EE-56FB8D606A4B}" type="sibTrans" cxnId="{3E66AE22-B412-6E4F-909C-C0E72CB16A9A}">
      <dgm:prSet/>
      <dgm:spPr/>
      <dgm:t>
        <a:bodyPr/>
        <a:lstStyle/>
        <a:p>
          <a:endParaRPr lang="en-US"/>
        </a:p>
      </dgm:t>
    </dgm:pt>
    <dgm:pt modelId="{E131BF80-695A-3C4C-AB13-5530EF2ED2B1}">
      <dgm:prSet phldrT="[Text]"/>
      <dgm:spPr/>
      <dgm:t>
        <a:bodyPr/>
        <a:lstStyle/>
        <a:p>
          <a:r>
            <a:rPr lang="en-US" dirty="0"/>
            <a:t>Semantic Inconsistency</a:t>
          </a:r>
        </a:p>
      </dgm:t>
    </dgm:pt>
    <dgm:pt modelId="{22D383EF-1747-5843-A3BF-1C6FF0EC674C}" type="parTrans" cxnId="{4170D720-7105-A544-BA3F-25ABBB238200}">
      <dgm:prSet/>
      <dgm:spPr/>
      <dgm:t>
        <a:bodyPr/>
        <a:lstStyle/>
        <a:p>
          <a:endParaRPr lang="en-US"/>
        </a:p>
      </dgm:t>
    </dgm:pt>
    <dgm:pt modelId="{AEA8FA53-626D-484E-B688-E3029C71E69E}" type="sibTrans" cxnId="{4170D720-7105-A544-BA3F-25ABBB238200}">
      <dgm:prSet/>
      <dgm:spPr/>
      <dgm:t>
        <a:bodyPr/>
        <a:lstStyle/>
        <a:p>
          <a:endParaRPr lang="en-US"/>
        </a:p>
      </dgm:t>
    </dgm:pt>
    <dgm:pt modelId="{03B65042-959C-3E42-B3FF-35EF0AA24873}">
      <dgm:prSet phldrT="[Text]"/>
      <dgm:spPr>
        <a:solidFill>
          <a:srgbClr val="7E92C1"/>
        </a:solidFill>
      </dgm:spPr>
      <dgm:t>
        <a:bodyPr/>
        <a:lstStyle/>
        <a:p>
          <a:r>
            <a:rPr lang="en-US" dirty="0"/>
            <a:t>Characterization</a:t>
          </a:r>
        </a:p>
      </dgm:t>
    </dgm:pt>
    <dgm:pt modelId="{838DDAB3-2272-6842-969D-DC8BEBE5EC14}" type="parTrans" cxnId="{411F32DB-CA49-6F4C-8A5B-E51BFDA62A74}">
      <dgm:prSet/>
      <dgm:spPr/>
      <dgm:t>
        <a:bodyPr/>
        <a:lstStyle/>
        <a:p>
          <a:endParaRPr lang="en-US"/>
        </a:p>
      </dgm:t>
    </dgm:pt>
    <dgm:pt modelId="{044B5C5E-58B3-0A4F-ACF2-57B435F7C99F}" type="sibTrans" cxnId="{411F32DB-CA49-6F4C-8A5B-E51BFDA62A74}">
      <dgm:prSet/>
      <dgm:spPr/>
      <dgm:t>
        <a:bodyPr/>
        <a:lstStyle/>
        <a:p>
          <a:endParaRPr lang="en-US"/>
        </a:p>
      </dgm:t>
    </dgm:pt>
    <dgm:pt modelId="{BD278B5D-B3C2-C342-8308-0445E61A19CF}">
      <dgm:prSet phldrT="[Text]"/>
      <dgm:spPr/>
      <dgm:t>
        <a:bodyPr/>
        <a:lstStyle/>
        <a:p>
          <a:r>
            <a:rPr lang="en-US" dirty="0"/>
            <a:t>Bias &amp; Framing</a:t>
          </a:r>
        </a:p>
      </dgm:t>
    </dgm:pt>
    <dgm:pt modelId="{EB87D1F6-B600-DF41-89BC-C0FA54823514}" type="parTrans" cxnId="{D13B9913-162D-F043-8274-8E299048BF0B}">
      <dgm:prSet/>
      <dgm:spPr/>
      <dgm:t>
        <a:bodyPr/>
        <a:lstStyle/>
        <a:p>
          <a:endParaRPr lang="en-US"/>
        </a:p>
      </dgm:t>
    </dgm:pt>
    <dgm:pt modelId="{22B0072F-3A78-0F44-8E71-59D62D8E71B3}" type="sibTrans" cxnId="{D13B9913-162D-F043-8274-8E299048BF0B}">
      <dgm:prSet/>
      <dgm:spPr/>
      <dgm:t>
        <a:bodyPr/>
        <a:lstStyle/>
        <a:p>
          <a:endParaRPr lang="en-US"/>
        </a:p>
      </dgm:t>
    </dgm:pt>
    <dgm:pt modelId="{A6AA2C62-76CC-4644-8507-B51D160B6C24}">
      <dgm:prSet/>
      <dgm:spPr>
        <a:solidFill>
          <a:srgbClr val="7E92C1"/>
        </a:solidFill>
      </dgm:spPr>
      <dgm:t>
        <a:bodyPr/>
        <a:lstStyle/>
        <a:p>
          <a:r>
            <a:rPr lang="en-US" dirty="0"/>
            <a:t>Applications &amp;</a:t>
          </a:r>
        </a:p>
        <a:p>
          <a:r>
            <a:rPr lang="en-US" dirty="0"/>
            <a:t>Future Directions</a:t>
          </a:r>
        </a:p>
      </dgm:t>
    </dgm:pt>
    <dgm:pt modelId="{22501410-25DE-F840-A345-6BE82500CCF7}" type="parTrans" cxnId="{2AED3045-B6C5-4C49-8934-7D1F15BDAF06}">
      <dgm:prSet/>
      <dgm:spPr/>
      <dgm:t>
        <a:bodyPr/>
        <a:lstStyle/>
        <a:p>
          <a:endParaRPr lang="en-US"/>
        </a:p>
      </dgm:t>
    </dgm:pt>
    <dgm:pt modelId="{5804DE30-BB08-4A43-850B-ABE71A238F06}" type="sibTrans" cxnId="{2AED3045-B6C5-4C49-8934-7D1F15BDAF06}">
      <dgm:prSet/>
      <dgm:spPr/>
      <dgm:t>
        <a:bodyPr/>
        <a:lstStyle/>
        <a:p>
          <a:endParaRPr lang="en-US"/>
        </a:p>
      </dgm:t>
    </dgm:pt>
    <dgm:pt modelId="{5857329F-F1E0-2448-AC2E-06B0314E2216}">
      <dgm:prSet phldrT="[Text]"/>
      <dgm:spPr/>
      <dgm:t>
        <a:bodyPr/>
        <a:lstStyle/>
        <a:p>
          <a:r>
            <a:rPr lang="en-US" dirty="0"/>
            <a:t>Problem Definitions and Task Formulations</a:t>
          </a:r>
        </a:p>
      </dgm:t>
    </dgm:pt>
    <dgm:pt modelId="{C904B892-C52B-154E-A64D-AE98756A7EAF}" type="parTrans" cxnId="{A5008A83-D20A-7245-9228-6BB51D31DA74}">
      <dgm:prSet/>
      <dgm:spPr/>
      <dgm:t>
        <a:bodyPr/>
        <a:lstStyle/>
        <a:p>
          <a:endParaRPr lang="en-US"/>
        </a:p>
      </dgm:t>
    </dgm:pt>
    <dgm:pt modelId="{6A2AAAE7-C978-434C-84FA-D8DC703B977F}" type="sibTrans" cxnId="{A5008A83-D20A-7245-9228-6BB51D31DA74}">
      <dgm:prSet/>
      <dgm:spPr/>
      <dgm:t>
        <a:bodyPr/>
        <a:lstStyle/>
        <a:p>
          <a:endParaRPr lang="en-US"/>
        </a:p>
      </dgm:t>
    </dgm:pt>
    <dgm:pt modelId="{CC137D76-8A6D-324F-BA10-A05A9F976580}">
      <dgm:prSet phldrT="[Text]"/>
      <dgm:spPr/>
      <dgm:t>
        <a:bodyPr/>
        <a:lstStyle/>
        <a:p>
          <a:r>
            <a:rPr lang="en-US" dirty="0"/>
            <a:t>Social Context and Propagation Patterns</a:t>
          </a:r>
        </a:p>
      </dgm:t>
    </dgm:pt>
    <dgm:pt modelId="{9C972D92-BFAF-974F-955F-CB751EBBA834}" type="parTrans" cxnId="{9DC00F14-3BDD-6149-82FA-862641AE43A0}">
      <dgm:prSet/>
      <dgm:spPr/>
      <dgm:t>
        <a:bodyPr/>
        <a:lstStyle/>
        <a:p>
          <a:endParaRPr lang="en-US"/>
        </a:p>
      </dgm:t>
    </dgm:pt>
    <dgm:pt modelId="{C820DDB7-CCE8-F94B-8404-96EFE4F3CDAB}" type="sibTrans" cxnId="{9DC00F14-3BDD-6149-82FA-862641AE43A0}">
      <dgm:prSet/>
      <dgm:spPr/>
      <dgm:t>
        <a:bodyPr/>
        <a:lstStyle/>
        <a:p>
          <a:endParaRPr lang="en-US"/>
        </a:p>
      </dgm:t>
    </dgm:pt>
    <dgm:pt modelId="{214B639C-ED56-5240-B105-7A55F83E840F}">
      <dgm:prSet phldrT="[Text]"/>
      <dgm:spPr/>
      <dgm:t>
        <a:bodyPr/>
        <a:lstStyle/>
        <a:p>
          <a:r>
            <a:rPr lang="en-US" dirty="0"/>
            <a:t>Intent &amp; Agenda</a:t>
          </a:r>
        </a:p>
      </dgm:t>
    </dgm:pt>
    <dgm:pt modelId="{8F515A94-8600-6E4F-A9A3-C8595E8F5714}" type="parTrans" cxnId="{0E8ABD69-870F-D649-818B-0151238D3F3A}">
      <dgm:prSet/>
      <dgm:spPr/>
      <dgm:t>
        <a:bodyPr/>
        <a:lstStyle/>
        <a:p>
          <a:endParaRPr lang="en-US"/>
        </a:p>
      </dgm:t>
    </dgm:pt>
    <dgm:pt modelId="{B3091A8E-FAB8-A946-AAD1-F9FD5A05AC78}" type="sibTrans" cxnId="{0E8ABD69-870F-D649-818B-0151238D3F3A}">
      <dgm:prSet/>
      <dgm:spPr/>
      <dgm:t>
        <a:bodyPr/>
        <a:lstStyle/>
        <a:p>
          <a:endParaRPr lang="en-US"/>
        </a:p>
      </dgm:t>
    </dgm:pt>
    <dgm:pt modelId="{41B5088E-6AB5-434D-94E2-A7A2C7444311}">
      <dgm:prSet/>
      <dgm:spPr/>
      <dgm:t>
        <a:bodyPr/>
        <a:lstStyle/>
        <a:p>
          <a:r>
            <a:rPr lang="en-US" dirty="0"/>
            <a:t>Corrective Actions</a:t>
          </a:r>
        </a:p>
      </dgm:t>
    </dgm:pt>
    <dgm:pt modelId="{1336E572-0A82-1542-8A8C-FF33CD223BBD}" type="parTrans" cxnId="{68AD57A3-432A-134E-8AB5-3852CA2BDEEB}">
      <dgm:prSet/>
      <dgm:spPr/>
      <dgm:t>
        <a:bodyPr/>
        <a:lstStyle/>
        <a:p>
          <a:endParaRPr lang="en-US"/>
        </a:p>
      </dgm:t>
    </dgm:pt>
    <dgm:pt modelId="{BF995A2B-F6F8-FF45-BEAA-DAB0B02C8FFB}" type="sibTrans" cxnId="{68AD57A3-432A-134E-8AB5-3852CA2BDEEB}">
      <dgm:prSet/>
      <dgm:spPr/>
      <dgm:t>
        <a:bodyPr/>
        <a:lstStyle/>
        <a:p>
          <a:endParaRPr lang="en-US"/>
        </a:p>
      </dgm:t>
    </dgm:pt>
    <dgm:pt modelId="{034A477D-5FAF-B34B-ABB4-5672572F5BBD}">
      <dgm:prSet phldrT="[Text]"/>
      <dgm:spPr/>
      <dgm:t>
        <a:bodyPr/>
        <a:lstStyle/>
        <a:p>
          <a:r>
            <a:rPr lang="en-US" dirty="0"/>
            <a:t>Propaganda Techniques</a:t>
          </a:r>
        </a:p>
      </dgm:t>
    </dgm:pt>
    <dgm:pt modelId="{EBB93988-F8AC-594C-A901-3A4A96EFFAA4}" type="parTrans" cxnId="{709035F9-D78F-C049-9071-4AA0F9F5FDD5}">
      <dgm:prSet/>
      <dgm:spPr/>
      <dgm:t>
        <a:bodyPr/>
        <a:lstStyle/>
        <a:p>
          <a:endParaRPr lang="en-US"/>
        </a:p>
      </dgm:t>
    </dgm:pt>
    <dgm:pt modelId="{377FFFCA-66D2-4146-804F-A0608CB44CF4}" type="sibTrans" cxnId="{709035F9-D78F-C049-9071-4AA0F9F5FDD5}">
      <dgm:prSet/>
      <dgm:spPr/>
      <dgm:t>
        <a:bodyPr/>
        <a:lstStyle/>
        <a:p>
          <a:endParaRPr lang="en-US"/>
        </a:p>
      </dgm:t>
    </dgm:pt>
    <dgm:pt modelId="{BA629C56-3502-AD43-AF40-7BE8E3282C29}">
      <dgm:prSet/>
      <dgm:spPr/>
      <dgm:t>
        <a:bodyPr/>
        <a:lstStyle/>
        <a:p>
          <a:r>
            <a:rPr lang="en-US" dirty="0"/>
            <a:t>Remaining Challenges</a:t>
          </a:r>
        </a:p>
      </dgm:t>
    </dgm:pt>
    <dgm:pt modelId="{820CED31-F8C3-E145-9B13-AAE60F2EAFB5}" type="parTrans" cxnId="{64649DEA-0021-7A4C-9EC5-039F33C5F82E}">
      <dgm:prSet/>
      <dgm:spPr/>
      <dgm:t>
        <a:bodyPr/>
        <a:lstStyle/>
        <a:p>
          <a:endParaRPr lang="en-US"/>
        </a:p>
      </dgm:t>
    </dgm:pt>
    <dgm:pt modelId="{9A499856-56EF-BB40-AC37-084516F9C019}" type="sibTrans" cxnId="{64649DEA-0021-7A4C-9EC5-039F33C5F82E}">
      <dgm:prSet/>
      <dgm:spPr/>
      <dgm:t>
        <a:bodyPr/>
        <a:lstStyle/>
        <a:p>
          <a:endParaRPr lang="en-US"/>
        </a:p>
      </dgm:t>
    </dgm:pt>
    <dgm:pt modelId="{6FF45801-50EC-2647-89E2-03027CB83779}">
      <dgm:prSet/>
      <dgm:spPr/>
      <dgm:t>
        <a:bodyPr/>
        <a:lstStyle/>
        <a:p>
          <a:r>
            <a:rPr lang="en-US" dirty="0"/>
            <a:t>Future Directions</a:t>
          </a:r>
        </a:p>
      </dgm:t>
    </dgm:pt>
    <dgm:pt modelId="{B650ED23-EFA7-0544-91A8-C43A4A07CC6A}" type="parTrans" cxnId="{EFE870AD-8D58-2D44-B6C0-738AC715DD3C}">
      <dgm:prSet/>
      <dgm:spPr/>
      <dgm:t>
        <a:bodyPr/>
        <a:lstStyle/>
        <a:p>
          <a:endParaRPr lang="en-US"/>
        </a:p>
      </dgm:t>
    </dgm:pt>
    <dgm:pt modelId="{DE35CEAB-D5F3-824E-9209-BC10C2A7CFB2}" type="sibTrans" cxnId="{EFE870AD-8D58-2D44-B6C0-738AC715DD3C}">
      <dgm:prSet/>
      <dgm:spPr/>
      <dgm:t>
        <a:bodyPr/>
        <a:lstStyle/>
        <a:p>
          <a:endParaRPr lang="en-US"/>
        </a:p>
      </dgm:t>
    </dgm:pt>
    <dgm:pt modelId="{D543A9E7-0B27-9D4A-A419-3C74688B3F97}" type="pres">
      <dgm:prSet presAssocID="{E14B7DA4-5EBA-ED46-AEA0-330F1E5AAFD2}" presName="linearFlow" presStyleCnt="0">
        <dgm:presLayoutVars>
          <dgm:dir/>
          <dgm:animLvl val="lvl"/>
          <dgm:resizeHandles val="exact"/>
        </dgm:presLayoutVars>
      </dgm:prSet>
      <dgm:spPr/>
    </dgm:pt>
    <dgm:pt modelId="{E326CA00-6BE3-AC4F-937B-464FCB46D656}" type="pres">
      <dgm:prSet presAssocID="{50C02BB6-B1BA-F14F-9886-A9CB0E5126F5}" presName="composite" presStyleCnt="0"/>
      <dgm:spPr/>
    </dgm:pt>
    <dgm:pt modelId="{75B2FE61-2838-304F-85A4-003D6115C216}" type="pres">
      <dgm:prSet presAssocID="{50C02BB6-B1BA-F14F-9886-A9CB0E5126F5}" presName="parentText" presStyleLbl="alignNode1" presStyleIdx="0" presStyleCnt="4">
        <dgm:presLayoutVars>
          <dgm:chMax val="1"/>
          <dgm:bulletEnabled val="1"/>
        </dgm:presLayoutVars>
      </dgm:prSet>
      <dgm:spPr/>
    </dgm:pt>
    <dgm:pt modelId="{A27EE97D-AB2C-414C-89A4-42774522A28D}" type="pres">
      <dgm:prSet presAssocID="{50C02BB6-B1BA-F14F-9886-A9CB0E5126F5}" presName="descendantText" presStyleLbl="alignAcc1" presStyleIdx="0" presStyleCnt="4" custLinFactNeighborX="2570" custLinFactNeighborY="-90665">
        <dgm:presLayoutVars>
          <dgm:bulletEnabled val="1"/>
        </dgm:presLayoutVars>
      </dgm:prSet>
      <dgm:spPr/>
    </dgm:pt>
    <dgm:pt modelId="{AD907D60-BDAD-3545-A2A8-42CBAD1B9016}" type="pres">
      <dgm:prSet presAssocID="{1A505C54-E0A2-B54E-8D25-48DA30A13A84}" presName="sp" presStyleCnt="0"/>
      <dgm:spPr/>
    </dgm:pt>
    <dgm:pt modelId="{03100168-3443-6248-A15C-2FFF471D1275}" type="pres">
      <dgm:prSet presAssocID="{B712A88A-03CB-2342-AC38-D96878E48A33}" presName="composite" presStyleCnt="0"/>
      <dgm:spPr/>
    </dgm:pt>
    <dgm:pt modelId="{0A045DEA-961A-7346-B629-84B612512CEF}" type="pres">
      <dgm:prSet presAssocID="{B712A88A-03CB-2342-AC38-D96878E48A33}" presName="parentText" presStyleLbl="alignNode1" presStyleIdx="1" presStyleCnt="4">
        <dgm:presLayoutVars>
          <dgm:chMax val="1"/>
          <dgm:bulletEnabled val="1"/>
        </dgm:presLayoutVars>
      </dgm:prSet>
      <dgm:spPr/>
    </dgm:pt>
    <dgm:pt modelId="{3DA0A2AF-65EE-C042-9C8E-CCD7D86A6921}" type="pres">
      <dgm:prSet presAssocID="{B712A88A-03CB-2342-AC38-D96878E48A33}" presName="descendantText" presStyleLbl="alignAcc1" presStyleIdx="1" presStyleCnt="4">
        <dgm:presLayoutVars>
          <dgm:bulletEnabled val="1"/>
        </dgm:presLayoutVars>
      </dgm:prSet>
      <dgm:spPr/>
    </dgm:pt>
    <dgm:pt modelId="{2C86C61F-018A-B645-AE97-C99BEB608C3D}" type="pres">
      <dgm:prSet presAssocID="{175ADE22-FD87-CB49-AD43-C47D29B60B9A}" presName="sp" presStyleCnt="0"/>
      <dgm:spPr/>
    </dgm:pt>
    <dgm:pt modelId="{DAB4FD82-0853-8048-89D3-F8F7831AF1BF}" type="pres">
      <dgm:prSet presAssocID="{03B65042-959C-3E42-B3FF-35EF0AA24873}" presName="composite" presStyleCnt="0"/>
      <dgm:spPr/>
    </dgm:pt>
    <dgm:pt modelId="{03D68A48-CF03-234A-B101-589242448F67}" type="pres">
      <dgm:prSet presAssocID="{03B65042-959C-3E42-B3FF-35EF0AA24873}" presName="parentText" presStyleLbl="alignNode1" presStyleIdx="2" presStyleCnt="4">
        <dgm:presLayoutVars>
          <dgm:chMax val="1"/>
          <dgm:bulletEnabled val="1"/>
        </dgm:presLayoutVars>
      </dgm:prSet>
      <dgm:spPr/>
    </dgm:pt>
    <dgm:pt modelId="{89BEF8A2-F054-B749-88FB-0B7F710D49D0}" type="pres">
      <dgm:prSet presAssocID="{03B65042-959C-3E42-B3FF-35EF0AA24873}" presName="descendantText" presStyleLbl="alignAcc1" presStyleIdx="2" presStyleCnt="4">
        <dgm:presLayoutVars>
          <dgm:bulletEnabled val="1"/>
        </dgm:presLayoutVars>
      </dgm:prSet>
      <dgm:spPr/>
    </dgm:pt>
    <dgm:pt modelId="{DF1705DF-9709-6046-8265-8DC78322DB98}" type="pres">
      <dgm:prSet presAssocID="{044B5C5E-58B3-0A4F-ACF2-57B435F7C99F}" presName="sp" presStyleCnt="0"/>
      <dgm:spPr/>
    </dgm:pt>
    <dgm:pt modelId="{909D3E67-DCDC-F74E-88A7-65296FEDF23D}" type="pres">
      <dgm:prSet presAssocID="{A6AA2C62-76CC-4644-8507-B51D160B6C24}" presName="composite" presStyleCnt="0"/>
      <dgm:spPr/>
    </dgm:pt>
    <dgm:pt modelId="{2DF5E202-37E3-FD45-B634-664591C0CF6E}" type="pres">
      <dgm:prSet presAssocID="{A6AA2C62-76CC-4644-8507-B51D160B6C24}" presName="parentText" presStyleLbl="alignNode1" presStyleIdx="3" presStyleCnt="4">
        <dgm:presLayoutVars>
          <dgm:chMax val="1"/>
          <dgm:bulletEnabled val="1"/>
        </dgm:presLayoutVars>
      </dgm:prSet>
      <dgm:spPr/>
    </dgm:pt>
    <dgm:pt modelId="{7862F62D-66E1-1B48-A61C-2510A479BBAC}" type="pres">
      <dgm:prSet presAssocID="{A6AA2C62-76CC-4644-8507-B51D160B6C24}" presName="descendantText" presStyleLbl="alignAcc1" presStyleIdx="3" presStyleCnt="4">
        <dgm:presLayoutVars>
          <dgm:bulletEnabled val="1"/>
        </dgm:presLayoutVars>
      </dgm:prSet>
      <dgm:spPr/>
    </dgm:pt>
  </dgm:ptLst>
  <dgm:cxnLst>
    <dgm:cxn modelId="{D13B9913-162D-F043-8274-8E299048BF0B}" srcId="{03B65042-959C-3E42-B3FF-35EF0AA24873}" destId="{BD278B5D-B3C2-C342-8308-0445E61A19CF}" srcOrd="0" destOrd="0" parTransId="{EB87D1F6-B600-DF41-89BC-C0FA54823514}" sibTransId="{22B0072F-3A78-0F44-8E71-59D62D8E71B3}"/>
    <dgm:cxn modelId="{9DC00F14-3BDD-6149-82FA-862641AE43A0}" srcId="{B712A88A-03CB-2342-AC38-D96878E48A33}" destId="{CC137D76-8A6D-324F-BA10-A05A9F976580}" srcOrd="2" destOrd="0" parTransId="{9C972D92-BFAF-974F-955F-CB751EBBA834}" sibTransId="{C820DDB7-CCE8-F94B-8404-96EFE4F3CDAB}"/>
    <dgm:cxn modelId="{8B922B15-1FDA-7D4E-AA08-C32307A07FA5}" type="presOf" srcId="{A6AA2C62-76CC-4644-8507-B51D160B6C24}" destId="{2DF5E202-37E3-FD45-B634-664591C0CF6E}" srcOrd="0" destOrd="0" presId="urn:microsoft.com/office/officeart/2005/8/layout/chevron2"/>
    <dgm:cxn modelId="{4170D720-7105-A544-BA3F-25ABBB238200}" srcId="{B712A88A-03CB-2342-AC38-D96878E48A33}" destId="{E131BF80-695A-3C4C-AB13-5530EF2ED2B1}" srcOrd="1" destOrd="0" parTransId="{22D383EF-1747-5843-A3BF-1C6FF0EC674C}" sibTransId="{AEA8FA53-626D-484E-B688-E3029C71E69E}"/>
    <dgm:cxn modelId="{3E66AE22-B412-6E4F-909C-C0E72CB16A9A}" srcId="{B712A88A-03CB-2342-AC38-D96878E48A33}" destId="{97F59EE4-9ABA-9B46-8612-082F563A03E1}" srcOrd="0" destOrd="0" parTransId="{0BCD129C-7C5C-8D4E-B8F0-136A6F91C418}" sibTransId="{D8811B00-CC32-A944-95EE-56FB8D606A4B}"/>
    <dgm:cxn modelId="{161E502B-31BE-914C-87D3-CECA4CF0EFB4}" type="presOf" srcId="{B712A88A-03CB-2342-AC38-D96878E48A33}" destId="{0A045DEA-961A-7346-B629-84B612512CEF}" srcOrd="0" destOrd="0" presId="urn:microsoft.com/office/officeart/2005/8/layout/chevron2"/>
    <dgm:cxn modelId="{3C7A0E2E-F3BA-FD43-B0B7-EA4992B61904}" type="presOf" srcId="{BA629C56-3502-AD43-AF40-7BE8E3282C29}" destId="{7862F62D-66E1-1B48-A61C-2510A479BBAC}" srcOrd="0" destOrd="1" presId="urn:microsoft.com/office/officeart/2005/8/layout/chevron2"/>
    <dgm:cxn modelId="{A527BF41-E3DC-2144-8660-7FABD0CCE962}" srcId="{50C02BB6-B1BA-F14F-9886-A9CB0E5126F5}" destId="{F4FC828B-5513-AF43-B348-3FA9A9027B8F}" srcOrd="0" destOrd="0" parTransId="{A7317B27-793A-684B-AE24-E95B8C6879E4}" sibTransId="{8E4D7621-B502-794D-A107-4C305259BD61}"/>
    <dgm:cxn modelId="{2AED3045-B6C5-4C49-8934-7D1F15BDAF06}" srcId="{E14B7DA4-5EBA-ED46-AEA0-330F1E5AAFD2}" destId="{A6AA2C62-76CC-4644-8507-B51D160B6C24}" srcOrd="3" destOrd="0" parTransId="{22501410-25DE-F840-A345-6BE82500CCF7}" sibTransId="{5804DE30-BB08-4A43-850B-ABE71A238F06}"/>
    <dgm:cxn modelId="{918F4A4D-FDA8-B841-827F-BEA66706079C}" srcId="{E14B7DA4-5EBA-ED46-AEA0-330F1E5AAFD2}" destId="{50C02BB6-B1BA-F14F-9886-A9CB0E5126F5}" srcOrd="0" destOrd="0" parTransId="{E4EE5BFB-A95E-C74B-95D4-58F0B5326ECA}" sibTransId="{1A505C54-E0A2-B54E-8D25-48DA30A13A84}"/>
    <dgm:cxn modelId="{0E8ABD69-870F-D649-818B-0151238D3F3A}" srcId="{03B65042-959C-3E42-B3FF-35EF0AA24873}" destId="{214B639C-ED56-5240-B105-7A55F83E840F}" srcOrd="2" destOrd="0" parTransId="{8F515A94-8600-6E4F-A9A3-C8595E8F5714}" sibTransId="{B3091A8E-FAB8-A946-AAD1-F9FD5A05AC78}"/>
    <dgm:cxn modelId="{ACC7476C-F21C-C142-8AD7-643F3219B418}" type="presOf" srcId="{6FF45801-50EC-2647-89E2-03027CB83779}" destId="{7862F62D-66E1-1B48-A61C-2510A479BBAC}" srcOrd="0" destOrd="2" presId="urn:microsoft.com/office/officeart/2005/8/layout/chevron2"/>
    <dgm:cxn modelId="{93B2AB6E-2BC8-E84E-B905-A3AEA5F097F3}" type="presOf" srcId="{214B639C-ED56-5240-B105-7A55F83E840F}" destId="{89BEF8A2-F054-B749-88FB-0B7F710D49D0}" srcOrd="0" destOrd="2" presId="urn:microsoft.com/office/officeart/2005/8/layout/chevron2"/>
    <dgm:cxn modelId="{A5008A83-D20A-7245-9228-6BB51D31DA74}" srcId="{50C02BB6-B1BA-F14F-9886-A9CB0E5126F5}" destId="{5857329F-F1E0-2448-AC2E-06B0314E2216}" srcOrd="2" destOrd="0" parTransId="{C904B892-C52B-154E-A64D-AE98756A7EAF}" sibTransId="{6A2AAAE7-C978-434C-84FA-D8DC703B977F}"/>
    <dgm:cxn modelId="{4228238E-B287-5240-A606-92CD48FB7D3E}" type="presOf" srcId="{50C02BB6-B1BA-F14F-9886-A9CB0E5126F5}" destId="{75B2FE61-2838-304F-85A4-003D6115C216}" srcOrd="0" destOrd="0" presId="urn:microsoft.com/office/officeart/2005/8/layout/chevron2"/>
    <dgm:cxn modelId="{203AE09F-8C2B-7245-920D-EB19C3C7FB06}" type="presOf" srcId="{034A477D-5FAF-B34B-ABB4-5672572F5BBD}" destId="{89BEF8A2-F054-B749-88FB-0B7F710D49D0}" srcOrd="0" destOrd="1" presId="urn:microsoft.com/office/officeart/2005/8/layout/chevron2"/>
    <dgm:cxn modelId="{2FD701A2-9C72-A346-94EF-B93E3BC8292A}" type="presOf" srcId="{41B5088E-6AB5-434D-94E2-A7A2C7444311}" destId="{7862F62D-66E1-1B48-A61C-2510A479BBAC}" srcOrd="0" destOrd="0" presId="urn:microsoft.com/office/officeart/2005/8/layout/chevron2"/>
    <dgm:cxn modelId="{68AD57A3-432A-134E-8AB5-3852CA2BDEEB}" srcId="{A6AA2C62-76CC-4644-8507-B51D160B6C24}" destId="{41B5088E-6AB5-434D-94E2-A7A2C7444311}" srcOrd="0" destOrd="0" parTransId="{1336E572-0A82-1542-8A8C-FF33CD223BBD}" sibTransId="{BF995A2B-F6F8-FF45-BEAA-DAB0B02C8FFB}"/>
    <dgm:cxn modelId="{EFE870AD-8D58-2D44-B6C0-738AC715DD3C}" srcId="{A6AA2C62-76CC-4644-8507-B51D160B6C24}" destId="{6FF45801-50EC-2647-89E2-03027CB83779}" srcOrd="2" destOrd="0" parTransId="{B650ED23-EFA7-0544-91A8-C43A4A07CC6A}" sibTransId="{DE35CEAB-D5F3-824E-9209-BC10C2A7CFB2}"/>
    <dgm:cxn modelId="{912D34AE-3B13-8E41-8AA0-5F2E5695B750}" type="presOf" srcId="{97F59EE4-9ABA-9B46-8612-082F563A03E1}" destId="{3DA0A2AF-65EE-C042-9C8E-CCD7D86A6921}" srcOrd="0" destOrd="0" presId="urn:microsoft.com/office/officeart/2005/8/layout/chevron2"/>
    <dgm:cxn modelId="{849D2EB4-03C1-8841-AEA7-BA80F9A6EBF2}" type="presOf" srcId="{BD278B5D-B3C2-C342-8308-0445E61A19CF}" destId="{89BEF8A2-F054-B749-88FB-0B7F710D49D0}" srcOrd="0" destOrd="0" presId="urn:microsoft.com/office/officeart/2005/8/layout/chevron2"/>
    <dgm:cxn modelId="{DF068DB4-4FA0-3F4B-996C-6309AF98153E}" type="presOf" srcId="{5857329F-F1E0-2448-AC2E-06B0314E2216}" destId="{A27EE97D-AB2C-414C-89A4-42774522A28D}" srcOrd="0" destOrd="2" presId="urn:microsoft.com/office/officeart/2005/8/layout/chevron2"/>
    <dgm:cxn modelId="{FDD5B9BE-0736-DD4C-8296-317A7FA73BEC}" srcId="{50C02BB6-B1BA-F14F-9886-A9CB0E5126F5}" destId="{3075632A-7950-4A4C-91DA-E528E15AB2B8}" srcOrd="1" destOrd="0" parTransId="{D605BE31-9BE8-1A42-8927-D5B262606529}" sibTransId="{E67317C6-24F2-FC47-A542-AF98D9197397}"/>
    <dgm:cxn modelId="{D99577C4-8CDC-0149-93A1-AC6A52DCAB91}" type="presOf" srcId="{CC137D76-8A6D-324F-BA10-A05A9F976580}" destId="{3DA0A2AF-65EE-C042-9C8E-CCD7D86A6921}" srcOrd="0" destOrd="2" presId="urn:microsoft.com/office/officeart/2005/8/layout/chevron2"/>
    <dgm:cxn modelId="{58B917CE-A275-5342-AFF8-5B5CCBC2F067}" type="presOf" srcId="{F4FC828B-5513-AF43-B348-3FA9A9027B8F}" destId="{A27EE97D-AB2C-414C-89A4-42774522A28D}" srcOrd="0" destOrd="0" presId="urn:microsoft.com/office/officeart/2005/8/layout/chevron2"/>
    <dgm:cxn modelId="{411F32DB-CA49-6F4C-8A5B-E51BFDA62A74}" srcId="{E14B7DA4-5EBA-ED46-AEA0-330F1E5AAFD2}" destId="{03B65042-959C-3E42-B3FF-35EF0AA24873}" srcOrd="2" destOrd="0" parTransId="{838DDAB3-2272-6842-969D-DC8BEBE5EC14}" sibTransId="{044B5C5E-58B3-0A4F-ACF2-57B435F7C99F}"/>
    <dgm:cxn modelId="{8B9F1FDC-48A6-7746-B724-B28D54BEA4D8}" type="presOf" srcId="{03B65042-959C-3E42-B3FF-35EF0AA24873}" destId="{03D68A48-CF03-234A-B101-589242448F67}" srcOrd="0" destOrd="0" presId="urn:microsoft.com/office/officeart/2005/8/layout/chevron2"/>
    <dgm:cxn modelId="{FE7BE0DC-C02A-E048-954A-1E8E37C1E9EC}" type="presOf" srcId="{3075632A-7950-4A4C-91DA-E528E15AB2B8}" destId="{A27EE97D-AB2C-414C-89A4-42774522A28D}" srcOrd="0" destOrd="1" presId="urn:microsoft.com/office/officeart/2005/8/layout/chevron2"/>
    <dgm:cxn modelId="{6FF858E1-A19B-7747-929E-B8A4B0FB3773}" srcId="{E14B7DA4-5EBA-ED46-AEA0-330F1E5AAFD2}" destId="{B712A88A-03CB-2342-AC38-D96878E48A33}" srcOrd="1" destOrd="0" parTransId="{94011B80-6957-5E45-931F-E9EF27754818}" sibTransId="{175ADE22-FD87-CB49-AD43-C47D29B60B9A}"/>
    <dgm:cxn modelId="{307E8CE6-5618-EA48-B6F2-A5C0DCBBE9F7}" type="presOf" srcId="{E131BF80-695A-3C4C-AB13-5530EF2ED2B1}" destId="{3DA0A2AF-65EE-C042-9C8E-CCD7D86A6921}" srcOrd="0" destOrd="1" presId="urn:microsoft.com/office/officeart/2005/8/layout/chevron2"/>
    <dgm:cxn modelId="{64649DEA-0021-7A4C-9EC5-039F33C5F82E}" srcId="{A6AA2C62-76CC-4644-8507-B51D160B6C24}" destId="{BA629C56-3502-AD43-AF40-7BE8E3282C29}" srcOrd="1" destOrd="0" parTransId="{820CED31-F8C3-E145-9B13-AAE60F2EAFB5}" sibTransId="{9A499856-56EF-BB40-AC37-084516F9C019}"/>
    <dgm:cxn modelId="{A1B0CAF0-D25F-9249-9130-489915F1956E}" type="presOf" srcId="{E14B7DA4-5EBA-ED46-AEA0-330F1E5AAFD2}" destId="{D543A9E7-0B27-9D4A-A419-3C74688B3F97}" srcOrd="0" destOrd="0" presId="urn:microsoft.com/office/officeart/2005/8/layout/chevron2"/>
    <dgm:cxn modelId="{709035F9-D78F-C049-9071-4AA0F9F5FDD5}" srcId="{03B65042-959C-3E42-B3FF-35EF0AA24873}" destId="{034A477D-5FAF-B34B-ABB4-5672572F5BBD}" srcOrd="1" destOrd="0" parTransId="{EBB93988-F8AC-594C-A901-3A4A96EFFAA4}" sibTransId="{377FFFCA-66D2-4146-804F-A0608CB44CF4}"/>
    <dgm:cxn modelId="{EAB09063-B299-DC4E-B544-962EC3A60C77}" type="presParOf" srcId="{D543A9E7-0B27-9D4A-A419-3C74688B3F97}" destId="{E326CA00-6BE3-AC4F-937B-464FCB46D656}" srcOrd="0" destOrd="0" presId="urn:microsoft.com/office/officeart/2005/8/layout/chevron2"/>
    <dgm:cxn modelId="{D94E547C-0D81-2C49-837F-80B5938852CC}" type="presParOf" srcId="{E326CA00-6BE3-AC4F-937B-464FCB46D656}" destId="{75B2FE61-2838-304F-85A4-003D6115C216}" srcOrd="0" destOrd="0" presId="urn:microsoft.com/office/officeart/2005/8/layout/chevron2"/>
    <dgm:cxn modelId="{2B7E4615-47D6-944D-9234-4136AB541DAB}" type="presParOf" srcId="{E326CA00-6BE3-AC4F-937B-464FCB46D656}" destId="{A27EE97D-AB2C-414C-89A4-42774522A28D}" srcOrd="1" destOrd="0" presId="urn:microsoft.com/office/officeart/2005/8/layout/chevron2"/>
    <dgm:cxn modelId="{6B93F1E3-4D24-214E-8551-A12E3DBB09B3}" type="presParOf" srcId="{D543A9E7-0B27-9D4A-A419-3C74688B3F97}" destId="{AD907D60-BDAD-3545-A2A8-42CBAD1B9016}" srcOrd="1" destOrd="0" presId="urn:microsoft.com/office/officeart/2005/8/layout/chevron2"/>
    <dgm:cxn modelId="{1A8FF464-6B7E-904A-891E-DB0CD727B55B}" type="presParOf" srcId="{D543A9E7-0B27-9D4A-A419-3C74688B3F97}" destId="{03100168-3443-6248-A15C-2FFF471D1275}" srcOrd="2" destOrd="0" presId="urn:microsoft.com/office/officeart/2005/8/layout/chevron2"/>
    <dgm:cxn modelId="{BE00FE53-D49D-E243-BF70-48B6B72F5A5E}" type="presParOf" srcId="{03100168-3443-6248-A15C-2FFF471D1275}" destId="{0A045DEA-961A-7346-B629-84B612512CEF}" srcOrd="0" destOrd="0" presId="urn:microsoft.com/office/officeart/2005/8/layout/chevron2"/>
    <dgm:cxn modelId="{793C69F6-305D-864E-B383-4E9C072E8858}" type="presParOf" srcId="{03100168-3443-6248-A15C-2FFF471D1275}" destId="{3DA0A2AF-65EE-C042-9C8E-CCD7D86A6921}" srcOrd="1" destOrd="0" presId="urn:microsoft.com/office/officeart/2005/8/layout/chevron2"/>
    <dgm:cxn modelId="{554CF1E8-DA2B-3243-81D1-BF4D5EAAD7F8}" type="presParOf" srcId="{D543A9E7-0B27-9D4A-A419-3C74688B3F97}" destId="{2C86C61F-018A-B645-AE97-C99BEB608C3D}" srcOrd="3" destOrd="0" presId="urn:microsoft.com/office/officeart/2005/8/layout/chevron2"/>
    <dgm:cxn modelId="{0A07898F-4E20-9A45-B7EA-8CDB0A058B37}" type="presParOf" srcId="{D543A9E7-0B27-9D4A-A419-3C74688B3F97}" destId="{DAB4FD82-0853-8048-89D3-F8F7831AF1BF}" srcOrd="4" destOrd="0" presId="urn:microsoft.com/office/officeart/2005/8/layout/chevron2"/>
    <dgm:cxn modelId="{9C7AAC60-F3F6-244D-9CAB-3E182189D69F}" type="presParOf" srcId="{DAB4FD82-0853-8048-89D3-F8F7831AF1BF}" destId="{03D68A48-CF03-234A-B101-589242448F67}" srcOrd="0" destOrd="0" presId="urn:microsoft.com/office/officeart/2005/8/layout/chevron2"/>
    <dgm:cxn modelId="{D06E1AAB-E0A4-F542-8F44-7AF14E4C7557}" type="presParOf" srcId="{DAB4FD82-0853-8048-89D3-F8F7831AF1BF}" destId="{89BEF8A2-F054-B749-88FB-0B7F710D49D0}" srcOrd="1" destOrd="0" presId="urn:microsoft.com/office/officeart/2005/8/layout/chevron2"/>
    <dgm:cxn modelId="{1ED75684-4A5D-5947-BB61-D3F421C9CDE5}" type="presParOf" srcId="{D543A9E7-0B27-9D4A-A419-3C74688B3F97}" destId="{DF1705DF-9709-6046-8265-8DC78322DB98}" srcOrd="5" destOrd="0" presId="urn:microsoft.com/office/officeart/2005/8/layout/chevron2"/>
    <dgm:cxn modelId="{91D8DBAB-B585-984C-8FC9-AA3FFFF3C7C4}" type="presParOf" srcId="{D543A9E7-0B27-9D4A-A419-3C74688B3F97}" destId="{909D3E67-DCDC-F74E-88A7-65296FEDF23D}" srcOrd="6" destOrd="0" presId="urn:microsoft.com/office/officeart/2005/8/layout/chevron2"/>
    <dgm:cxn modelId="{8D6D8D43-C7DB-354D-8D53-AD709787B95C}" type="presParOf" srcId="{909D3E67-DCDC-F74E-88A7-65296FEDF23D}" destId="{2DF5E202-37E3-FD45-B634-664591C0CF6E}" srcOrd="0" destOrd="0" presId="urn:microsoft.com/office/officeart/2005/8/layout/chevron2"/>
    <dgm:cxn modelId="{0BEF1FCC-3027-8344-AE1E-1D124959550C}" type="presParOf" srcId="{909D3E67-DCDC-F74E-88A7-65296FEDF23D}" destId="{7862F62D-66E1-1B48-A61C-2510A479BBA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664AEB-F5C5-C340-93A0-9D44028C629B}" type="doc">
      <dgm:prSet loTypeId="urn:microsoft.com/office/officeart/2005/8/layout/gear1" loCatId="" qsTypeId="urn:microsoft.com/office/officeart/2005/8/quickstyle/simple1" qsCatId="simple" csTypeId="urn:microsoft.com/office/officeart/2005/8/colors/accent1_2" csCatId="accent1" phldr="1"/>
      <dgm:spPr/>
    </dgm:pt>
    <dgm:pt modelId="{81F806B5-DCF7-DD46-A20F-D570DDF40AE4}">
      <dgm:prSet phldrT="[Text]" custT="1"/>
      <dgm:spPr>
        <a:solidFill>
          <a:srgbClr val="9EA7BB"/>
        </a:solidFill>
      </dgm:spPr>
      <dgm:t>
        <a:bodyPr/>
        <a:lstStyle/>
        <a:p>
          <a:r>
            <a:rPr lang="en-US" sz="1250" dirty="0"/>
            <a:t>The Frontier in</a:t>
          </a:r>
        </a:p>
        <a:p>
          <a:r>
            <a:rPr lang="en-US" sz="1200" dirty="0"/>
            <a:t>Detection &amp; Characterization</a:t>
          </a:r>
        </a:p>
        <a:p>
          <a:r>
            <a:rPr lang="en-US" sz="1200" dirty="0"/>
            <a:t>Methodologies</a:t>
          </a:r>
        </a:p>
        <a:p>
          <a:r>
            <a:rPr lang="en-US" sz="1200" dirty="0"/>
            <a:t>(Recent Trends, Pros &amp; Cons, etc.)</a:t>
          </a:r>
        </a:p>
      </dgm:t>
    </dgm:pt>
    <dgm:pt modelId="{C59ACC78-5DFF-F44A-864F-4A040BB937C4}" type="parTrans" cxnId="{B53EA265-3A7D-6A44-B0ED-F16A28FA2E49}">
      <dgm:prSet/>
      <dgm:spPr/>
      <dgm:t>
        <a:bodyPr/>
        <a:lstStyle/>
        <a:p>
          <a:endParaRPr lang="en-US"/>
        </a:p>
      </dgm:t>
    </dgm:pt>
    <dgm:pt modelId="{4E5FCB45-5545-114E-91FB-66C9FD5CD0BA}" type="sibTrans" cxnId="{B53EA265-3A7D-6A44-B0ED-F16A28FA2E49}">
      <dgm:prSet/>
      <dgm:spPr/>
      <dgm:t>
        <a:bodyPr/>
        <a:lstStyle/>
        <a:p>
          <a:endParaRPr lang="en-US"/>
        </a:p>
      </dgm:t>
    </dgm:pt>
    <dgm:pt modelId="{5BCE8649-D1E9-A149-9931-BDC122CE198C}">
      <dgm:prSet phldrT="[Text]"/>
      <dgm:spPr>
        <a:solidFill>
          <a:srgbClr val="9EA7BB"/>
        </a:solidFill>
      </dgm:spPr>
      <dgm:t>
        <a:bodyPr/>
        <a:lstStyle/>
        <a:p>
          <a:r>
            <a:rPr lang="en-US" dirty="0"/>
            <a:t>Problem Definitions &amp; Task Formulations </a:t>
          </a:r>
        </a:p>
      </dgm:t>
    </dgm:pt>
    <dgm:pt modelId="{D2D0DDDD-8276-CB4F-8EF7-6D2573907D4C}" type="parTrans" cxnId="{FC25F49B-D477-0148-8F6A-8D98361B5168}">
      <dgm:prSet/>
      <dgm:spPr/>
      <dgm:t>
        <a:bodyPr/>
        <a:lstStyle/>
        <a:p>
          <a:endParaRPr lang="en-US"/>
        </a:p>
      </dgm:t>
    </dgm:pt>
    <dgm:pt modelId="{099BDB1F-1A5C-444A-9AF5-615E2DB71000}" type="sibTrans" cxnId="{FC25F49B-D477-0148-8F6A-8D98361B5168}">
      <dgm:prSet/>
      <dgm:spPr/>
      <dgm:t>
        <a:bodyPr/>
        <a:lstStyle/>
        <a:p>
          <a:endParaRPr lang="en-US"/>
        </a:p>
      </dgm:t>
    </dgm:pt>
    <dgm:pt modelId="{7873F317-9DF8-9744-95BF-3E26050F81C7}">
      <dgm:prSet phldrT="[Text]"/>
      <dgm:spPr>
        <a:solidFill>
          <a:srgbClr val="9EA7BB"/>
        </a:solidFill>
      </dgm:spPr>
      <dgm:t>
        <a:bodyPr/>
        <a:lstStyle/>
        <a:p>
          <a:r>
            <a:rPr lang="en-US" dirty="0" err="1"/>
            <a:t>Remediative</a:t>
          </a:r>
          <a:endParaRPr lang="en-US" dirty="0"/>
        </a:p>
        <a:p>
          <a:r>
            <a:rPr lang="en-US" dirty="0"/>
            <a:t>Applications</a:t>
          </a:r>
        </a:p>
        <a:p>
          <a:r>
            <a:rPr lang="en-US" dirty="0"/>
            <a:t>&amp; Directions</a:t>
          </a:r>
        </a:p>
      </dgm:t>
    </dgm:pt>
    <dgm:pt modelId="{34F4BBED-3C9F-D14A-A97B-D58BA385F587}" type="parTrans" cxnId="{0E4C6837-28D6-EF40-B8AF-29A8464E4B56}">
      <dgm:prSet/>
      <dgm:spPr/>
      <dgm:t>
        <a:bodyPr/>
        <a:lstStyle/>
        <a:p>
          <a:endParaRPr lang="en-US"/>
        </a:p>
      </dgm:t>
    </dgm:pt>
    <dgm:pt modelId="{B9DB64A4-4E4A-174E-A618-DD468DEBF3F2}" type="sibTrans" cxnId="{0E4C6837-28D6-EF40-B8AF-29A8464E4B56}">
      <dgm:prSet/>
      <dgm:spPr/>
      <dgm:t>
        <a:bodyPr/>
        <a:lstStyle/>
        <a:p>
          <a:endParaRPr lang="en-US"/>
        </a:p>
      </dgm:t>
    </dgm:pt>
    <dgm:pt modelId="{E5FAF4D5-7A12-0F4E-8935-9A7D866E6957}" type="pres">
      <dgm:prSet presAssocID="{3B664AEB-F5C5-C340-93A0-9D44028C629B}" presName="composite" presStyleCnt="0">
        <dgm:presLayoutVars>
          <dgm:chMax val="3"/>
          <dgm:animLvl val="lvl"/>
          <dgm:resizeHandles val="exact"/>
        </dgm:presLayoutVars>
      </dgm:prSet>
      <dgm:spPr/>
    </dgm:pt>
    <dgm:pt modelId="{9BF229AE-612F-A541-9AD1-B6220BB087CA}" type="pres">
      <dgm:prSet presAssocID="{81F806B5-DCF7-DD46-A20F-D570DDF40AE4}" presName="gear1" presStyleLbl="node1" presStyleIdx="0" presStyleCnt="3">
        <dgm:presLayoutVars>
          <dgm:chMax val="1"/>
          <dgm:bulletEnabled val="1"/>
        </dgm:presLayoutVars>
      </dgm:prSet>
      <dgm:spPr/>
    </dgm:pt>
    <dgm:pt modelId="{2F65EAD3-A805-D74C-9638-5DCB16C95212}" type="pres">
      <dgm:prSet presAssocID="{81F806B5-DCF7-DD46-A20F-D570DDF40AE4}" presName="gear1srcNode" presStyleLbl="node1" presStyleIdx="0" presStyleCnt="3"/>
      <dgm:spPr/>
    </dgm:pt>
    <dgm:pt modelId="{7183354C-54F6-C548-A2E3-C7BB2934C134}" type="pres">
      <dgm:prSet presAssocID="{81F806B5-DCF7-DD46-A20F-D570DDF40AE4}" presName="gear1dstNode" presStyleLbl="node1" presStyleIdx="0" presStyleCnt="3"/>
      <dgm:spPr/>
    </dgm:pt>
    <dgm:pt modelId="{ED7F2796-B4F8-0A49-BB30-58011B09F620}" type="pres">
      <dgm:prSet presAssocID="{5BCE8649-D1E9-A149-9931-BDC122CE198C}" presName="gear2" presStyleLbl="node1" presStyleIdx="1" presStyleCnt="3">
        <dgm:presLayoutVars>
          <dgm:chMax val="1"/>
          <dgm:bulletEnabled val="1"/>
        </dgm:presLayoutVars>
      </dgm:prSet>
      <dgm:spPr/>
    </dgm:pt>
    <dgm:pt modelId="{BC9C25DE-4673-6B45-AD2A-D08809A3F27E}" type="pres">
      <dgm:prSet presAssocID="{5BCE8649-D1E9-A149-9931-BDC122CE198C}" presName="gear2srcNode" presStyleLbl="node1" presStyleIdx="1" presStyleCnt="3"/>
      <dgm:spPr/>
    </dgm:pt>
    <dgm:pt modelId="{2E1F7554-25D9-2749-B86D-6B7D62B2D312}" type="pres">
      <dgm:prSet presAssocID="{5BCE8649-D1E9-A149-9931-BDC122CE198C}" presName="gear2dstNode" presStyleLbl="node1" presStyleIdx="1" presStyleCnt="3"/>
      <dgm:spPr/>
    </dgm:pt>
    <dgm:pt modelId="{03570A47-293C-1F49-99CB-5E201AB09C66}" type="pres">
      <dgm:prSet presAssocID="{7873F317-9DF8-9744-95BF-3E26050F81C7}" presName="gear3" presStyleLbl="node1" presStyleIdx="2" presStyleCnt="3"/>
      <dgm:spPr/>
    </dgm:pt>
    <dgm:pt modelId="{18DD46E3-2B3C-EC43-B57E-0BD11E3D6417}" type="pres">
      <dgm:prSet presAssocID="{7873F317-9DF8-9744-95BF-3E26050F81C7}" presName="gear3tx" presStyleLbl="node1" presStyleIdx="2" presStyleCnt="3">
        <dgm:presLayoutVars>
          <dgm:chMax val="1"/>
          <dgm:bulletEnabled val="1"/>
        </dgm:presLayoutVars>
      </dgm:prSet>
      <dgm:spPr/>
    </dgm:pt>
    <dgm:pt modelId="{7498CF9D-8BB3-F541-A873-8CF160111C56}" type="pres">
      <dgm:prSet presAssocID="{7873F317-9DF8-9744-95BF-3E26050F81C7}" presName="gear3srcNode" presStyleLbl="node1" presStyleIdx="2" presStyleCnt="3"/>
      <dgm:spPr/>
    </dgm:pt>
    <dgm:pt modelId="{08DFE77A-046D-AF49-8F3E-E9C4FF82DA43}" type="pres">
      <dgm:prSet presAssocID="{7873F317-9DF8-9744-95BF-3E26050F81C7}" presName="gear3dstNode" presStyleLbl="node1" presStyleIdx="2" presStyleCnt="3"/>
      <dgm:spPr/>
    </dgm:pt>
    <dgm:pt modelId="{4D0BE88E-99CE-D749-86D1-C363427A5615}" type="pres">
      <dgm:prSet presAssocID="{4E5FCB45-5545-114E-91FB-66C9FD5CD0BA}" presName="connector1" presStyleLbl="sibTrans2D1" presStyleIdx="0" presStyleCnt="3"/>
      <dgm:spPr/>
    </dgm:pt>
    <dgm:pt modelId="{5F2A89F5-18E2-5140-9029-B29A737FDDE0}" type="pres">
      <dgm:prSet presAssocID="{099BDB1F-1A5C-444A-9AF5-615E2DB71000}" presName="connector2" presStyleLbl="sibTrans2D1" presStyleIdx="1" presStyleCnt="3"/>
      <dgm:spPr/>
    </dgm:pt>
    <dgm:pt modelId="{C9BDB89A-7851-AB45-8F97-0FDDD306C953}" type="pres">
      <dgm:prSet presAssocID="{B9DB64A4-4E4A-174E-A618-DD468DEBF3F2}" presName="connector3" presStyleLbl="sibTrans2D1" presStyleIdx="2" presStyleCnt="3"/>
      <dgm:spPr/>
    </dgm:pt>
  </dgm:ptLst>
  <dgm:cxnLst>
    <dgm:cxn modelId="{AB264201-A5D9-4243-B480-5D35DE0C6087}" type="presOf" srcId="{81F806B5-DCF7-DD46-A20F-D570DDF40AE4}" destId="{9BF229AE-612F-A541-9AD1-B6220BB087CA}" srcOrd="0" destOrd="0" presId="urn:microsoft.com/office/officeart/2005/8/layout/gear1"/>
    <dgm:cxn modelId="{FA32FF2B-3F87-6149-B3CB-ED91FDFE28BA}" type="presOf" srcId="{7873F317-9DF8-9744-95BF-3E26050F81C7}" destId="{7498CF9D-8BB3-F541-A873-8CF160111C56}" srcOrd="2" destOrd="0" presId="urn:microsoft.com/office/officeart/2005/8/layout/gear1"/>
    <dgm:cxn modelId="{0E4C6837-28D6-EF40-B8AF-29A8464E4B56}" srcId="{3B664AEB-F5C5-C340-93A0-9D44028C629B}" destId="{7873F317-9DF8-9744-95BF-3E26050F81C7}" srcOrd="2" destOrd="0" parTransId="{34F4BBED-3C9F-D14A-A97B-D58BA385F587}" sibTransId="{B9DB64A4-4E4A-174E-A618-DD468DEBF3F2}"/>
    <dgm:cxn modelId="{0D1B323D-98A9-7248-AF57-B113B41C1C7F}" type="presOf" srcId="{7873F317-9DF8-9744-95BF-3E26050F81C7}" destId="{08DFE77A-046D-AF49-8F3E-E9C4FF82DA43}" srcOrd="3" destOrd="0" presId="urn:microsoft.com/office/officeart/2005/8/layout/gear1"/>
    <dgm:cxn modelId="{09653C3E-5069-9742-BA8B-1BD6F00F111E}" type="presOf" srcId="{4E5FCB45-5545-114E-91FB-66C9FD5CD0BA}" destId="{4D0BE88E-99CE-D749-86D1-C363427A5615}" srcOrd="0" destOrd="0" presId="urn:microsoft.com/office/officeart/2005/8/layout/gear1"/>
    <dgm:cxn modelId="{57D7A342-E939-724F-8093-54BCB2E3F583}" type="presOf" srcId="{81F806B5-DCF7-DD46-A20F-D570DDF40AE4}" destId="{2F65EAD3-A805-D74C-9638-5DCB16C95212}" srcOrd="1" destOrd="0" presId="urn:microsoft.com/office/officeart/2005/8/layout/gear1"/>
    <dgm:cxn modelId="{B53EA265-3A7D-6A44-B0ED-F16A28FA2E49}" srcId="{3B664AEB-F5C5-C340-93A0-9D44028C629B}" destId="{81F806B5-DCF7-DD46-A20F-D570DDF40AE4}" srcOrd="0" destOrd="0" parTransId="{C59ACC78-5DFF-F44A-864F-4A040BB937C4}" sibTransId="{4E5FCB45-5545-114E-91FB-66C9FD5CD0BA}"/>
    <dgm:cxn modelId="{3A67FA98-44FD-1840-A4B1-91F0A9A3F462}" type="presOf" srcId="{5BCE8649-D1E9-A149-9931-BDC122CE198C}" destId="{BC9C25DE-4673-6B45-AD2A-D08809A3F27E}" srcOrd="1" destOrd="0" presId="urn:microsoft.com/office/officeart/2005/8/layout/gear1"/>
    <dgm:cxn modelId="{B1C99F99-386C-1144-A746-4A2F5CFCD81B}" type="presOf" srcId="{7873F317-9DF8-9744-95BF-3E26050F81C7}" destId="{18DD46E3-2B3C-EC43-B57E-0BD11E3D6417}" srcOrd="1" destOrd="0" presId="urn:microsoft.com/office/officeart/2005/8/layout/gear1"/>
    <dgm:cxn modelId="{FC25F49B-D477-0148-8F6A-8D98361B5168}" srcId="{3B664AEB-F5C5-C340-93A0-9D44028C629B}" destId="{5BCE8649-D1E9-A149-9931-BDC122CE198C}" srcOrd="1" destOrd="0" parTransId="{D2D0DDDD-8276-CB4F-8EF7-6D2573907D4C}" sibTransId="{099BDB1F-1A5C-444A-9AF5-615E2DB71000}"/>
    <dgm:cxn modelId="{57E654B8-651B-8740-93B7-853E8ADAB79A}" type="presOf" srcId="{5BCE8649-D1E9-A149-9931-BDC122CE198C}" destId="{ED7F2796-B4F8-0A49-BB30-58011B09F620}" srcOrd="0" destOrd="0" presId="urn:microsoft.com/office/officeart/2005/8/layout/gear1"/>
    <dgm:cxn modelId="{318C10C5-131A-7644-904C-00713B51A0C8}" type="presOf" srcId="{81F806B5-DCF7-DD46-A20F-D570DDF40AE4}" destId="{7183354C-54F6-C548-A2E3-C7BB2934C134}" srcOrd="2" destOrd="0" presId="urn:microsoft.com/office/officeart/2005/8/layout/gear1"/>
    <dgm:cxn modelId="{F465F3CB-7FC9-6B4C-9856-197BB8120E28}" type="presOf" srcId="{3B664AEB-F5C5-C340-93A0-9D44028C629B}" destId="{E5FAF4D5-7A12-0F4E-8935-9A7D866E6957}" srcOrd="0" destOrd="0" presId="urn:microsoft.com/office/officeart/2005/8/layout/gear1"/>
    <dgm:cxn modelId="{181516CE-9DA8-7B43-8F87-516F897D3946}" type="presOf" srcId="{7873F317-9DF8-9744-95BF-3E26050F81C7}" destId="{03570A47-293C-1F49-99CB-5E201AB09C66}" srcOrd="0" destOrd="0" presId="urn:microsoft.com/office/officeart/2005/8/layout/gear1"/>
    <dgm:cxn modelId="{E2D88FD2-051F-C94F-B121-B0E66627C3E9}" type="presOf" srcId="{5BCE8649-D1E9-A149-9931-BDC122CE198C}" destId="{2E1F7554-25D9-2749-B86D-6B7D62B2D312}" srcOrd="2" destOrd="0" presId="urn:microsoft.com/office/officeart/2005/8/layout/gear1"/>
    <dgm:cxn modelId="{3461DEE5-1F32-0E43-A202-467C0A0AC4BC}" type="presOf" srcId="{B9DB64A4-4E4A-174E-A618-DD468DEBF3F2}" destId="{C9BDB89A-7851-AB45-8F97-0FDDD306C953}" srcOrd="0" destOrd="0" presId="urn:microsoft.com/office/officeart/2005/8/layout/gear1"/>
    <dgm:cxn modelId="{F48881FC-A6DC-B04C-842C-C4C62193AC8F}" type="presOf" srcId="{099BDB1F-1A5C-444A-9AF5-615E2DB71000}" destId="{5F2A89F5-18E2-5140-9029-B29A737FDDE0}" srcOrd="0" destOrd="0" presId="urn:microsoft.com/office/officeart/2005/8/layout/gear1"/>
    <dgm:cxn modelId="{68EBDCF8-0ED1-A840-980F-021AABFC748E}" type="presParOf" srcId="{E5FAF4D5-7A12-0F4E-8935-9A7D866E6957}" destId="{9BF229AE-612F-A541-9AD1-B6220BB087CA}" srcOrd="0" destOrd="0" presId="urn:microsoft.com/office/officeart/2005/8/layout/gear1"/>
    <dgm:cxn modelId="{DACDA536-ADEE-7240-BD87-315A36BEA2C4}" type="presParOf" srcId="{E5FAF4D5-7A12-0F4E-8935-9A7D866E6957}" destId="{2F65EAD3-A805-D74C-9638-5DCB16C95212}" srcOrd="1" destOrd="0" presId="urn:microsoft.com/office/officeart/2005/8/layout/gear1"/>
    <dgm:cxn modelId="{FAA03A42-E606-F741-8B42-19BC12EF33D7}" type="presParOf" srcId="{E5FAF4D5-7A12-0F4E-8935-9A7D866E6957}" destId="{7183354C-54F6-C548-A2E3-C7BB2934C134}" srcOrd="2" destOrd="0" presId="urn:microsoft.com/office/officeart/2005/8/layout/gear1"/>
    <dgm:cxn modelId="{6CCF0E2B-2656-F641-ADB9-69B8189040D4}" type="presParOf" srcId="{E5FAF4D5-7A12-0F4E-8935-9A7D866E6957}" destId="{ED7F2796-B4F8-0A49-BB30-58011B09F620}" srcOrd="3" destOrd="0" presId="urn:microsoft.com/office/officeart/2005/8/layout/gear1"/>
    <dgm:cxn modelId="{314EDCBF-C382-E14C-9D9D-A5DA4ABE6F36}" type="presParOf" srcId="{E5FAF4D5-7A12-0F4E-8935-9A7D866E6957}" destId="{BC9C25DE-4673-6B45-AD2A-D08809A3F27E}" srcOrd="4" destOrd="0" presId="urn:microsoft.com/office/officeart/2005/8/layout/gear1"/>
    <dgm:cxn modelId="{FEF95269-414D-A046-AA7F-E4890F967F9A}" type="presParOf" srcId="{E5FAF4D5-7A12-0F4E-8935-9A7D866E6957}" destId="{2E1F7554-25D9-2749-B86D-6B7D62B2D312}" srcOrd="5" destOrd="0" presId="urn:microsoft.com/office/officeart/2005/8/layout/gear1"/>
    <dgm:cxn modelId="{AC1C9EAA-057A-BB46-BC9B-95D126278A2E}" type="presParOf" srcId="{E5FAF4D5-7A12-0F4E-8935-9A7D866E6957}" destId="{03570A47-293C-1F49-99CB-5E201AB09C66}" srcOrd="6" destOrd="0" presId="urn:microsoft.com/office/officeart/2005/8/layout/gear1"/>
    <dgm:cxn modelId="{F57DE1C3-B523-A247-B734-9A09681BEF36}" type="presParOf" srcId="{E5FAF4D5-7A12-0F4E-8935-9A7D866E6957}" destId="{18DD46E3-2B3C-EC43-B57E-0BD11E3D6417}" srcOrd="7" destOrd="0" presId="urn:microsoft.com/office/officeart/2005/8/layout/gear1"/>
    <dgm:cxn modelId="{91D245A0-7851-1244-B733-A8ADC9D7EA75}" type="presParOf" srcId="{E5FAF4D5-7A12-0F4E-8935-9A7D866E6957}" destId="{7498CF9D-8BB3-F541-A873-8CF160111C56}" srcOrd="8" destOrd="0" presId="urn:microsoft.com/office/officeart/2005/8/layout/gear1"/>
    <dgm:cxn modelId="{045A880B-7B21-684B-B1CC-A0BD3747EDE0}" type="presParOf" srcId="{E5FAF4D5-7A12-0F4E-8935-9A7D866E6957}" destId="{08DFE77A-046D-AF49-8F3E-E9C4FF82DA43}" srcOrd="9" destOrd="0" presId="urn:microsoft.com/office/officeart/2005/8/layout/gear1"/>
    <dgm:cxn modelId="{6420BAA0-81E6-5F41-AB96-FCA41A258841}" type="presParOf" srcId="{E5FAF4D5-7A12-0F4E-8935-9A7D866E6957}" destId="{4D0BE88E-99CE-D749-86D1-C363427A5615}" srcOrd="10" destOrd="0" presId="urn:microsoft.com/office/officeart/2005/8/layout/gear1"/>
    <dgm:cxn modelId="{6F507A3C-6211-5B48-AFA7-501E0F0C7789}" type="presParOf" srcId="{E5FAF4D5-7A12-0F4E-8935-9A7D866E6957}" destId="{5F2A89F5-18E2-5140-9029-B29A737FDDE0}" srcOrd="11" destOrd="0" presId="urn:microsoft.com/office/officeart/2005/8/layout/gear1"/>
    <dgm:cxn modelId="{EBA63E34-4B0B-4F40-9D97-7ED1FE2B6FB7}" type="presParOf" srcId="{E5FAF4D5-7A12-0F4E-8935-9A7D866E6957}" destId="{C9BDB89A-7851-AB45-8F97-0FDDD306C95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4B7DA4-5EBA-ED46-AEA0-330F1E5AAFD2}"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50C02BB6-B1BA-F14F-9886-A9CB0E5126F5}">
      <dgm:prSet phldrT="[Text]"/>
      <dgm:spPr>
        <a:solidFill>
          <a:schemeClr val="tx2">
            <a:lumMod val="40000"/>
            <a:lumOff val="60000"/>
          </a:schemeClr>
        </a:solidFill>
      </dgm:spPr>
      <dgm:t>
        <a:bodyPr/>
        <a:lstStyle/>
        <a:p>
          <a:r>
            <a:rPr lang="en-US" u="sng" dirty="0"/>
            <a:t>Introduction</a:t>
          </a:r>
        </a:p>
      </dgm:t>
    </dgm:pt>
    <dgm:pt modelId="{E4EE5BFB-A95E-C74B-95D4-58F0B5326ECA}" type="parTrans" cxnId="{918F4A4D-FDA8-B841-827F-BEA66706079C}">
      <dgm:prSet/>
      <dgm:spPr/>
      <dgm:t>
        <a:bodyPr/>
        <a:lstStyle/>
        <a:p>
          <a:endParaRPr lang="en-US"/>
        </a:p>
      </dgm:t>
    </dgm:pt>
    <dgm:pt modelId="{1A505C54-E0A2-B54E-8D25-48DA30A13A84}" type="sibTrans" cxnId="{918F4A4D-FDA8-B841-827F-BEA66706079C}">
      <dgm:prSet/>
      <dgm:spPr/>
      <dgm:t>
        <a:bodyPr/>
        <a:lstStyle/>
        <a:p>
          <a:endParaRPr lang="en-US"/>
        </a:p>
      </dgm:t>
    </dgm:pt>
    <dgm:pt modelId="{F4FC828B-5513-AF43-B348-3FA9A9027B8F}">
      <dgm:prSet phldrT="[Text]"/>
      <dgm:spPr/>
      <dgm:t>
        <a:bodyPr/>
        <a:lstStyle/>
        <a:p>
          <a:r>
            <a:rPr lang="en-US" dirty="0"/>
            <a:t>Motivating Examples</a:t>
          </a:r>
        </a:p>
      </dgm:t>
    </dgm:pt>
    <dgm:pt modelId="{A7317B27-793A-684B-AE24-E95B8C6879E4}" type="parTrans" cxnId="{A527BF41-E3DC-2144-8660-7FABD0CCE962}">
      <dgm:prSet/>
      <dgm:spPr/>
      <dgm:t>
        <a:bodyPr/>
        <a:lstStyle/>
        <a:p>
          <a:endParaRPr lang="en-US"/>
        </a:p>
      </dgm:t>
    </dgm:pt>
    <dgm:pt modelId="{8E4D7621-B502-794D-A107-4C305259BD61}" type="sibTrans" cxnId="{A527BF41-E3DC-2144-8660-7FABD0CCE962}">
      <dgm:prSet/>
      <dgm:spPr/>
      <dgm:t>
        <a:bodyPr/>
        <a:lstStyle/>
        <a:p>
          <a:endParaRPr lang="en-US"/>
        </a:p>
      </dgm:t>
    </dgm:pt>
    <dgm:pt modelId="{3075632A-7950-4A4C-91DA-E528E15AB2B8}">
      <dgm:prSet phldrT="[Text]"/>
      <dgm:spPr/>
      <dgm:t>
        <a:bodyPr/>
        <a:lstStyle/>
        <a:p>
          <a:r>
            <a:rPr lang="en-US" dirty="0"/>
            <a:t>Human Psychological Foundations on Impact and Effects </a:t>
          </a:r>
        </a:p>
      </dgm:t>
    </dgm:pt>
    <dgm:pt modelId="{D605BE31-9BE8-1A42-8927-D5B262606529}" type="parTrans" cxnId="{FDD5B9BE-0736-DD4C-8296-317A7FA73BEC}">
      <dgm:prSet/>
      <dgm:spPr/>
      <dgm:t>
        <a:bodyPr/>
        <a:lstStyle/>
        <a:p>
          <a:endParaRPr lang="en-US"/>
        </a:p>
      </dgm:t>
    </dgm:pt>
    <dgm:pt modelId="{E67317C6-24F2-FC47-A542-AF98D9197397}" type="sibTrans" cxnId="{FDD5B9BE-0736-DD4C-8296-317A7FA73BEC}">
      <dgm:prSet/>
      <dgm:spPr/>
      <dgm:t>
        <a:bodyPr/>
        <a:lstStyle/>
        <a:p>
          <a:endParaRPr lang="en-US"/>
        </a:p>
      </dgm:t>
    </dgm:pt>
    <dgm:pt modelId="{B712A88A-03CB-2342-AC38-D96878E48A33}">
      <dgm:prSet phldrT="[Text]"/>
      <dgm:spPr>
        <a:solidFill>
          <a:srgbClr val="7E92C1"/>
        </a:solidFill>
      </dgm:spPr>
      <dgm:t>
        <a:bodyPr/>
        <a:lstStyle/>
        <a:p>
          <a:r>
            <a:rPr lang="en-US" dirty="0"/>
            <a:t>Detection</a:t>
          </a:r>
        </a:p>
      </dgm:t>
    </dgm:pt>
    <dgm:pt modelId="{94011B80-6957-5E45-931F-E9EF27754818}" type="parTrans" cxnId="{6FF858E1-A19B-7747-929E-B8A4B0FB3773}">
      <dgm:prSet/>
      <dgm:spPr/>
      <dgm:t>
        <a:bodyPr/>
        <a:lstStyle/>
        <a:p>
          <a:endParaRPr lang="en-US"/>
        </a:p>
      </dgm:t>
    </dgm:pt>
    <dgm:pt modelId="{175ADE22-FD87-CB49-AD43-C47D29B60B9A}" type="sibTrans" cxnId="{6FF858E1-A19B-7747-929E-B8A4B0FB3773}">
      <dgm:prSet/>
      <dgm:spPr/>
      <dgm:t>
        <a:bodyPr/>
        <a:lstStyle/>
        <a:p>
          <a:endParaRPr lang="en-US"/>
        </a:p>
      </dgm:t>
    </dgm:pt>
    <dgm:pt modelId="{97F59EE4-9ABA-9B46-8612-082F563A03E1}">
      <dgm:prSet phldrT="[Text]"/>
      <dgm:spPr/>
      <dgm:t>
        <a:bodyPr/>
        <a:lstStyle/>
        <a:p>
          <a:r>
            <a:rPr lang="en-US" dirty="0"/>
            <a:t>Fact-Checking</a:t>
          </a:r>
        </a:p>
      </dgm:t>
    </dgm:pt>
    <dgm:pt modelId="{0BCD129C-7C5C-8D4E-B8F0-136A6F91C418}" type="parTrans" cxnId="{3E66AE22-B412-6E4F-909C-C0E72CB16A9A}">
      <dgm:prSet/>
      <dgm:spPr/>
      <dgm:t>
        <a:bodyPr/>
        <a:lstStyle/>
        <a:p>
          <a:endParaRPr lang="en-US"/>
        </a:p>
      </dgm:t>
    </dgm:pt>
    <dgm:pt modelId="{D8811B00-CC32-A944-95EE-56FB8D606A4B}" type="sibTrans" cxnId="{3E66AE22-B412-6E4F-909C-C0E72CB16A9A}">
      <dgm:prSet/>
      <dgm:spPr/>
      <dgm:t>
        <a:bodyPr/>
        <a:lstStyle/>
        <a:p>
          <a:endParaRPr lang="en-US"/>
        </a:p>
      </dgm:t>
    </dgm:pt>
    <dgm:pt modelId="{E131BF80-695A-3C4C-AB13-5530EF2ED2B1}">
      <dgm:prSet phldrT="[Text]"/>
      <dgm:spPr/>
      <dgm:t>
        <a:bodyPr/>
        <a:lstStyle/>
        <a:p>
          <a:r>
            <a:rPr lang="en-US" dirty="0"/>
            <a:t>Semantic Inconsistency</a:t>
          </a:r>
        </a:p>
      </dgm:t>
    </dgm:pt>
    <dgm:pt modelId="{22D383EF-1747-5843-A3BF-1C6FF0EC674C}" type="parTrans" cxnId="{4170D720-7105-A544-BA3F-25ABBB238200}">
      <dgm:prSet/>
      <dgm:spPr/>
      <dgm:t>
        <a:bodyPr/>
        <a:lstStyle/>
        <a:p>
          <a:endParaRPr lang="en-US"/>
        </a:p>
      </dgm:t>
    </dgm:pt>
    <dgm:pt modelId="{AEA8FA53-626D-484E-B688-E3029C71E69E}" type="sibTrans" cxnId="{4170D720-7105-A544-BA3F-25ABBB238200}">
      <dgm:prSet/>
      <dgm:spPr/>
      <dgm:t>
        <a:bodyPr/>
        <a:lstStyle/>
        <a:p>
          <a:endParaRPr lang="en-US"/>
        </a:p>
      </dgm:t>
    </dgm:pt>
    <dgm:pt modelId="{03B65042-959C-3E42-B3FF-35EF0AA24873}">
      <dgm:prSet phldrT="[Text]"/>
      <dgm:spPr>
        <a:solidFill>
          <a:srgbClr val="7E92C1"/>
        </a:solidFill>
      </dgm:spPr>
      <dgm:t>
        <a:bodyPr/>
        <a:lstStyle/>
        <a:p>
          <a:r>
            <a:rPr lang="en-US" dirty="0"/>
            <a:t>Characterization</a:t>
          </a:r>
        </a:p>
      </dgm:t>
    </dgm:pt>
    <dgm:pt modelId="{838DDAB3-2272-6842-969D-DC8BEBE5EC14}" type="parTrans" cxnId="{411F32DB-CA49-6F4C-8A5B-E51BFDA62A74}">
      <dgm:prSet/>
      <dgm:spPr/>
      <dgm:t>
        <a:bodyPr/>
        <a:lstStyle/>
        <a:p>
          <a:endParaRPr lang="en-US"/>
        </a:p>
      </dgm:t>
    </dgm:pt>
    <dgm:pt modelId="{044B5C5E-58B3-0A4F-ACF2-57B435F7C99F}" type="sibTrans" cxnId="{411F32DB-CA49-6F4C-8A5B-E51BFDA62A74}">
      <dgm:prSet/>
      <dgm:spPr/>
      <dgm:t>
        <a:bodyPr/>
        <a:lstStyle/>
        <a:p>
          <a:endParaRPr lang="en-US"/>
        </a:p>
      </dgm:t>
    </dgm:pt>
    <dgm:pt modelId="{BD278B5D-B3C2-C342-8308-0445E61A19CF}">
      <dgm:prSet phldrT="[Text]"/>
      <dgm:spPr/>
      <dgm:t>
        <a:bodyPr/>
        <a:lstStyle/>
        <a:p>
          <a:r>
            <a:rPr lang="en-US" dirty="0"/>
            <a:t>Bias &amp; Framing</a:t>
          </a:r>
        </a:p>
      </dgm:t>
    </dgm:pt>
    <dgm:pt modelId="{EB87D1F6-B600-DF41-89BC-C0FA54823514}" type="parTrans" cxnId="{D13B9913-162D-F043-8274-8E299048BF0B}">
      <dgm:prSet/>
      <dgm:spPr/>
      <dgm:t>
        <a:bodyPr/>
        <a:lstStyle/>
        <a:p>
          <a:endParaRPr lang="en-US"/>
        </a:p>
      </dgm:t>
    </dgm:pt>
    <dgm:pt modelId="{22B0072F-3A78-0F44-8E71-59D62D8E71B3}" type="sibTrans" cxnId="{D13B9913-162D-F043-8274-8E299048BF0B}">
      <dgm:prSet/>
      <dgm:spPr/>
      <dgm:t>
        <a:bodyPr/>
        <a:lstStyle/>
        <a:p>
          <a:endParaRPr lang="en-US"/>
        </a:p>
      </dgm:t>
    </dgm:pt>
    <dgm:pt modelId="{A6AA2C62-76CC-4644-8507-B51D160B6C24}">
      <dgm:prSet/>
      <dgm:spPr>
        <a:solidFill>
          <a:srgbClr val="7E92C1"/>
        </a:solidFill>
      </dgm:spPr>
      <dgm:t>
        <a:bodyPr/>
        <a:lstStyle/>
        <a:p>
          <a:r>
            <a:rPr lang="en-US" dirty="0"/>
            <a:t>Applications &amp;</a:t>
          </a:r>
        </a:p>
        <a:p>
          <a:r>
            <a:rPr lang="en-US" dirty="0"/>
            <a:t>Future Directions</a:t>
          </a:r>
        </a:p>
      </dgm:t>
    </dgm:pt>
    <dgm:pt modelId="{22501410-25DE-F840-A345-6BE82500CCF7}" type="parTrans" cxnId="{2AED3045-B6C5-4C49-8934-7D1F15BDAF06}">
      <dgm:prSet/>
      <dgm:spPr/>
      <dgm:t>
        <a:bodyPr/>
        <a:lstStyle/>
        <a:p>
          <a:endParaRPr lang="en-US"/>
        </a:p>
      </dgm:t>
    </dgm:pt>
    <dgm:pt modelId="{5804DE30-BB08-4A43-850B-ABE71A238F06}" type="sibTrans" cxnId="{2AED3045-B6C5-4C49-8934-7D1F15BDAF06}">
      <dgm:prSet/>
      <dgm:spPr/>
      <dgm:t>
        <a:bodyPr/>
        <a:lstStyle/>
        <a:p>
          <a:endParaRPr lang="en-US"/>
        </a:p>
      </dgm:t>
    </dgm:pt>
    <dgm:pt modelId="{5857329F-F1E0-2448-AC2E-06B0314E2216}">
      <dgm:prSet phldrT="[Text]"/>
      <dgm:spPr/>
      <dgm:t>
        <a:bodyPr/>
        <a:lstStyle/>
        <a:p>
          <a:r>
            <a:rPr lang="en-US" dirty="0"/>
            <a:t>Problem Definitions and Task Formulations</a:t>
          </a:r>
        </a:p>
      </dgm:t>
    </dgm:pt>
    <dgm:pt modelId="{C904B892-C52B-154E-A64D-AE98756A7EAF}" type="parTrans" cxnId="{A5008A83-D20A-7245-9228-6BB51D31DA74}">
      <dgm:prSet/>
      <dgm:spPr/>
      <dgm:t>
        <a:bodyPr/>
        <a:lstStyle/>
        <a:p>
          <a:endParaRPr lang="en-US"/>
        </a:p>
      </dgm:t>
    </dgm:pt>
    <dgm:pt modelId="{6A2AAAE7-C978-434C-84FA-D8DC703B977F}" type="sibTrans" cxnId="{A5008A83-D20A-7245-9228-6BB51D31DA74}">
      <dgm:prSet/>
      <dgm:spPr/>
      <dgm:t>
        <a:bodyPr/>
        <a:lstStyle/>
        <a:p>
          <a:endParaRPr lang="en-US"/>
        </a:p>
      </dgm:t>
    </dgm:pt>
    <dgm:pt modelId="{CC137D76-8A6D-324F-BA10-A05A9F976580}">
      <dgm:prSet phldrT="[Text]"/>
      <dgm:spPr/>
      <dgm:t>
        <a:bodyPr/>
        <a:lstStyle/>
        <a:p>
          <a:r>
            <a:rPr lang="en-US" dirty="0"/>
            <a:t>Social Context and Propagation Patterns</a:t>
          </a:r>
        </a:p>
      </dgm:t>
    </dgm:pt>
    <dgm:pt modelId="{9C972D92-BFAF-974F-955F-CB751EBBA834}" type="parTrans" cxnId="{9DC00F14-3BDD-6149-82FA-862641AE43A0}">
      <dgm:prSet/>
      <dgm:spPr/>
      <dgm:t>
        <a:bodyPr/>
        <a:lstStyle/>
        <a:p>
          <a:endParaRPr lang="en-US"/>
        </a:p>
      </dgm:t>
    </dgm:pt>
    <dgm:pt modelId="{C820DDB7-CCE8-F94B-8404-96EFE4F3CDAB}" type="sibTrans" cxnId="{9DC00F14-3BDD-6149-82FA-862641AE43A0}">
      <dgm:prSet/>
      <dgm:spPr/>
      <dgm:t>
        <a:bodyPr/>
        <a:lstStyle/>
        <a:p>
          <a:endParaRPr lang="en-US"/>
        </a:p>
      </dgm:t>
    </dgm:pt>
    <dgm:pt modelId="{214B639C-ED56-5240-B105-7A55F83E840F}">
      <dgm:prSet phldrT="[Text]"/>
      <dgm:spPr/>
      <dgm:t>
        <a:bodyPr/>
        <a:lstStyle/>
        <a:p>
          <a:r>
            <a:rPr lang="en-US" dirty="0"/>
            <a:t>Intent &amp; Agenda</a:t>
          </a:r>
        </a:p>
      </dgm:t>
    </dgm:pt>
    <dgm:pt modelId="{8F515A94-8600-6E4F-A9A3-C8595E8F5714}" type="parTrans" cxnId="{0E8ABD69-870F-D649-818B-0151238D3F3A}">
      <dgm:prSet/>
      <dgm:spPr/>
      <dgm:t>
        <a:bodyPr/>
        <a:lstStyle/>
        <a:p>
          <a:endParaRPr lang="en-US"/>
        </a:p>
      </dgm:t>
    </dgm:pt>
    <dgm:pt modelId="{B3091A8E-FAB8-A946-AAD1-F9FD5A05AC78}" type="sibTrans" cxnId="{0E8ABD69-870F-D649-818B-0151238D3F3A}">
      <dgm:prSet/>
      <dgm:spPr/>
      <dgm:t>
        <a:bodyPr/>
        <a:lstStyle/>
        <a:p>
          <a:endParaRPr lang="en-US"/>
        </a:p>
      </dgm:t>
    </dgm:pt>
    <dgm:pt modelId="{41B5088E-6AB5-434D-94E2-A7A2C7444311}">
      <dgm:prSet/>
      <dgm:spPr/>
      <dgm:t>
        <a:bodyPr/>
        <a:lstStyle/>
        <a:p>
          <a:r>
            <a:rPr lang="en-US" dirty="0"/>
            <a:t>Corrective Actions</a:t>
          </a:r>
        </a:p>
      </dgm:t>
    </dgm:pt>
    <dgm:pt modelId="{1336E572-0A82-1542-8A8C-FF33CD223BBD}" type="parTrans" cxnId="{68AD57A3-432A-134E-8AB5-3852CA2BDEEB}">
      <dgm:prSet/>
      <dgm:spPr/>
      <dgm:t>
        <a:bodyPr/>
        <a:lstStyle/>
        <a:p>
          <a:endParaRPr lang="en-US"/>
        </a:p>
      </dgm:t>
    </dgm:pt>
    <dgm:pt modelId="{BF995A2B-F6F8-FF45-BEAA-DAB0B02C8FFB}" type="sibTrans" cxnId="{68AD57A3-432A-134E-8AB5-3852CA2BDEEB}">
      <dgm:prSet/>
      <dgm:spPr/>
      <dgm:t>
        <a:bodyPr/>
        <a:lstStyle/>
        <a:p>
          <a:endParaRPr lang="en-US"/>
        </a:p>
      </dgm:t>
    </dgm:pt>
    <dgm:pt modelId="{034A477D-5FAF-B34B-ABB4-5672572F5BBD}">
      <dgm:prSet phldrT="[Text]"/>
      <dgm:spPr/>
      <dgm:t>
        <a:bodyPr/>
        <a:lstStyle/>
        <a:p>
          <a:r>
            <a:rPr lang="en-US" dirty="0"/>
            <a:t>Propaganda Techniques</a:t>
          </a:r>
        </a:p>
      </dgm:t>
    </dgm:pt>
    <dgm:pt modelId="{EBB93988-F8AC-594C-A901-3A4A96EFFAA4}" type="parTrans" cxnId="{709035F9-D78F-C049-9071-4AA0F9F5FDD5}">
      <dgm:prSet/>
      <dgm:spPr/>
      <dgm:t>
        <a:bodyPr/>
        <a:lstStyle/>
        <a:p>
          <a:endParaRPr lang="en-US"/>
        </a:p>
      </dgm:t>
    </dgm:pt>
    <dgm:pt modelId="{377FFFCA-66D2-4146-804F-A0608CB44CF4}" type="sibTrans" cxnId="{709035F9-D78F-C049-9071-4AA0F9F5FDD5}">
      <dgm:prSet/>
      <dgm:spPr/>
      <dgm:t>
        <a:bodyPr/>
        <a:lstStyle/>
        <a:p>
          <a:endParaRPr lang="en-US"/>
        </a:p>
      </dgm:t>
    </dgm:pt>
    <dgm:pt modelId="{BA629C56-3502-AD43-AF40-7BE8E3282C29}">
      <dgm:prSet/>
      <dgm:spPr/>
      <dgm:t>
        <a:bodyPr/>
        <a:lstStyle/>
        <a:p>
          <a:r>
            <a:rPr lang="en-US" dirty="0"/>
            <a:t>Remaining Challenges</a:t>
          </a:r>
        </a:p>
      </dgm:t>
    </dgm:pt>
    <dgm:pt modelId="{820CED31-F8C3-E145-9B13-AAE60F2EAFB5}" type="parTrans" cxnId="{64649DEA-0021-7A4C-9EC5-039F33C5F82E}">
      <dgm:prSet/>
      <dgm:spPr/>
      <dgm:t>
        <a:bodyPr/>
        <a:lstStyle/>
        <a:p>
          <a:endParaRPr lang="en-US"/>
        </a:p>
      </dgm:t>
    </dgm:pt>
    <dgm:pt modelId="{9A499856-56EF-BB40-AC37-084516F9C019}" type="sibTrans" cxnId="{64649DEA-0021-7A4C-9EC5-039F33C5F82E}">
      <dgm:prSet/>
      <dgm:spPr/>
      <dgm:t>
        <a:bodyPr/>
        <a:lstStyle/>
        <a:p>
          <a:endParaRPr lang="en-US"/>
        </a:p>
      </dgm:t>
    </dgm:pt>
    <dgm:pt modelId="{6FF45801-50EC-2647-89E2-03027CB83779}">
      <dgm:prSet/>
      <dgm:spPr/>
      <dgm:t>
        <a:bodyPr/>
        <a:lstStyle/>
        <a:p>
          <a:r>
            <a:rPr lang="en-US" dirty="0"/>
            <a:t>Future Directions</a:t>
          </a:r>
        </a:p>
      </dgm:t>
    </dgm:pt>
    <dgm:pt modelId="{B650ED23-EFA7-0544-91A8-C43A4A07CC6A}" type="parTrans" cxnId="{EFE870AD-8D58-2D44-B6C0-738AC715DD3C}">
      <dgm:prSet/>
      <dgm:spPr/>
      <dgm:t>
        <a:bodyPr/>
        <a:lstStyle/>
        <a:p>
          <a:endParaRPr lang="en-US"/>
        </a:p>
      </dgm:t>
    </dgm:pt>
    <dgm:pt modelId="{DE35CEAB-D5F3-824E-9209-BC10C2A7CFB2}" type="sibTrans" cxnId="{EFE870AD-8D58-2D44-B6C0-738AC715DD3C}">
      <dgm:prSet/>
      <dgm:spPr/>
      <dgm:t>
        <a:bodyPr/>
        <a:lstStyle/>
        <a:p>
          <a:endParaRPr lang="en-US"/>
        </a:p>
      </dgm:t>
    </dgm:pt>
    <dgm:pt modelId="{D543A9E7-0B27-9D4A-A419-3C74688B3F97}" type="pres">
      <dgm:prSet presAssocID="{E14B7DA4-5EBA-ED46-AEA0-330F1E5AAFD2}" presName="linearFlow" presStyleCnt="0">
        <dgm:presLayoutVars>
          <dgm:dir/>
          <dgm:animLvl val="lvl"/>
          <dgm:resizeHandles val="exact"/>
        </dgm:presLayoutVars>
      </dgm:prSet>
      <dgm:spPr/>
    </dgm:pt>
    <dgm:pt modelId="{E326CA00-6BE3-AC4F-937B-464FCB46D656}" type="pres">
      <dgm:prSet presAssocID="{50C02BB6-B1BA-F14F-9886-A9CB0E5126F5}" presName="composite" presStyleCnt="0"/>
      <dgm:spPr/>
    </dgm:pt>
    <dgm:pt modelId="{75B2FE61-2838-304F-85A4-003D6115C216}" type="pres">
      <dgm:prSet presAssocID="{50C02BB6-B1BA-F14F-9886-A9CB0E5126F5}" presName="parentText" presStyleLbl="alignNode1" presStyleIdx="0" presStyleCnt="4">
        <dgm:presLayoutVars>
          <dgm:chMax val="1"/>
          <dgm:bulletEnabled val="1"/>
        </dgm:presLayoutVars>
      </dgm:prSet>
      <dgm:spPr/>
    </dgm:pt>
    <dgm:pt modelId="{A27EE97D-AB2C-414C-89A4-42774522A28D}" type="pres">
      <dgm:prSet presAssocID="{50C02BB6-B1BA-F14F-9886-A9CB0E5126F5}" presName="descendantText" presStyleLbl="alignAcc1" presStyleIdx="0" presStyleCnt="4" custLinFactNeighborX="2570" custLinFactNeighborY="-90665">
        <dgm:presLayoutVars>
          <dgm:bulletEnabled val="1"/>
        </dgm:presLayoutVars>
      </dgm:prSet>
      <dgm:spPr/>
    </dgm:pt>
    <dgm:pt modelId="{AD907D60-BDAD-3545-A2A8-42CBAD1B9016}" type="pres">
      <dgm:prSet presAssocID="{1A505C54-E0A2-B54E-8D25-48DA30A13A84}" presName="sp" presStyleCnt="0"/>
      <dgm:spPr/>
    </dgm:pt>
    <dgm:pt modelId="{03100168-3443-6248-A15C-2FFF471D1275}" type="pres">
      <dgm:prSet presAssocID="{B712A88A-03CB-2342-AC38-D96878E48A33}" presName="composite" presStyleCnt="0"/>
      <dgm:spPr/>
    </dgm:pt>
    <dgm:pt modelId="{0A045DEA-961A-7346-B629-84B612512CEF}" type="pres">
      <dgm:prSet presAssocID="{B712A88A-03CB-2342-AC38-D96878E48A33}" presName="parentText" presStyleLbl="alignNode1" presStyleIdx="1" presStyleCnt="4">
        <dgm:presLayoutVars>
          <dgm:chMax val="1"/>
          <dgm:bulletEnabled val="1"/>
        </dgm:presLayoutVars>
      </dgm:prSet>
      <dgm:spPr/>
    </dgm:pt>
    <dgm:pt modelId="{3DA0A2AF-65EE-C042-9C8E-CCD7D86A6921}" type="pres">
      <dgm:prSet presAssocID="{B712A88A-03CB-2342-AC38-D96878E48A33}" presName="descendantText" presStyleLbl="alignAcc1" presStyleIdx="1" presStyleCnt="4">
        <dgm:presLayoutVars>
          <dgm:bulletEnabled val="1"/>
        </dgm:presLayoutVars>
      </dgm:prSet>
      <dgm:spPr/>
    </dgm:pt>
    <dgm:pt modelId="{2C86C61F-018A-B645-AE97-C99BEB608C3D}" type="pres">
      <dgm:prSet presAssocID="{175ADE22-FD87-CB49-AD43-C47D29B60B9A}" presName="sp" presStyleCnt="0"/>
      <dgm:spPr/>
    </dgm:pt>
    <dgm:pt modelId="{DAB4FD82-0853-8048-89D3-F8F7831AF1BF}" type="pres">
      <dgm:prSet presAssocID="{03B65042-959C-3E42-B3FF-35EF0AA24873}" presName="composite" presStyleCnt="0"/>
      <dgm:spPr/>
    </dgm:pt>
    <dgm:pt modelId="{03D68A48-CF03-234A-B101-589242448F67}" type="pres">
      <dgm:prSet presAssocID="{03B65042-959C-3E42-B3FF-35EF0AA24873}" presName="parentText" presStyleLbl="alignNode1" presStyleIdx="2" presStyleCnt="4">
        <dgm:presLayoutVars>
          <dgm:chMax val="1"/>
          <dgm:bulletEnabled val="1"/>
        </dgm:presLayoutVars>
      </dgm:prSet>
      <dgm:spPr/>
    </dgm:pt>
    <dgm:pt modelId="{89BEF8A2-F054-B749-88FB-0B7F710D49D0}" type="pres">
      <dgm:prSet presAssocID="{03B65042-959C-3E42-B3FF-35EF0AA24873}" presName="descendantText" presStyleLbl="alignAcc1" presStyleIdx="2" presStyleCnt="4">
        <dgm:presLayoutVars>
          <dgm:bulletEnabled val="1"/>
        </dgm:presLayoutVars>
      </dgm:prSet>
      <dgm:spPr/>
    </dgm:pt>
    <dgm:pt modelId="{DF1705DF-9709-6046-8265-8DC78322DB98}" type="pres">
      <dgm:prSet presAssocID="{044B5C5E-58B3-0A4F-ACF2-57B435F7C99F}" presName="sp" presStyleCnt="0"/>
      <dgm:spPr/>
    </dgm:pt>
    <dgm:pt modelId="{909D3E67-DCDC-F74E-88A7-65296FEDF23D}" type="pres">
      <dgm:prSet presAssocID="{A6AA2C62-76CC-4644-8507-B51D160B6C24}" presName="composite" presStyleCnt="0"/>
      <dgm:spPr/>
    </dgm:pt>
    <dgm:pt modelId="{2DF5E202-37E3-FD45-B634-664591C0CF6E}" type="pres">
      <dgm:prSet presAssocID="{A6AA2C62-76CC-4644-8507-B51D160B6C24}" presName="parentText" presStyleLbl="alignNode1" presStyleIdx="3" presStyleCnt="4">
        <dgm:presLayoutVars>
          <dgm:chMax val="1"/>
          <dgm:bulletEnabled val="1"/>
        </dgm:presLayoutVars>
      </dgm:prSet>
      <dgm:spPr/>
    </dgm:pt>
    <dgm:pt modelId="{7862F62D-66E1-1B48-A61C-2510A479BBAC}" type="pres">
      <dgm:prSet presAssocID="{A6AA2C62-76CC-4644-8507-B51D160B6C24}" presName="descendantText" presStyleLbl="alignAcc1" presStyleIdx="3" presStyleCnt="4">
        <dgm:presLayoutVars>
          <dgm:bulletEnabled val="1"/>
        </dgm:presLayoutVars>
      </dgm:prSet>
      <dgm:spPr/>
    </dgm:pt>
  </dgm:ptLst>
  <dgm:cxnLst>
    <dgm:cxn modelId="{D13B9913-162D-F043-8274-8E299048BF0B}" srcId="{03B65042-959C-3E42-B3FF-35EF0AA24873}" destId="{BD278B5D-B3C2-C342-8308-0445E61A19CF}" srcOrd="0" destOrd="0" parTransId="{EB87D1F6-B600-DF41-89BC-C0FA54823514}" sibTransId="{22B0072F-3A78-0F44-8E71-59D62D8E71B3}"/>
    <dgm:cxn modelId="{9DC00F14-3BDD-6149-82FA-862641AE43A0}" srcId="{B712A88A-03CB-2342-AC38-D96878E48A33}" destId="{CC137D76-8A6D-324F-BA10-A05A9F976580}" srcOrd="2" destOrd="0" parTransId="{9C972D92-BFAF-974F-955F-CB751EBBA834}" sibTransId="{C820DDB7-CCE8-F94B-8404-96EFE4F3CDAB}"/>
    <dgm:cxn modelId="{8B922B15-1FDA-7D4E-AA08-C32307A07FA5}" type="presOf" srcId="{A6AA2C62-76CC-4644-8507-B51D160B6C24}" destId="{2DF5E202-37E3-FD45-B634-664591C0CF6E}" srcOrd="0" destOrd="0" presId="urn:microsoft.com/office/officeart/2005/8/layout/chevron2"/>
    <dgm:cxn modelId="{4170D720-7105-A544-BA3F-25ABBB238200}" srcId="{B712A88A-03CB-2342-AC38-D96878E48A33}" destId="{E131BF80-695A-3C4C-AB13-5530EF2ED2B1}" srcOrd="1" destOrd="0" parTransId="{22D383EF-1747-5843-A3BF-1C6FF0EC674C}" sibTransId="{AEA8FA53-626D-484E-B688-E3029C71E69E}"/>
    <dgm:cxn modelId="{3E66AE22-B412-6E4F-909C-C0E72CB16A9A}" srcId="{B712A88A-03CB-2342-AC38-D96878E48A33}" destId="{97F59EE4-9ABA-9B46-8612-082F563A03E1}" srcOrd="0" destOrd="0" parTransId="{0BCD129C-7C5C-8D4E-B8F0-136A6F91C418}" sibTransId="{D8811B00-CC32-A944-95EE-56FB8D606A4B}"/>
    <dgm:cxn modelId="{161E502B-31BE-914C-87D3-CECA4CF0EFB4}" type="presOf" srcId="{B712A88A-03CB-2342-AC38-D96878E48A33}" destId="{0A045DEA-961A-7346-B629-84B612512CEF}" srcOrd="0" destOrd="0" presId="urn:microsoft.com/office/officeart/2005/8/layout/chevron2"/>
    <dgm:cxn modelId="{3C7A0E2E-F3BA-FD43-B0B7-EA4992B61904}" type="presOf" srcId="{BA629C56-3502-AD43-AF40-7BE8E3282C29}" destId="{7862F62D-66E1-1B48-A61C-2510A479BBAC}" srcOrd="0" destOrd="1" presId="urn:microsoft.com/office/officeart/2005/8/layout/chevron2"/>
    <dgm:cxn modelId="{A527BF41-E3DC-2144-8660-7FABD0CCE962}" srcId="{50C02BB6-B1BA-F14F-9886-A9CB0E5126F5}" destId="{F4FC828B-5513-AF43-B348-3FA9A9027B8F}" srcOrd="0" destOrd="0" parTransId="{A7317B27-793A-684B-AE24-E95B8C6879E4}" sibTransId="{8E4D7621-B502-794D-A107-4C305259BD61}"/>
    <dgm:cxn modelId="{2AED3045-B6C5-4C49-8934-7D1F15BDAF06}" srcId="{E14B7DA4-5EBA-ED46-AEA0-330F1E5AAFD2}" destId="{A6AA2C62-76CC-4644-8507-B51D160B6C24}" srcOrd="3" destOrd="0" parTransId="{22501410-25DE-F840-A345-6BE82500CCF7}" sibTransId="{5804DE30-BB08-4A43-850B-ABE71A238F06}"/>
    <dgm:cxn modelId="{918F4A4D-FDA8-B841-827F-BEA66706079C}" srcId="{E14B7DA4-5EBA-ED46-AEA0-330F1E5AAFD2}" destId="{50C02BB6-B1BA-F14F-9886-A9CB0E5126F5}" srcOrd="0" destOrd="0" parTransId="{E4EE5BFB-A95E-C74B-95D4-58F0B5326ECA}" sibTransId="{1A505C54-E0A2-B54E-8D25-48DA30A13A84}"/>
    <dgm:cxn modelId="{0E8ABD69-870F-D649-818B-0151238D3F3A}" srcId="{03B65042-959C-3E42-B3FF-35EF0AA24873}" destId="{214B639C-ED56-5240-B105-7A55F83E840F}" srcOrd="2" destOrd="0" parTransId="{8F515A94-8600-6E4F-A9A3-C8595E8F5714}" sibTransId="{B3091A8E-FAB8-A946-AAD1-F9FD5A05AC78}"/>
    <dgm:cxn modelId="{ACC7476C-F21C-C142-8AD7-643F3219B418}" type="presOf" srcId="{6FF45801-50EC-2647-89E2-03027CB83779}" destId="{7862F62D-66E1-1B48-A61C-2510A479BBAC}" srcOrd="0" destOrd="2" presId="urn:microsoft.com/office/officeart/2005/8/layout/chevron2"/>
    <dgm:cxn modelId="{93B2AB6E-2BC8-E84E-B905-A3AEA5F097F3}" type="presOf" srcId="{214B639C-ED56-5240-B105-7A55F83E840F}" destId="{89BEF8A2-F054-B749-88FB-0B7F710D49D0}" srcOrd="0" destOrd="2" presId="urn:microsoft.com/office/officeart/2005/8/layout/chevron2"/>
    <dgm:cxn modelId="{A5008A83-D20A-7245-9228-6BB51D31DA74}" srcId="{50C02BB6-B1BA-F14F-9886-A9CB0E5126F5}" destId="{5857329F-F1E0-2448-AC2E-06B0314E2216}" srcOrd="2" destOrd="0" parTransId="{C904B892-C52B-154E-A64D-AE98756A7EAF}" sibTransId="{6A2AAAE7-C978-434C-84FA-D8DC703B977F}"/>
    <dgm:cxn modelId="{4228238E-B287-5240-A606-92CD48FB7D3E}" type="presOf" srcId="{50C02BB6-B1BA-F14F-9886-A9CB0E5126F5}" destId="{75B2FE61-2838-304F-85A4-003D6115C216}" srcOrd="0" destOrd="0" presId="urn:microsoft.com/office/officeart/2005/8/layout/chevron2"/>
    <dgm:cxn modelId="{203AE09F-8C2B-7245-920D-EB19C3C7FB06}" type="presOf" srcId="{034A477D-5FAF-B34B-ABB4-5672572F5BBD}" destId="{89BEF8A2-F054-B749-88FB-0B7F710D49D0}" srcOrd="0" destOrd="1" presId="urn:microsoft.com/office/officeart/2005/8/layout/chevron2"/>
    <dgm:cxn modelId="{2FD701A2-9C72-A346-94EF-B93E3BC8292A}" type="presOf" srcId="{41B5088E-6AB5-434D-94E2-A7A2C7444311}" destId="{7862F62D-66E1-1B48-A61C-2510A479BBAC}" srcOrd="0" destOrd="0" presId="urn:microsoft.com/office/officeart/2005/8/layout/chevron2"/>
    <dgm:cxn modelId="{68AD57A3-432A-134E-8AB5-3852CA2BDEEB}" srcId="{A6AA2C62-76CC-4644-8507-B51D160B6C24}" destId="{41B5088E-6AB5-434D-94E2-A7A2C7444311}" srcOrd="0" destOrd="0" parTransId="{1336E572-0A82-1542-8A8C-FF33CD223BBD}" sibTransId="{BF995A2B-F6F8-FF45-BEAA-DAB0B02C8FFB}"/>
    <dgm:cxn modelId="{EFE870AD-8D58-2D44-B6C0-738AC715DD3C}" srcId="{A6AA2C62-76CC-4644-8507-B51D160B6C24}" destId="{6FF45801-50EC-2647-89E2-03027CB83779}" srcOrd="2" destOrd="0" parTransId="{B650ED23-EFA7-0544-91A8-C43A4A07CC6A}" sibTransId="{DE35CEAB-D5F3-824E-9209-BC10C2A7CFB2}"/>
    <dgm:cxn modelId="{912D34AE-3B13-8E41-8AA0-5F2E5695B750}" type="presOf" srcId="{97F59EE4-9ABA-9B46-8612-082F563A03E1}" destId="{3DA0A2AF-65EE-C042-9C8E-CCD7D86A6921}" srcOrd="0" destOrd="0" presId="urn:microsoft.com/office/officeart/2005/8/layout/chevron2"/>
    <dgm:cxn modelId="{849D2EB4-03C1-8841-AEA7-BA80F9A6EBF2}" type="presOf" srcId="{BD278B5D-B3C2-C342-8308-0445E61A19CF}" destId="{89BEF8A2-F054-B749-88FB-0B7F710D49D0}" srcOrd="0" destOrd="0" presId="urn:microsoft.com/office/officeart/2005/8/layout/chevron2"/>
    <dgm:cxn modelId="{DF068DB4-4FA0-3F4B-996C-6309AF98153E}" type="presOf" srcId="{5857329F-F1E0-2448-AC2E-06B0314E2216}" destId="{A27EE97D-AB2C-414C-89A4-42774522A28D}" srcOrd="0" destOrd="2" presId="urn:microsoft.com/office/officeart/2005/8/layout/chevron2"/>
    <dgm:cxn modelId="{FDD5B9BE-0736-DD4C-8296-317A7FA73BEC}" srcId="{50C02BB6-B1BA-F14F-9886-A9CB0E5126F5}" destId="{3075632A-7950-4A4C-91DA-E528E15AB2B8}" srcOrd="1" destOrd="0" parTransId="{D605BE31-9BE8-1A42-8927-D5B262606529}" sibTransId="{E67317C6-24F2-FC47-A542-AF98D9197397}"/>
    <dgm:cxn modelId="{D99577C4-8CDC-0149-93A1-AC6A52DCAB91}" type="presOf" srcId="{CC137D76-8A6D-324F-BA10-A05A9F976580}" destId="{3DA0A2AF-65EE-C042-9C8E-CCD7D86A6921}" srcOrd="0" destOrd="2" presId="urn:microsoft.com/office/officeart/2005/8/layout/chevron2"/>
    <dgm:cxn modelId="{58B917CE-A275-5342-AFF8-5B5CCBC2F067}" type="presOf" srcId="{F4FC828B-5513-AF43-B348-3FA9A9027B8F}" destId="{A27EE97D-AB2C-414C-89A4-42774522A28D}" srcOrd="0" destOrd="0" presId="urn:microsoft.com/office/officeart/2005/8/layout/chevron2"/>
    <dgm:cxn modelId="{411F32DB-CA49-6F4C-8A5B-E51BFDA62A74}" srcId="{E14B7DA4-5EBA-ED46-AEA0-330F1E5AAFD2}" destId="{03B65042-959C-3E42-B3FF-35EF0AA24873}" srcOrd="2" destOrd="0" parTransId="{838DDAB3-2272-6842-969D-DC8BEBE5EC14}" sibTransId="{044B5C5E-58B3-0A4F-ACF2-57B435F7C99F}"/>
    <dgm:cxn modelId="{8B9F1FDC-48A6-7746-B724-B28D54BEA4D8}" type="presOf" srcId="{03B65042-959C-3E42-B3FF-35EF0AA24873}" destId="{03D68A48-CF03-234A-B101-589242448F67}" srcOrd="0" destOrd="0" presId="urn:microsoft.com/office/officeart/2005/8/layout/chevron2"/>
    <dgm:cxn modelId="{FE7BE0DC-C02A-E048-954A-1E8E37C1E9EC}" type="presOf" srcId="{3075632A-7950-4A4C-91DA-E528E15AB2B8}" destId="{A27EE97D-AB2C-414C-89A4-42774522A28D}" srcOrd="0" destOrd="1" presId="urn:microsoft.com/office/officeart/2005/8/layout/chevron2"/>
    <dgm:cxn modelId="{6FF858E1-A19B-7747-929E-B8A4B0FB3773}" srcId="{E14B7DA4-5EBA-ED46-AEA0-330F1E5AAFD2}" destId="{B712A88A-03CB-2342-AC38-D96878E48A33}" srcOrd="1" destOrd="0" parTransId="{94011B80-6957-5E45-931F-E9EF27754818}" sibTransId="{175ADE22-FD87-CB49-AD43-C47D29B60B9A}"/>
    <dgm:cxn modelId="{307E8CE6-5618-EA48-B6F2-A5C0DCBBE9F7}" type="presOf" srcId="{E131BF80-695A-3C4C-AB13-5530EF2ED2B1}" destId="{3DA0A2AF-65EE-C042-9C8E-CCD7D86A6921}" srcOrd="0" destOrd="1" presId="urn:microsoft.com/office/officeart/2005/8/layout/chevron2"/>
    <dgm:cxn modelId="{64649DEA-0021-7A4C-9EC5-039F33C5F82E}" srcId="{A6AA2C62-76CC-4644-8507-B51D160B6C24}" destId="{BA629C56-3502-AD43-AF40-7BE8E3282C29}" srcOrd="1" destOrd="0" parTransId="{820CED31-F8C3-E145-9B13-AAE60F2EAFB5}" sibTransId="{9A499856-56EF-BB40-AC37-084516F9C019}"/>
    <dgm:cxn modelId="{A1B0CAF0-D25F-9249-9130-489915F1956E}" type="presOf" srcId="{E14B7DA4-5EBA-ED46-AEA0-330F1E5AAFD2}" destId="{D543A9E7-0B27-9D4A-A419-3C74688B3F97}" srcOrd="0" destOrd="0" presId="urn:microsoft.com/office/officeart/2005/8/layout/chevron2"/>
    <dgm:cxn modelId="{709035F9-D78F-C049-9071-4AA0F9F5FDD5}" srcId="{03B65042-959C-3E42-B3FF-35EF0AA24873}" destId="{034A477D-5FAF-B34B-ABB4-5672572F5BBD}" srcOrd="1" destOrd="0" parTransId="{EBB93988-F8AC-594C-A901-3A4A96EFFAA4}" sibTransId="{377FFFCA-66D2-4146-804F-A0608CB44CF4}"/>
    <dgm:cxn modelId="{EAB09063-B299-DC4E-B544-962EC3A60C77}" type="presParOf" srcId="{D543A9E7-0B27-9D4A-A419-3C74688B3F97}" destId="{E326CA00-6BE3-AC4F-937B-464FCB46D656}" srcOrd="0" destOrd="0" presId="urn:microsoft.com/office/officeart/2005/8/layout/chevron2"/>
    <dgm:cxn modelId="{D94E547C-0D81-2C49-837F-80B5938852CC}" type="presParOf" srcId="{E326CA00-6BE3-AC4F-937B-464FCB46D656}" destId="{75B2FE61-2838-304F-85A4-003D6115C216}" srcOrd="0" destOrd="0" presId="urn:microsoft.com/office/officeart/2005/8/layout/chevron2"/>
    <dgm:cxn modelId="{2B7E4615-47D6-944D-9234-4136AB541DAB}" type="presParOf" srcId="{E326CA00-6BE3-AC4F-937B-464FCB46D656}" destId="{A27EE97D-AB2C-414C-89A4-42774522A28D}" srcOrd="1" destOrd="0" presId="urn:microsoft.com/office/officeart/2005/8/layout/chevron2"/>
    <dgm:cxn modelId="{6B93F1E3-4D24-214E-8551-A12E3DBB09B3}" type="presParOf" srcId="{D543A9E7-0B27-9D4A-A419-3C74688B3F97}" destId="{AD907D60-BDAD-3545-A2A8-42CBAD1B9016}" srcOrd="1" destOrd="0" presId="urn:microsoft.com/office/officeart/2005/8/layout/chevron2"/>
    <dgm:cxn modelId="{1A8FF464-6B7E-904A-891E-DB0CD727B55B}" type="presParOf" srcId="{D543A9E7-0B27-9D4A-A419-3C74688B3F97}" destId="{03100168-3443-6248-A15C-2FFF471D1275}" srcOrd="2" destOrd="0" presId="urn:microsoft.com/office/officeart/2005/8/layout/chevron2"/>
    <dgm:cxn modelId="{BE00FE53-D49D-E243-BF70-48B6B72F5A5E}" type="presParOf" srcId="{03100168-3443-6248-A15C-2FFF471D1275}" destId="{0A045DEA-961A-7346-B629-84B612512CEF}" srcOrd="0" destOrd="0" presId="urn:microsoft.com/office/officeart/2005/8/layout/chevron2"/>
    <dgm:cxn modelId="{793C69F6-305D-864E-B383-4E9C072E8858}" type="presParOf" srcId="{03100168-3443-6248-A15C-2FFF471D1275}" destId="{3DA0A2AF-65EE-C042-9C8E-CCD7D86A6921}" srcOrd="1" destOrd="0" presId="urn:microsoft.com/office/officeart/2005/8/layout/chevron2"/>
    <dgm:cxn modelId="{554CF1E8-DA2B-3243-81D1-BF4D5EAAD7F8}" type="presParOf" srcId="{D543A9E7-0B27-9D4A-A419-3C74688B3F97}" destId="{2C86C61F-018A-B645-AE97-C99BEB608C3D}" srcOrd="3" destOrd="0" presId="urn:microsoft.com/office/officeart/2005/8/layout/chevron2"/>
    <dgm:cxn modelId="{0A07898F-4E20-9A45-B7EA-8CDB0A058B37}" type="presParOf" srcId="{D543A9E7-0B27-9D4A-A419-3C74688B3F97}" destId="{DAB4FD82-0853-8048-89D3-F8F7831AF1BF}" srcOrd="4" destOrd="0" presId="urn:microsoft.com/office/officeart/2005/8/layout/chevron2"/>
    <dgm:cxn modelId="{9C7AAC60-F3F6-244D-9CAB-3E182189D69F}" type="presParOf" srcId="{DAB4FD82-0853-8048-89D3-F8F7831AF1BF}" destId="{03D68A48-CF03-234A-B101-589242448F67}" srcOrd="0" destOrd="0" presId="urn:microsoft.com/office/officeart/2005/8/layout/chevron2"/>
    <dgm:cxn modelId="{D06E1AAB-E0A4-F542-8F44-7AF14E4C7557}" type="presParOf" srcId="{DAB4FD82-0853-8048-89D3-F8F7831AF1BF}" destId="{89BEF8A2-F054-B749-88FB-0B7F710D49D0}" srcOrd="1" destOrd="0" presId="urn:microsoft.com/office/officeart/2005/8/layout/chevron2"/>
    <dgm:cxn modelId="{1ED75684-4A5D-5947-BB61-D3F421C9CDE5}" type="presParOf" srcId="{D543A9E7-0B27-9D4A-A419-3C74688B3F97}" destId="{DF1705DF-9709-6046-8265-8DC78322DB98}" srcOrd="5" destOrd="0" presId="urn:microsoft.com/office/officeart/2005/8/layout/chevron2"/>
    <dgm:cxn modelId="{91D8DBAB-B585-984C-8FC9-AA3FFFF3C7C4}" type="presParOf" srcId="{D543A9E7-0B27-9D4A-A419-3C74688B3F97}" destId="{909D3E67-DCDC-F74E-88A7-65296FEDF23D}" srcOrd="6" destOrd="0" presId="urn:microsoft.com/office/officeart/2005/8/layout/chevron2"/>
    <dgm:cxn modelId="{8D6D8D43-C7DB-354D-8D53-AD709787B95C}" type="presParOf" srcId="{909D3E67-DCDC-F74E-88A7-65296FEDF23D}" destId="{2DF5E202-37E3-FD45-B634-664591C0CF6E}" srcOrd="0" destOrd="0" presId="urn:microsoft.com/office/officeart/2005/8/layout/chevron2"/>
    <dgm:cxn modelId="{0BEF1FCC-3027-8344-AE1E-1D124959550C}" type="presParOf" srcId="{909D3E67-DCDC-F74E-88A7-65296FEDF23D}" destId="{7862F62D-66E1-1B48-A61C-2510A479BBA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664AEB-F5C5-C340-93A0-9D44028C629B}" type="doc">
      <dgm:prSet loTypeId="urn:microsoft.com/office/officeart/2005/8/layout/gear1" loCatId="" qsTypeId="urn:microsoft.com/office/officeart/2005/8/quickstyle/simple1" qsCatId="simple" csTypeId="urn:microsoft.com/office/officeart/2005/8/colors/accent1_2" csCatId="accent1" phldr="1"/>
      <dgm:spPr/>
    </dgm:pt>
    <dgm:pt modelId="{81F806B5-DCF7-DD46-A20F-D570DDF40AE4}">
      <dgm:prSet phldrT="[Text]" custT="1"/>
      <dgm:spPr>
        <a:solidFill>
          <a:srgbClr val="9EA7BB"/>
        </a:solidFill>
      </dgm:spPr>
      <dgm:t>
        <a:bodyPr/>
        <a:lstStyle/>
        <a:p>
          <a:r>
            <a:rPr lang="en-US" sz="1250" dirty="0"/>
            <a:t>The Frontier in</a:t>
          </a:r>
        </a:p>
        <a:p>
          <a:r>
            <a:rPr lang="en-US" sz="1200" dirty="0"/>
            <a:t>Detection &amp; Characterization</a:t>
          </a:r>
        </a:p>
        <a:p>
          <a:r>
            <a:rPr lang="en-US" sz="1200" dirty="0"/>
            <a:t>Methodologies</a:t>
          </a:r>
        </a:p>
        <a:p>
          <a:r>
            <a:rPr lang="en-US" sz="1200" dirty="0"/>
            <a:t>(Recent Trends, Pros &amp; Cons, etc.)</a:t>
          </a:r>
        </a:p>
      </dgm:t>
    </dgm:pt>
    <dgm:pt modelId="{C59ACC78-5DFF-F44A-864F-4A040BB937C4}" type="parTrans" cxnId="{B53EA265-3A7D-6A44-B0ED-F16A28FA2E49}">
      <dgm:prSet/>
      <dgm:spPr/>
      <dgm:t>
        <a:bodyPr/>
        <a:lstStyle/>
        <a:p>
          <a:endParaRPr lang="en-US"/>
        </a:p>
      </dgm:t>
    </dgm:pt>
    <dgm:pt modelId="{4E5FCB45-5545-114E-91FB-66C9FD5CD0BA}" type="sibTrans" cxnId="{B53EA265-3A7D-6A44-B0ED-F16A28FA2E49}">
      <dgm:prSet/>
      <dgm:spPr/>
      <dgm:t>
        <a:bodyPr/>
        <a:lstStyle/>
        <a:p>
          <a:endParaRPr lang="en-US"/>
        </a:p>
      </dgm:t>
    </dgm:pt>
    <dgm:pt modelId="{5BCE8649-D1E9-A149-9931-BDC122CE198C}">
      <dgm:prSet phldrT="[Text]"/>
      <dgm:spPr>
        <a:solidFill>
          <a:srgbClr val="9EA7BB"/>
        </a:solidFill>
      </dgm:spPr>
      <dgm:t>
        <a:bodyPr/>
        <a:lstStyle/>
        <a:p>
          <a:r>
            <a:rPr lang="en-US" dirty="0"/>
            <a:t>Problem Definitions &amp; Task Formulations </a:t>
          </a:r>
        </a:p>
      </dgm:t>
    </dgm:pt>
    <dgm:pt modelId="{D2D0DDDD-8276-CB4F-8EF7-6D2573907D4C}" type="parTrans" cxnId="{FC25F49B-D477-0148-8F6A-8D98361B5168}">
      <dgm:prSet/>
      <dgm:spPr/>
      <dgm:t>
        <a:bodyPr/>
        <a:lstStyle/>
        <a:p>
          <a:endParaRPr lang="en-US"/>
        </a:p>
      </dgm:t>
    </dgm:pt>
    <dgm:pt modelId="{099BDB1F-1A5C-444A-9AF5-615E2DB71000}" type="sibTrans" cxnId="{FC25F49B-D477-0148-8F6A-8D98361B5168}">
      <dgm:prSet/>
      <dgm:spPr/>
      <dgm:t>
        <a:bodyPr/>
        <a:lstStyle/>
        <a:p>
          <a:endParaRPr lang="en-US"/>
        </a:p>
      </dgm:t>
    </dgm:pt>
    <dgm:pt modelId="{7873F317-9DF8-9744-95BF-3E26050F81C7}">
      <dgm:prSet phldrT="[Text]"/>
      <dgm:spPr>
        <a:solidFill>
          <a:srgbClr val="9EA7BB"/>
        </a:solidFill>
      </dgm:spPr>
      <dgm:t>
        <a:bodyPr/>
        <a:lstStyle/>
        <a:p>
          <a:r>
            <a:rPr lang="en-US" dirty="0" err="1"/>
            <a:t>Remediative</a:t>
          </a:r>
          <a:endParaRPr lang="en-US" dirty="0"/>
        </a:p>
        <a:p>
          <a:r>
            <a:rPr lang="en-US" dirty="0"/>
            <a:t>Applications</a:t>
          </a:r>
        </a:p>
        <a:p>
          <a:r>
            <a:rPr lang="en-US" dirty="0"/>
            <a:t>&amp; Directions</a:t>
          </a:r>
        </a:p>
      </dgm:t>
    </dgm:pt>
    <dgm:pt modelId="{34F4BBED-3C9F-D14A-A97B-D58BA385F587}" type="parTrans" cxnId="{0E4C6837-28D6-EF40-B8AF-29A8464E4B56}">
      <dgm:prSet/>
      <dgm:spPr/>
      <dgm:t>
        <a:bodyPr/>
        <a:lstStyle/>
        <a:p>
          <a:endParaRPr lang="en-US"/>
        </a:p>
      </dgm:t>
    </dgm:pt>
    <dgm:pt modelId="{B9DB64A4-4E4A-174E-A618-DD468DEBF3F2}" type="sibTrans" cxnId="{0E4C6837-28D6-EF40-B8AF-29A8464E4B56}">
      <dgm:prSet/>
      <dgm:spPr/>
      <dgm:t>
        <a:bodyPr/>
        <a:lstStyle/>
        <a:p>
          <a:endParaRPr lang="en-US"/>
        </a:p>
      </dgm:t>
    </dgm:pt>
    <dgm:pt modelId="{E5FAF4D5-7A12-0F4E-8935-9A7D866E6957}" type="pres">
      <dgm:prSet presAssocID="{3B664AEB-F5C5-C340-93A0-9D44028C629B}" presName="composite" presStyleCnt="0">
        <dgm:presLayoutVars>
          <dgm:chMax val="3"/>
          <dgm:animLvl val="lvl"/>
          <dgm:resizeHandles val="exact"/>
        </dgm:presLayoutVars>
      </dgm:prSet>
      <dgm:spPr/>
    </dgm:pt>
    <dgm:pt modelId="{9BF229AE-612F-A541-9AD1-B6220BB087CA}" type="pres">
      <dgm:prSet presAssocID="{81F806B5-DCF7-DD46-A20F-D570DDF40AE4}" presName="gear1" presStyleLbl="node1" presStyleIdx="0" presStyleCnt="3">
        <dgm:presLayoutVars>
          <dgm:chMax val="1"/>
          <dgm:bulletEnabled val="1"/>
        </dgm:presLayoutVars>
      </dgm:prSet>
      <dgm:spPr/>
    </dgm:pt>
    <dgm:pt modelId="{2F65EAD3-A805-D74C-9638-5DCB16C95212}" type="pres">
      <dgm:prSet presAssocID="{81F806B5-DCF7-DD46-A20F-D570DDF40AE4}" presName="gear1srcNode" presStyleLbl="node1" presStyleIdx="0" presStyleCnt="3"/>
      <dgm:spPr/>
    </dgm:pt>
    <dgm:pt modelId="{7183354C-54F6-C548-A2E3-C7BB2934C134}" type="pres">
      <dgm:prSet presAssocID="{81F806B5-DCF7-DD46-A20F-D570DDF40AE4}" presName="gear1dstNode" presStyleLbl="node1" presStyleIdx="0" presStyleCnt="3"/>
      <dgm:spPr/>
    </dgm:pt>
    <dgm:pt modelId="{ED7F2796-B4F8-0A49-BB30-58011B09F620}" type="pres">
      <dgm:prSet presAssocID="{5BCE8649-D1E9-A149-9931-BDC122CE198C}" presName="gear2" presStyleLbl="node1" presStyleIdx="1" presStyleCnt="3">
        <dgm:presLayoutVars>
          <dgm:chMax val="1"/>
          <dgm:bulletEnabled val="1"/>
        </dgm:presLayoutVars>
      </dgm:prSet>
      <dgm:spPr/>
    </dgm:pt>
    <dgm:pt modelId="{BC9C25DE-4673-6B45-AD2A-D08809A3F27E}" type="pres">
      <dgm:prSet presAssocID="{5BCE8649-D1E9-A149-9931-BDC122CE198C}" presName="gear2srcNode" presStyleLbl="node1" presStyleIdx="1" presStyleCnt="3"/>
      <dgm:spPr/>
    </dgm:pt>
    <dgm:pt modelId="{2E1F7554-25D9-2749-B86D-6B7D62B2D312}" type="pres">
      <dgm:prSet presAssocID="{5BCE8649-D1E9-A149-9931-BDC122CE198C}" presName="gear2dstNode" presStyleLbl="node1" presStyleIdx="1" presStyleCnt="3"/>
      <dgm:spPr/>
    </dgm:pt>
    <dgm:pt modelId="{03570A47-293C-1F49-99CB-5E201AB09C66}" type="pres">
      <dgm:prSet presAssocID="{7873F317-9DF8-9744-95BF-3E26050F81C7}" presName="gear3" presStyleLbl="node1" presStyleIdx="2" presStyleCnt="3"/>
      <dgm:spPr/>
    </dgm:pt>
    <dgm:pt modelId="{18DD46E3-2B3C-EC43-B57E-0BD11E3D6417}" type="pres">
      <dgm:prSet presAssocID="{7873F317-9DF8-9744-95BF-3E26050F81C7}" presName="gear3tx" presStyleLbl="node1" presStyleIdx="2" presStyleCnt="3">
        <dgm:presLayoutVars>
          <dgm:chMax val="1"/>
          <dgm:bulletEnabled val="1"/>
        </dgm:presLayoutVars>
      </dgm:prSet>
      <dgm:spPr/>
    </dgm:pt>
    <dgm:pt modelId="{7498CF9D-8BB3-F541-A873-8CF160111C56}" type="pres">
      <dgm:prSet presAssocID="{7873F317-9DF8-9744-95BF-3E26050F81C7}" presName="gear3srcNode" presStyleLbl="node1" presStyleIdx="2" presStyleCnt="3"/>
      <dgm:spPr/>
    </dgm:pt>
    <dgm:pt modelId="{08DFE77A-046D-AF49-8F3E-E9C4FF82DA43}" type="pres">
      <dgm:prSet presAssocID="{7873F317-9DF8-9744-95BF-3E26050F81C7}" presName="gear3dstNode" presStyleLbl="node1" presStyleIdx="2" presStyleCnt="3"/>
      <dgm:spPr/>
    </dgm:pt>
    <dgm:pt modelId="{4D0BE88E-99CE-D749-86D1-C363427A5615}" type="pres">
      <dgm:prSet presAssocID="{4E5FCB45-5545-114E-91FB-66C9FD5CD0BA}" presName="connector1" presStyleLbl="sibTrans2D1" presStyleIdx="0" presStyleCnt="3"/>
      <dgm:spPr/>
    </dgm:pt>
    <dgm:pt modelId="{5F2A89F5-18E2-5140-9029-B29A737FDDE0}" type="pres">
      <dgm:prSet presAssocID="{099BDB1F-1A5C-444A-9AF5-615E2DB71000}" presName="connector2" presStyleLbl="sibTrans2D1" presStyleIdx="1" presStyleCnt="3"/>
      <dgm:spPr/>
    </dgm:pt>
    <dgm:pt modelId="{C9BDB89A-7851-AB45-8F97-0FDDD306C953}" type="pres">
      <dgm:prSet presAssocID="{B9DB64A4-4E4A-174E-A618-DD468DEBF3F2}" presName="connector3" presStyleLbl="sibTrans2D1" presStyleIdx="2" presStyleCnt="3"/>
      <dgm:spPr/>
    </dgm:pt>
  </dgm:ptLst>
  <dgm:cxnLst>
    <dgm:cxn modelId="{AB264201-A5D9-4243-B480-5D35DE0C6087}" type="presOf" srcId="{81F806B5-DCF7-DD46-A20F-D570DDF40AE4}" destId="{9BF229AE-612F-A541-9AD1-B6220BB087CA}" srcOrd="0" destOrd="0" presId="urn:microsoft.com/office/officeart/2005/8/layout/gear1"/>
    <dgm:cxn modelId="{FA32FF2B-3F87-6149-B3CB-ED91FDFE28BA}" type="presOf" srcId="{7873F317-9DF8-9744-95BF-3E26050F81C7}" destId="{7498CF9D-8BB3-F541-A873-8CF160111C56}" srcOrd="2" destOrd="0" presId="urn:microsoft.com/office/officeart/2005/8/layout/gear1"/>
    <dgm:cxn modelId="{0E4C6837-28D6-EF40-B8AF-29A8464E4B56}" srcId="{3B664AEB-F5C5-C340-93A0-9D44028C629B}" destId="{7873F317-9DF8-9744-95BF-3E26050F81C7}" srcOrd="2" destOrd="0" parTransId="{34F4BBED-3C9F-D14A-A97B-D58BA385F587}" sibTransId="{B9DB64A4-4E4A-174E-A618-DD468DEBF3F2}"/>
    <dgm:cxn modelId="{0D1B323D-98A9-7248-AF57-B113B41C1C7F}" type="presOf" srcId="{7873F317-9DF8-9744-95BF-3E26050F81C7}" destId="{08DFE77A-046D-AF49-8F3E-E9C4FF82DA43}" srcOrd="3" destOrd="0" presId="urn:microsoft.com/office/officeart/2005/8/layout/gear1"/>
    <dgm:cxn modelId="{09653C3E-5069-9742-BA8B-1BD6F00F111E}" type="presOf" srcId="{4E5FCB45-5545-114E-91FB-66C9FD5CD0BA}" destId="{4D0BE88E-99CE-D749-86D1-C363427A5615}" srcOrd="0" destOrd="0" presId="urn:microsoft.com/office/officeart/2005/8/layout/gear1"/>
    <dgm:cxn modelId="{57D7A342-E939-724F-8093-54BCB2E3F583}" type="presOf" srcId="{81F806B5-DCF7-DD46-A20F-D570DDF40AE4}" destId="{2F65EAD3-A805-D74C-9638-5DCB16C95212}" srcOrd="1" destOrd="0" presId="urn:microsoft.com/office/officeart/2005/8/layout/gear1"/>
    <dgm:cxn modelId="{B53EA265-3A7D-6A44-B0ED-F16A28FA2E49}" srcId="{3B664AEB-F5C5-C340-93A0-9D44028C629B}" destId="{81F806B5-DCF7-DD46-A20F-D570DDF40AE4}" srcOrd="0" destOrd="0" parTransId="{C59ACC78-5DFF-F44A-864F-4A040BB937C4}" sibTransId="{4E5FCB45-5545-114E-91FB-66C9FD5CD0BA}"/>
    <dgm:cxn modelId="{3A67FA98-44FD-1840-A4B1-91F0A9A3F462}" type="presOf" srcId="{5BCE8649-D1E9-A149-9931-BDC122CE198C}" destId="{BC9C25DE-4673-6B45-AD2A-D08809A3F27E}" srcOrd="1" destOrd="0" presId="urn:microsoft.com/office/officeart/2005/8/layout/gear1"/>
    <dgm:cxn modelId="{B1C99F99-386C-1144-A746-4A2F5CFCD81B}" type="presOf" srcId="{7873F317-9DF8-9744-95BF-3E26050F81C7}" destId="{18DD46E3-2B3C-EC43-B57E-0BD11E3D6417}" srcOrd="1" destOrd="0" presId="urn:microsoft.com/office/officeart/2005/8/layout/gear1"/>
    <dgm:cxn modelId="{FC25F49B-D477-0148-8F6A-8D98361B5168}" srcId="{3B664AEB-F5C5-C340-93A0-9D44028C629B}" destId="{5BCE8649-D1E9-A149-9931-BDC122CE198C}" srcOrd="1" destOrd="0" parTransId="{D2D0DDDD-8276-CB4F-8EF7-6D2573907D4C}" sibTransId="{099BDB1F-1A5C-444A-9AF5-615E2DB71000}"/>
    <dgm:cxn modelId="{57E654B8-651B-8740-93B7-853E8ADAB79A}" type="presOf" srcId="{5BCE8649-D1E9-A149-9931-BDC122CE198C}" destId="{ED7F2796-B4F8-0A49-BB30-58011B09F620}" srcOrd="0" destOrd="0" presId="urn:microsoft.com/office/officeart/2005/8/layout/gear1"/>
    <dgm:cxn modelId="{318C10C5-131A-7644-904C-00713B51A0C8}" type="presOf" srcId="{81F806B5-DCF7-DD46-A20F-D570DDF40AE4}" destId="{7183354C-54F6-C548-A2E3-C7BB2934C134}" srcOrd="2" destOrd="0" presId="urn:microsoft.com/office/officeart/2005/8/layout/gear1"/>
    <dgm:cxn modelId="{F465F3CB-7FC9-6B4C-9856-197BB8120E28}" type="presOf" srcId="{3B664AEB-F5C5-C340-93A0-9D44028C629B}" destId="{E5FAF4D5-7A12-0F4E-8935-9A7D866E6957}" srcOrd="0" destOrd="0" presId="urn:microsoft.com/office/officeart/2005/8/layout/gear1"/>
    <dgm:cxn modelId="{181516CE-9DA8-7B43-8F87-516F897D3946}" type="presOf" srcId="{7873F317-9DF8-9744-95BF-3E26050F81C7}" destId="{03570A47-293C-1F49-99CB-5E201AB09C66}" srcOrd="0" destOrd="0" presId="urn:microsoft.com/office/officeart/2005/8/layout/gear1"/>
    <dgm:cxn modelId="{E2D88FD2-051F-C94F-B121-B0E66627C3E9}" type="presOf" srcId="{5BCE8649-D1E9-A149-9931-BDC122CE198C}" destId="{2E1F7554-25D9-2749-B86D-6B7D62B2D312}" srcOrd="2" destOrd="0" presId="urn:microsoft.com/office/officeart/2005/8/layout/gear1"/>
    <dgm:cxn modelId="{3461DEE5-1F32-0E43-A202-467C0A0AC4BC}" type="presOf" srcId="{B9DB64A4-4E4A-174E-A618-DD468DEBF3F2}" destId="{C9BDB89A-7851-AB45-8F97-0FDDD306C953}" srcOrd="0" destOrd="0" presId="urn:microsoft.com/office/officeart/2005/8/layout/gear1"/>
    <dgm:cxn modelId="{F48881FC-A6DC-B04C-842C-C4C62193AC8F}" type="presOf" srcId="{099BDB1F-1A5C-444A-9AF5-615E2DB71000}" destId="{5F2A89F5-18E2-5140-9029-B29A737FDDE0}" srcOrd="0" destOrd="0" presId="urn:microsoft.com/office/officeart/2005/8/layout/gear1"/>
    <dgm:cxn modelId="{68EBDCF8-0ED1-A840-980F-021AABFC748E}" type="presParOf" srcId="{E5FAF4D5-7A12-0F4E-8935-9A7D866E6957}" destId="{9BF229AE-612F-A541-9AD1-B6220BB087CA}" srcOrd="0" destOrd="0" presId="urn:microsoft.com/office/officeart/2005/8/layout/gear1"/>
    <dgm:cxn modelId="{DACDA536-ADEE-7240-BD87-315A36BEA2C4}" type="presParOf" srcId="{E5FAF4D5-7A12-0F4E-8935-9A7D866E6957}" destId="{2F65EAD3-A805-D74C-9638-5DCB16C95212}" srcOrd="1" destOrd="0" presId="urn:microsoft.com/office/officeart/2005/8/layout/gear1"/>
    <dgm:cxn modelId="{FAA03A42-E606-F741-8B42-19BC12EF33D7}" type="presParOf" srcId="{E5FAF4D5-7A12-0F4E-8935-9A7D866E6957}" destId="{7183354C-54F6-C548-A2E3-C7BB2934C134}" srcOrd="2" destOrd="0" presId="urn:microsoft.com/office/officeart/2005/8/layout/gear1"/>
    <dgm:cxn modelId="{6CCF0E2B-2656-F641-ADB9-69B8189040D4}" type="presParOf" srcId="{E5FAF4D5-7A12-0F4E-8935-9A7D866E6957}" destId="{ED7F2796-B4F8-0A49-BB30-58011B09F620}" srcOrd="3" destOrd="0" presId="urn:microsoft.com/office/officeart/2005/8/layout/gear1"/>
    <dgm:cxn modelId="{314EDCBF-C382-E14C-9D9D-A5DA4ABE6F36}" type="presParOf" srcId="{E5FAF4D5-7A12-0F4E-8935-9A7D866E6957}" destId="{BC9C25DE-4673-6B45-AD2A-D08809A3F27E}" srcOrd="4" destOrd="0" presId="urn:microsoft.com/office/officeart/2005/8/layout/gear1"/>
    <dgm:cxn modelId="{FEF95269-414D-A046-AA7F-E4890F967F9A}" type="presParOf" srcId="{E5FAF4D5-7A12-0F4E-8935-9A7D866E6957}" destId="{2E1F7554-25D9-2749-B86D-6B7D62B2D312}" srcOrd="5" destOrd="0" presId="urn:microsoft.com/office/officeart/2005/8/layout/gear1"/>
    <dgm:cxn modelId="{AC1C9EAA-057A-BB46-BC9B-95D126278A2E}" type="presParOf" srcId="{E5FAF4D5-7A12-0F4E-8935-9A7D866E6957}" destId="{03570A47-293C-1F49-99CB-5E201AB09C66}" srcOrd="6" destOrd="0" presId="urn:microsoft.com/office/officeart/2005/8/layout/gear1"/>
    <dgm:cxn modelId="{F57DE1C3-B523-A247-B734-9A09681BEF36}" type="presParOf" srcId="{E5FAF4D5-7A12-0F4E-8935-9A7D866E6957}" destId="{18DD46E3-2B3C-EC43-B57E-0BD11E3D6417}" srcOrd="7" destOrd="0" presId="urn:microsoft.com/office/officeart/2005/8/layout/gear1"/>
    <dgm:cxn modelId="{91D245A0-7851-1244-B733-A8ADC9D7EA75}" type="presParOf" srcId="{E5FAF4D5-7A12-0F4E-8935-9A7D866E6957}" destId="{7498CF9D-8BB3-F541-A873-8CF160111C56}" srcOrd="8" destOrd="0" presId="urn:microsoft.com/office/officeart/2005/8/layout/gear1"/>
    <dgm:cxn modelId="{045A880B-7B21-684B-B1CC-A0BD3747EDE0}" type="presParOf" srcId="{E5FAF4D5-7A12-0F4E-8935-9A7D866E6957}" destId="{08DFE77A-046D-AF49-8F3E-E9C4FF82DA43}" srcOrd="9" destOrd="0" presId="urn:microsoft.com/office/officeart/2005/8/layout/gear1"/>
    <dgm:cxn modelId="{6420BAA0-81E6-5F41-AB96-FCA41A258841}" type="presParOf" srcId="{E5FAF4D5-7A12-0F4E-8935-9A7D866E6957}" destId="{4D0BE88E-99CE-D749-86D1-C363427A5615}" srcOrd="10" destOrd="0" presId="urn:microsoft.com/office/officeart/2005/8/layout/gear1"/>
    <dgm:cxn modelId="{6F507A3C-6211-5B48-AFA7-501E0F0C7789}" type="presParOf" srcId="{E5FAF4D5-7A12-0F4E-8935-9A7D866E6957}" destId="{5F2A89F5-18E2-5140-9029-B29A737FDDE0}" srcOrd="11" destOrd="0" presId="urn:microsoft.com/office/officeart/2005/8/layout/gear1"/>
    <dgm:cxn modelId="{EBA63E34-4B0B-4F40-9D97-7ED1FE2B6FB7}" type="presParOf" srcId="{E5FAF4D5-7A12-0F4E-8935-9A7D866E6957}" destId="{C9BDB89A-7851-AB45-8F97-0FDDD306C95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ADCD39-E5D9-A545-BC94-E8756C31F647}" type="doc">
      <dgm:prSet loTypeId="urn:microsoft.com/office/officeart/2008/layout/VerticalCurvedList" loCatId="" qsTypeId="urn:microsoft.com/office/officeart/2005/8/quickstyle/simple3" qsCatId="simple" csTypeId="urn:microsoft.com/office/officeart/2005/8/colors/accent1_2" csCatId="accent1" phldr="1"/>
      <dgm:spPr/>
      <dgm:t>
        <a:bodyPr/>
        <a:lstStyle/>
        <a:p>
          <a:endParaRPr lang="en-US"/>
        </a:p>
      </dgm:t>
    </dgm:pt>
    <dgm:pt modelId="{CDF99CEF-FD25-D94D-B4F8-606565DAAAFA}">
      <dgm:prSet phldrT="[Text]"/>
      <dgm:spPr/>
      <dgm:t>
        <a:bodyPr/>
        <a:lstStyle/>
        <a:p>
          <a:r>
            <a:rPr lang="en-US" dirty="0"/>
            <a:t>Multi-media/multi-modality info </a:t>
          </a:r>
        </a:p>
      </dgm:t>
    </dgm:pt>
    <dgm:pt modelId="{65B7D26C-38D4-4948-9E90-BC508B511579}" type="parTrans" cxnId="{4D7BD6C0-596B-FB49-BFBA-D92D04C208C6}">
      <dgm:prSet/>
      <dgm:spPr/>
      <dgm:t>
        <a:bodyPr/>
        <a:lstStyle/>
        <a:p>
          <a:endParaRPr lang="en-US"/>
        </a:p>
      </dgm:t>
    </dgm:pt>
    <dgm:pt modelId="{4E35FD01-D655-E245-A882-0F4ACA894357}" type="sibTrans" cxnId="{4D7BD6C0-596B-FB49-BFBA-D92D04C208C6}">
      <dgm:prSet/>
      <dgm:spPr/>
      <dgm:t>
        <a:bodyPr/>
        <a:lstStyle/>
        <a:p>
          <a:endParaRPr lang="en-US"/>
        </a:p>
      </dgm:t>
    </dgm:pt>
    <dgm:pt modelId="{083CB66E-8AEB-B44B-969C-69091D2D654E}">
      <dgm:prSet phldrT="[Text]"/>
      <dgm:spPr/>
      <dgm:t>
        <a:bodyPr/>
        <a:lstStyle/>
        <a:p>
          <a:r>
            <a:rPr lang="en-US" dirty="0"/>
            <a:t>Established background knowledge</a:t>
          </a:r>
        </a:p>
      </dgm:t>
    </dgm:pt>
    <dgm:pt modelId="{5E4B33CB-2347-554A-ACAB-EC9261988033}" type="parTrans" cxnId="{16C465C8-090C-8D45-BD04-83212C88BF73}">
      <dgm:prSet/>
      <dgm:spPr/>
      <dgm:t>
        <a:bodyPr/>
        <a:lstStyle/>
        <a:p>
          <a:endParaRPr lang="en-US"/>
        </a:p>
      </dgm:t>
    </dgm:pt>
    <dgm:pt modelId="{E8A92DB0-3509-7A43-9EAC-A22F2B850206}" type="sibTrans" cxnId="{16C465C8-090C-8D45-BD04-83212C88BF73}">
      <dgm:prSet/>
      <dgm:spPr/>
      <dgm:t>
        <a:bodyPr/>
        <a:lstStyle/>
        <a:p>
          <a:endParaRPr lang="en-US"/>
        </a:p>
      </dgm:t>
    </dgm:pt>
    <dgm:pt modelId="{432085B6-3F2F-AC4D-B677-7FDC7A686163}">
      <dgm:prSet phldrT="[Text]"/>
      <dgm:spPr/>
      <dgm:t>
        <a:bodyPr/>
        <a:lstStyle/>
        <a:p>
          <a:r>
            <a:rPr lang="en-US" dirty="0"/>
            <a:t>Reader Response</a:t>
          </a:r>
        </a:p>
      </dgm:t>
    </dgm:pt>
    <dgm:pt modelId="{88345683-86F0-AA43-98D6-5052527ECEC3}" type="parTrans" cxnId="{E7D96F4B-434E-8846-B1A4-F70A3F135AC0}">
      <dgm:prSet/>
      <dgm:spPr/>
      <dgm:t>
        <a:bodyPr/>
        <a:lstStyle/>
        <a:p>
          <a:endParaRPr lang="en-US"/>
        </a:p>
      </dgm:t>
    </dgm:pt>
    <dgm:pt modelId="{8DA17E1D-4D4C-9642-8B5C-EC11F048C0FE}" type="sibTrans" cxnId="{E7D96F4B-434E-8846-B1A4-F70A3F135AC0}">
      <dgm:prSet/>
      <dgm:spPr/>
      <dgm:t>
        <a:bodyPr/>
        <a:lstStyle/>
        <a:p>
          <a:endParaRPr lang="en-US"/>
        </a:p>
      </dgm:t>
    </dgm:pt>
    <dgm:pt modelId="{ACA1B41A-FF4F-0C4F-8020-9DF9F4E1EF4E}">
      <dgm:prSet phldrT="[Text]"/>
      <dgm:spPr/>
      <dgm:t>
        <a:bodyPr/>
        <a:lstStyle/>
        <a:p>
          <a:r>
            <a:rPr lang="en-US" dirty="0"/>
            <a:t>Cross-document info</a:t>
          </a:r>
        </a:p>
      </dgm:t>
    </dgm:pt>
    <dgm:pt modelId="{253A3B00-F46D-3C4B-A0F5-267845CCF480}" type="parTrans" cxnId="{EE84795B-2458-9949-9E44-748E11F8BCD7}">
      <dgm:prSet/>
      <dgm:spPr/>
      <dgm:t>
        <a:bodyPr/>
        <a:lstStyle/>
        <a:p>
          <a:endParaRPr lang="en-US"/>
        </a:p>
      </dgm:t>
    </dgm:pt>
    <dgm:pt modelId="{0D920F47-BD6A-F149-AD8E-282EF233CF8B}" type="sibTrans" cxnId="{EE84795B-2458-9949-9E44-748E11F8BCD7}">
      <dgm:prSet/>
      <dgm:spPr/>
      <dgm:t>
        <a:bodyPr/>
        <a:lstStyle/>
        <a:p>
          <a:endParaRPr lang="en-US"/>
        </a:p>
      </dgm:t>
    </dgm:pt>
    <dgm:pt modelId="{259984AB-A384-4740-A198-FAC63665B698}" type="pres">
      <dgm:prSet presAssocID="{95ADCD39-E5D9-A545-BC94-E8756C31F647}" presName="Name0" presStyleCnt="0">
        <dgm:presLayoutVars>
          <dgm:chMax val="7"/>
          <dgm:chPref val="7"/>
          <dgm:dir/>
        </dgm:presLayoutVars>
      </dgm:prSet>
      <dgm:spPr/>
    </dgm:pt>
    <dgm:pt modelId="{53BAED77-4105-C14D-AB89-0E3AFA943E15}" type="pres">
      <dgm:prSet presAssocID="{95ADCD39-E5D9-A545-BC94-E8756C31F647}" presName="Name1" presStyleCnt="0"/>
      <dgm:spPr/>
    </dgm:pt>
    <dgm:pt modelId="{DA1ECEFC-3787-7D46-B7F8-D58E20F272E4}" type="pres">
      <dgm:prSet presAssocID="{95ADCD39-E5D9-A545-BC94-E8756C31F647}" presName="cycle" presStyleCnt="0"/>
      <dgm:spPr/>
    </dgm:pt>
    <dgm:pt modelId="{308F5398-F09F-854E-8578-2307296C3E7D}" type="pres">
      <dgm:prSet presAssocID="{95ADCD39-E5D9-A545-BC94-E8756C31F647}" presName="srcNode" presStyleLbl="node1" presStyleIdx="0" presStyleCnt="4"/>
      <dgm:spPr/>
    </dgm:pt>
    <dgm:pt modelId="{0C9B51A6-7B7F-CA49-9039-7ACA63DA807E}" type="pres">
      <dgm:prSet presAssocID="{95ADCD39-E5D9-A545-BC94-E8756C31F647}" presName="conn" presStyleLbl="parChTrans1D2" presStyleIdx="0" presStyleCnt="1"/>
      <dgm:spPr/>
    </dgm:pt>
    <dgm:pt modelId="{19B6AC8C-5187-9C4F-8B91-5EEAF1EC5887}" type="pres">
      <dgm:prSet presAssocID="{95ADCD39-E5D9-A545-BC94-E8756C31F647}" presName="extraNode" presStyleLbl="node1" presStyleIdx="0" presStyleCnt="4"/>
      <dgm:spPr/>
    </dgm:pt>
    <dgm:pt modelId="{8D4C4CC6-40FD-7648-82BB-2FED58163421}" type="pres">
      <dgm:prSet presAssocID="{95ADCD39-E5D9-A545-BC94-E8756C31F647}" presName="dstNode" presStyleLbl="node1" presStyleIdx="0" presStyleCnt="4"/>
      <dgm:spPr/>
    </dgm:pt>
    <dgm:pt modelId="{792A18B8-1224-D04F-9BA8-81863071E403}" type="pres">
      <dgm:prSet presAssocID="{CDF99CEF-FD25-D94D-B4F8-606565DAAAFA}" presName="text_1" presStyleLbl="node1" presStyleIdx="0" presStyleCnt="4">
        <dgm:presLayoutVars>
          <dgm:bulletEnabled val="1"/>
        </dgm:presLayoutVars>
      </dgm:prSet>
      <dgm:spPr/>
    </dgm:pt>
    <dgm:pt modelId="{FB327128-52C8-7948-9BCD-21C9E819E334}" type="pres">
      <dgm:prSet presAssocID="{CDF99CEF-FD25-D94D-B4F8-606565DAAAFA}" presName="accent_1" presStyleCnt="0"/>
      <dgm:spPr/>
    </dgm:pt>
    <dgm:pt modelId="{A6C323C6-D5A0-1747-8B12-C2528CA7E636}" type="pres">
      <dgm:prSet presAssocID="{CDF99CEF-FD25-D94D-B4F8-606565DAAAFA}" presName="accentRepeatNode" presStyleLbl="solidFgAcc1" presStyleIdx="0" presStyleCnt="4"/>
      <dgm:spPr/>
    </dgm:pt>
    <dgm:pt modelId="{764A24EB-877E-8048-A33C-0FAF328344D8}" type="pres">
      <dgm:prSet presAssocID="{ACA1B41A-FF4F-0C4F-8020-9DF9F4E1EF4E}" presName="text_2" presStyleLbl="node1" presStyleIdx="1" presStyleCnt="4">
        <dgm:presLayoutVars>
          <dgm:bulletEnabled val="1"/>
        </dgm:presLayoutVars>
      </dgm:prSet>
      <dgm:spPr/>
    </dgm:pt>
    <dgm:pt modelId="{8DC949E2-073F-B54E-BEC3-BEED71E7AEF8}" type="pres">
      <dgm:prSet presAssocID="{ACA1B41A-FF4F-0C4F-8020-9DF9F4E1EF4E}" presName="accent_2" presStyleCnt="0"/>
      <dgm:spPr/>
    </dgm:pt>
    <dgm:pt modelId="{21A10D48-45FD-2D44-9FF9-A9CC2685A45A}" type="pres">
      <dgm:prSet presAssocID="{ACA1B41A-FF4F-0C4F-8020-9DF9F4E1EF4E}" presName="accentRepeatNode" presStyleLbl="solidFgAcc1" presStyleIdx="1" presStyleCnt="4"/>
      <dgm:spPr/>
    </dgm:pt>
    <dgm:pt modelId="{2F719EDF-06E0-564D-835F-8E19EB625C58}" type="pres">
      <dgm:prSet presAssocID="{083CB66E-8AEB-B44B-969C-69091D2D654E}" presName="text_3" presStyleLbl="node1" presStyleIdx="2" presStyleCnt="4">
        <dgm:presLayoutVars>
          <dgm:bulletEnabled val="1"/>
        </dgm:presLayoutVars>
      </dgm:prSet>
      <dgm:spPr/>
    </dgm:pt>
    <dgm:pt modelId="{ED4DB255-8806-F841-94FE-E119FEB442C8}" type="pres">
      <dgm:prSet presAssocID="{083CB66E-8AEB-B44B-969C-69091D2D654E}" presName="accent_3" presStyleCnt="0"/>
      <dgm:spPr/>
    </dgm:pt>
    <dgm:pt modelId="{72DAF870-2B9D-4145-8D90-4AB5BE7D3422}" type="pres">
      <dgm:prSet presAssocID="{083CB66E-8AEB-B44B-969C-69091D2D654E}" presName="accentRepeatNode" presStyleLbl="solidFgAcc1" presStyleIdx="2" presStyleCnt="4"/>
      <dgm:spPr/>
    </dgm:pt>
    <dgm:pt modelId="{11FEC55A-3E49-574D-AD03-13D6DE87BB32}" type="pres">
      <dgm:prSet presAssocID="{432085B6-3F2F-AC4D-B677-7FDC7A686163}" presName="text_4" presStyleLbl="node1" presStyleIdx="3" presStyleCnt="4">
        <dgm:presLayoutVars>
          <dgm:bulletEnabled val="1"/>
        </dgm:presLayoutVars>
      </dgm:prSet>
      <dgm:spPr/>
    </dgm:pt>
    <dgm:pt modelId="{9E60D77A-299D-C64E-BFE8-07E944CC84BB}" type="pres">
      <dgm:prSet presAssocID="{432085B6-3F2F-AC4D-B677-7FDC7A686163}" presName="accent_4" presStyleCnt="0"/>
      <dgm:spPr/>
    </dgm:pt>
    <dgm:pt modelId="{FE748DBF-77B8-BA44-8C5A-D42F41609DE1}" type="pres">
      <dgm:prSet presAssocID="{432085B6-3F2F-AC4D-B677-7FDC7A686163}" presName="accentRepeatNode" presStyleLbl="solidFgAcc1" presStyleIdx="3" presStyleCnt="4"/>
      <dgm:spPr/>
    </dgm:pt>
  </dgm:ptLst>
  <dgm:cxnLst>
    <dgm:cxn modelId="{E7D96F4B-434E-8846-B1A4-F70A3F135AC0}" srcId="{95ADCD39-E5D9-A545-BC94-E8756C31F647}" destId="{432085B6-3F2F-AC4D-B677-7FDC7A686163}" srcOrd="3" destOrd="0" parTransId="{88345683-86F0-AA43-98D6-5052527ECEC3}" sibTransId="{8DA17E1D-4D4C-9642-8B5C-EC11F048C0FE}"/>
    <dgm:cxn modelId="{6E2EA756-1AA7-034A-91E3-FCD04A141B06}" type="presOf" srcId="{4E35FD01-D655-E245-A882-0F4ACA894357}" destId="{0C9B51A6-7B7F-CA49-9039-7ACA63DA807E}" srcOrd="0" destOrd="0" presId="urn:microsoft.com/office/officeart/2008/layout/VerticalCurvedList"/>
    <dgm:cxn modelId="{EE84795B-2458-9949-9E44-748E11F8BCD7}" srcId="{95ADCD39-E5D9-A545-BC94-E8756C31F647}" destId="{ACA1B41A-FF4F-0C4F-8020-9DF9F4E1EF4E}" srcOrd="1" destOrd="0" parTransId="{253A3B00-F46D-3C4B-A0F5-267845CCF480}" sibTransId="{0D920F47-BD6A-F149-AD8E-282EF233CF8B}"/>
    <dgm:cxn modelId="{2C626D60-5A88-2C49-99E1-8AA64710B859}" type="presOf" srcId="{ACA1B41A-FF4F-0C4F-8020-9DF9F4E1EF4E}" destId="{764A24EB-877E-8048-A33C-0FAF328344D8}" srcOrd="0" destOrd="0" presId="urn:microsoft.com/office/officeart/2008/layout/VerticalCurvedList"/>
    <dgm:cxn modelId="{63428398-AB90-0344-8C3C-DCFCFABD7016}" type="presOf" srcId="{CDF99CEF-FD25-D94D-B4F8-606565DAAAFA}" destId="{792A18B8-1224-D04F-9BA8-81863071E403}" srcOrd="0" destOrd="0" presId="urn:microsoft.com/office/officeart/2008/layout/VerticalCurvedList"/>
    <dgm:cxn modelId="{837E0EB2-89C8-BC4C-BFB6-96DD144A8DC6}" type="presOf" srcId="{432085B6-3F2F-AC4D-B677-7FDC7A686163}" destId="{11FEC55A-3E49-574D-AD03-13D6DE87BB32}" srcOrd="0" destOrd="0" presId="urn:microsoft.com/office/officeart/2008/layout/VerticalCurvedList"/>
    <dgm:cxn modelId="{4D7BD6C0-596B-FB49-BFBA-D92D04C208C6}" srcId="{95ADCD39-E5D9-A545-BC94-E8756C31F647}" destId="{CDF99CEF-FD25-D94D-B4F8-606565DAAAFA}" srcOrd="0" destOrd="0" parTransId="{65B7D26C-38D4-4948-9E90-BC508B511579}" sibTransId="{4E35FD01-D655-E245-A882-0F4ACA894357}"/>
    <dgm:cxn modelId="{16C465C8-090C-8D45-BD04-83212C88BF73}" srcId="{95ADCD39-E5D9-A545-BC94-E8756C31F647}" destId="{083CB66E-8AEB-B44B-969C-69091D2D654E}" srcOrd="2" destOrd="0" parTransId="{5E4B33CB-2347-554A-ACAB-EC9261988033}" sibTransId="{E8A92DB0-3509-7A43-9EAC-A22F2B850206}"/>
    <dgm:cxn modelId="{6298CCF2-3DDA-054A-8AA7-37CEAC9CCA7E}" type="presOf" srcId="{95ADCD39-E5D9-A545-BC94-E8756C31F647}" destId="{259984AB-A384-4740-A198-FAC63665B698}" srcOrd="0" destOrd="0" presId="urn:microsoft.com/office/officeart/2008/layout/VerticalCurvedList"/>
    <dgm:cxn modelId="{A38788FF-C850-EA4F-91CB-C4E0E222A0FD}" type="presOf" srcId="{083CB66E-8AEB-B44B-969C-69091D2D654E}" destId="{2F719EDF-06E0-564D-835F-8E19EB625C58}" srcOrd="0" destOrd="0" presId="urn:microsoft.com/office/officeart/2008/layout/VerticalCurvedList"/>
    <dgm:cxn modelId="{30727FB4-12E9-D04A-BB9F-628324723A25}" type="presParOf" srcId="{259984AB-A384-4740-A198-FAC63665B698}" destId="{53BAED77-4105-C14D-AB89-0E3AFA943E15}" srcOrd="0" destOrd="0" presId="urn:microsoft.com/office/officeart/2008/layout/VerticalCurvedList"/>
    <dgm:cxn modelId="{C851D631-EE88-5F43-8C13-1D63BAD72205}" type="presParOf" srcId="{53BAED77-4105-C14D-AB89-0E3AFA943E15}" destId="{DA1ECEFC-3787-7D46-B7F8-D58E20F272E4}" srcOrd="0" destOrd="0" presId="urn:microsoft.com/office/officeart/2008/layout/VerticalCurvedList"/>
    <dgm:cxn modelId="{EDECABC3-5C23-7E4A-9A7A-434E0023FB63}" type="presParOf" srcId="{DA1ECEFC-3787-7D46-B7F8-D58E20F272E4}" destId="{308F5398-F09F-854E-8578-2307296C3E7D}" srcOrd="0" destOrd="0" presId="urn:microsoft.com/office/officeart/2008/layout/VerticalCurvedList"/>
    <dgm:cxn modelId="{A88DFACC-AB66-834A-B9F2-23F2932B1CB1}" type="presParOf" srcId="{DA1ECEFC-3787-7D46-B7F8-D58E20F272E4}" destId="{0C9B51A6-7B7F-CA49-9039-7ACA63DA807E}" srcOrd="1" destOrd="0" presId="urn:microsoft.com/office/officeart/2008/layout/VerticalCurvedList"/>
    <dgm:cxn modelId="{AC0A07C3-4EF5-074D-AF75-6023B494D90D}" type="presParOf" srcId="{DA1ECEFC-3787-7D46-B7F8-D58E20F272E4}" destId="{19B6AC8C-5187-9C4F-8B91-5EEAF1EC5887}" srcOrd="2" destOrd="0" presId="urn:microsoft.com/office/officeart/2008/layout/VerticalCurvedList"/>
    <dgm:cxn modelId="{8823DAB0-2322-8441-939F-70216A778510}" type="presParOf" srcId="{DA1ECEFC-3787-7D46-B7F8-D58E20F272E4}" destId="{8D4C4CC6-40FD-7648-82BB-2FED58163421}" srcOrd="3" destOrd="0" presId="urn:microsoft.com/office/officeart/2008/layout/VerticalCurvedList"/>
    <dgm:cxn modelId="{86D74C03-6AC8-BE40-B46F-BB46338875EC}" type="presParOf" srcId="{53BAED77-4105-C14D-AB89-0E3AFA943E15}" destId="{792A18B8-1224-D04F-9BA8-81863071E403}" srcOrd="1" destOrd="0" presId="urn:microsoft.com/office/officeart/2008/layout/VerticalCurvedList"/>
    <dgm:cxn modelId="{8AB72213-9144-9845-A9FC-2628DB9C9CC7}" type="presParOf" srcId="{53BAED77-4105-C14D-AB89-0E3AFA943E15}" destId="{FB327128-52C8-7948-9BCD-21C9E819E334}" srcOrd="2" destOrd="0" presId="urn:microsoft.com/office/officeart/2008/layout/VerticalCurvedList"/>
    <dgm:cxn modelId="{BE704459-690A-8049-B914-1DF4FAFA837C}" type="presParOf" srcId="{FB327128-52C8-7948-9BCD-21C9E819E334}" destId="{A6C323C6-D5A0-1747-8B12-C2528CA7E636}" srcOrd="0" destOrd="0" presId="urn:microsoft.com/office/officeart/2008/layout/VerticalCurvedList"/>
    <dgm:cxn modelId="{70D8B361-6F94-824A-B044-311CC22820AC}" type="presParOf" srcId="{53BAED77-4105-C14D-AB89-0E3AFA943E15}" destId="{764A24EB-877E-8048-A33C-0FAF328344D8}" srcOrd="3" destOrd="0" presId="urn:microsoft.com/office/officeart/2008/layout/VerticalCurvedList"/>
    <dgm:cxn modelId="{BF8FDD23-A03E-1A4A-AD0E-DCFF583828AF}" type="presParOf" srcId="{53BAED77-4105-C14D-AB89-0E3AFA943E15}" destId="{8DC949E2-073F-B54E-BEC3-BEED71E7AEF8}" srcOrd="4" destOrd="0" presId="urn:microsoft.com/office/officeart/2008/layout/VerticalCurvedList"/>
    <dgm:cxn modelId="{8DA6EF12-7F6D-824F-9EDA-F3FBC1D25A9C}" type="presParOf" srcId="{8DC949E2-073F-B54E-BEC3-BEED71E7AEF8}" destId="{21A10D48-45FD-2D44-9FF9-A9CC2685A45A}" srcOrd="0" destOrd="0" presId="urn:microsoft.com/office/officeart/2008/layout/VerticalCurvedList"/>
    <dgm:cxn modelId="{C9F0DF92-AD20-864D-A9B2-6D21821A0E2D}" type="presParOf" srcId="{53BAED77-4105-C14D-AB89-0E3AFA943E15}" destId="{2F719EDF-06E0-564D-835F-8E19EB625C58}" srcOrd="5" destOrd="0" presId="urn:microsoft.com/office/officeart/2008/layout/VerticalCurvedList"/>
    <dgm:cxn modelId="{3B817479-97AD-5141-AD68-63FBF9BF23C2}" type="presParOf" srcId="{53BAED77-4105-C14D-AB89-0E3AFA943E15}" destId="{ED4DB255-8806-F841-94FE-E119FEB442C8}" srcOrd="6" destOrd="0" presId="urn:microsoft.com/office/officeart/2008/layout/VerticalCurvedList"/>
    <dgm:cxn modelId="{FABE613F-EC9F-0749-8D9D-DCF8BD6EEBBA}" type="presParOf" srcId="{ED4DB255-8806-F841-94FE-E119FEB442C8}" destId="{72DAF870-2B9D-4145-8D90-4AB5BE7D3422}" srcOrd="0" destOrd="0" presId="urn:microsoft.com/office/officeart/2008/layout/VerticalCurvedList"/>
    <dgm:cxn modelId="{C561E14B-E805-3240-A803-3E45AC5A90F8}" type="presParOf" srcId="{53BAED77-4105-C14D-AB89-0E3AFA943E15}" destId="{11FEC55A-3E49-574D-AD03-13D6DE87BB32}" srcOrd="7" destOrd="0" presId="urn:microsoft.com/office/officeart/2008/layout/VerticalCurvedList"/>
    <dgm:cxn modelId="{A4477523-E8A1-F54C-A4F3-8CA90BE411E7}" type="presParOf" srcId="{53BAED77-4105-C14D-AB89-0E3AFA943E15}" destId="{9E60D77A-299D-C64E-BFE8-07E944CC84BB}" srcOrd="8" destOrd="0" presId="urn:microsoft.com/office/officeart/2008/layout/VerticalCurvedList"/>
    <dgm:cxn modelId="{64F64E30-3E6C-474C-AEEC-8CDEB5664454}" type="presParOf" srcId="{9E60D77A-299D-C64E-BFE8-07E944CC84BB}" destId="{FE748DBF-77B8-BA44-8C5A-D42F41609DE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2FE61-2838-304F-85A4-003D6115C216}">
      <dsp:nvSpPr>
        <dsp:cNvPr id="0" name=""/>
        <dsp:cNvSpPr/>
      </dsp:nvSpPr>
      <dsp:spPr>
        <a:xfrm rot="5400000">
          <a:off x="-216047" y="219440"/>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a:t>
          </a:r>
        </a:p>
      </dsp:txBody>
      <dsp:txXfrm rot="-5400000">
        <a:off x="0" y="507503"/>
        <a:ext cx="1008220" cy="432094"/>
      </dsp:txXfrm>
    </dsp:sp>
    <dsp:sp modelId="{A27EE97D-AB2C-414C-89A4-42774522A28D}">
      <dsp:nvSpPr>
        <dsp:cNvPr id="0" name=""/>
        <dsp:cNvSpPr/>
      </dsp:nvSpPr>
      <dsp:spPr>
        <a:xfrm rot="5400000">
          <a:off x="3570015" y="-2561795"/>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Motivating Examples</a:t>
          </a:r>
        </a:p>
        <a:p>
          <a:pPr marL="171450" lvl="1" indent="-171450" algn="l" defTabSz="755650">
            <a:lnSpc>
              <a:spcPct val="90000"/>
            </a:lnSpc>
            <a:spcBef>
              <a:spcPct val="0"/>
            </a:spcBef>
            <a:spcAft>
              <a:spcPct val="15000"/>
            </a:spcAft>
            <a:buChar char="•"/>
          </a:pPr>
          <a:r>
            <a:rPr lang="en-US" sz="1700" kern="1200" dirty="0"/>
            <a:t>Human Psychological Foundations on Impact and Effects </a:t>
          </a:r>
        </a:p>
        <a:p>
          <a:pPr marL="171450" lvl="1" indent="-171450" algn="l" defTabSz="755650">
            <a:lnSpc>
              <a:spcPct val="90000"/>
            </a:lnSpc>
            <a:spcBef>
              <a:spcPct val="0"/>
            </a:spcBef>
            <a:spcAft>
              <a:spcPct val="15000"/>
            </a:spcAft>
            <a:buChar char="•"/>
          </a:pPr>
          <a:r>
            <a:rPr lang="en-US" sz="1700" kern="1200" dirty="0"/>
            <a:t>Problem Definitions and Task Formulations</a:t>
          </a:r>
        </a:p>
      </dsp:txBody>
      <dsp:txXfrm rot="-5400000">
        <a:off x="1008220" y="45702"/>
        <a:ext cx="6014092" cy="844800"/>
      </dsp:txXfrm>
    </dsp:sp>
    <dsp:sp modelId="{0A045DEA-961A-7346-B629-84B612512CEF}">
      <dsp:nvSpPr>
        <dsp:cNvPr id="0" name=""/>
        <dsp:cNvSpPr/>
      </dsp:nvSpPr>
      <dsp:spPr>
        <a:xfrm rot="5400000">
          <a:off x="-216047" y="151511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Detection</a:t>
          </a:r>
        </a:p>
      </dsp:txBody>
      <dsp:txXfrm rot="-5400000">
        <a:off x="0" y="1803174"/>
        <a:ext cx="1008220" cy="432094"/>
      </dsp:txXfrm>
    </dsp:sp>
    <dsp:sp modelId="{3DA0A2AF-65EE-C042-9C8E-CCD7D86A6921}">
      <dsp:nvSpPr>
        <dsp:cNvPr id="0" name=""/>
        <dsp:cNvSpPr/>
      </dsp:nvSpPr>
      <dsp:spPr>
        <a:xfrm rot="5400000">
          <a:off x="3570015" y="-1262731"/>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Fact-Checking</a:t>
          </a:r>
        </a:p>
        <a:p>
          <a:pPr marL="171450" lvl="1" indent="-171450" algn="l" defTabSz="755650">
            <a:lnSpc>
              <a:spcPct val="90000"/>
            </a:lnSpc>
            <a:spcBef>
              <a:spcPct val="0"/>
            </a:spcBef>
            <a:spcAft>
              <a:spcPct val="15000"/>
            </a:spcAft>
            <a:buChar char="•"/>
          </a:pPr>
          <a:r>
            <a:rPr lang="en-US" sz="1700" kern="1200" dirty="0"/>
            <a:t>Semantic Inconsistency</a:t>
          </a:r>
        </a:p>
        <a:p>
          <a:pPr marL="171450" lvl="1" indent="-171450" algn="l" defTabSz="755650">
            <a:lnSpc>
              <a:spcPct val="90000"/>
            </a:lnSpc>
            <a:spcBef>
              <a:spcPct val="0"/>
            </a:spcBef>
            <a:spcAft>
              <a:spcPct val="15000"/>
            </a:spcAft>
            <a:buChar char="•"/>
          </a:pPr>
          <a:r>
            <a:rPr lang="en-US" sz="1700" kern="1200" dirty="0"/>
            <a:t>Social Context and Propagation Patterns</a:t>
          </a:r>
        </a:p>
      </dsp:txBody>
      <dsp:txXfrm rot="-5400000">
        <a:off x="1008220" y="1344766"/>
        <a:ext cx="6014092" cy="844800"/>
      </dsp:txXfrm>
    </dsp:sp>
    <dsp:sp modelId="{03D68A48-CF03-234A-B101-589242448F67}">
      <dsp:nvSpPr>
        <dsp:cNvPr id="0" name=""/>
        <dsp:cNvSpPr/>
      </dsp:nvSpPr>
      <dsp:spPr>
        <a:xfrm rot="5400000">
          <a:off x="-216047" y="281078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Characterization</a:t>
          </a:r>
        </a:p>
      </dsp:txBody>
      <dsp:txXfrm rot="-5400000">
        <a:off x="0" y="3098844"/>
        <a:ext cx="1008220" cy="432094"/>
      </dsp:txXfrm>
    </dsp:sp>
    <dsp:sp modelId="{89BEF8A2-F054-B749-88FB-0B7F710D49D0}">
      <dsp:nvSpPr>
        <dsp:cNvPr id="0" name=""/>
        <dsp:cNvSpPr/>
      </dsp:nvSpPr>
      <dsp:spPr>
        <a:xfrm rot="5400000">
          <a:off x="3570015" y="32939"/>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Bias &amp; Framing</a:t>
          </a:r>
        </a:p>
        <a:p>
          <a:pPr marL="171450" lvl="1" indent="-171450" algn="l" defTabSz="755650">
            <a:lnSpc>
              <a:spcPct val="90000"/>
            </a:lnSpc>
            <a:spcBef>
              <a:spcPct val="0"/>
            </a:spcBef>
            <a:spcAft>
              <a:spcPct val="15000"/>
            </a:spcAft>
            <a:buChar char="•"/>
          </a:pPr>
          <a:r>
            <a:rPr lang="en-US" sz="1700" kern="1200" dirty="0"/>
            <a:t>Propaganda Techniques</a:t>
          </a:r>
        </a:p>
        <a:p>
          <a:pPr marL="171450" lvl="1" indent="-171450" algn="l" defTabSz="755650">
            <a:lnSpc>
              <a:spcPct val="90000"/>
            </a:lnSpc>
            <a:spcBef>
              <a:spcPct val="0"/>
            </a:spcBef>
            <a:spcAft>
              <a:spcPct val="15000"/>
            </a:spcAft>
            <a:buChar char="•"/>
          </a:pPr>
          <a:r>
            <a:rPr lang="en-US" sz="1700" kern="1200" dirty="0"/>
            <a:t>Intent &amp; Agenda</a:t>
          </a:r>
        </a:p>
      </dsp:txBody>
      <dsp:txXfrm rot="-5400000">
        <a:off x="1008220" y="2640436"/>
        <a:ext cx="6014092" cy="844800"/>
      </dsp:txXfrm>
    </dsp:sp>
    <dsp:sp modelId="{2DF5E202-37E3-FD45-B634-664591C0CF6E}">
      <dsp:nvSpPr>
        <dsp:cNvPr id="0" name=""/>
        <dsp:cNvSpPr/>
      </dsp:nvSpPr>
      <dsp:spPr>
        <a:xfrm rot="5400000">
          <a:off x="-216047" y="4106452"/>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Applications &amp;</a:t>
          </a:r>
        </a:p>
        <a:p>
          <a:pPr marL="0" lvl="0" indent="0" algn="ctr" defTabSz="488950">
            <a:lnSpc>
              <a:spcPct val="90000"/>
            </a:lnSpc>
            <a:spcBef>
              <a:spcPct val="0"/>
            </a:spcBef>
            <a:spcAft>
              <a:spcPct val="35000"/>
            </a:spcAft>
            <a:buNone/>
          </a:pPr>
          <a:r>
            <a:rPr lang="en-US" sz="1100" kern="1200" dirty="0"/>
            <a:t>Future Directions</a:t>
          </a:r>
        </a:p>
      </dsp:txBody>
      <dsp:txXfrm rot="-5400000">
        <a:off x="0" y="4394515"/>
        <a:ext cx="1008220" cy="432094"/>
      </dsp:txXfrm>
    </dsp:sp>
    <dsp:sp modelId="{7862F62D-66E1-1B48-A61C-2510A479BBAC}">
      <dsp:nvSpPr>
        <dsp:cNvPr id="0" name=""/>
        <dsp:cNvSpPr/>
      </dsp:nvSpPr>
      <dsp:spPr>
        <a:xfrm rot="5400000">
          <a:off x="3570015" y="1328610"/>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Corrective Actions</a:t>
          </a:r>
        </a:p>
        <a:p>
          <a:pPr marL="171450" lvl="1" indent="-171450" algn="l" defTabSz="755650">
            <a:lnSpc>
              <a:spcPct val="90000"/>
            </a:lnSpc>
            <a:spcBef>
              <a:spcPct val="0"/>
            </a:spcBef>
            <a:spcAft>
              <a:spcPct val="15000"/>
            </a:spcAft>
            <a:buChar char="•"/>
          </a:pPr>
          <a:r>
            <a:rPr lang="en-US" sz="1700" kern="1200" dirty="0"/>
            <a:t>Remaining Challenges</a:t>
          </a:r>
        </a:p>
        <a:p>
          <a:pPr marL="171450" lvl="1" indent="-171450" algn="l" defTabSz="755650">
            <a:lnSpc>
              <a:spcPct val="90000"/>
            </a:lnSpc>
            <a:spcBef>
              <a:spcPct val="0"/>
            </a:spcBef>
            <a:spcAft>
              <a:spcPct val="15000"/>
            </a:spcAft>
            <a:buChar char="•"/>
          </a:pPr>
          <a:r>
            <a:rPr lang="en-US" sz="1700" kern="1200" dirty="0"/>
            <a:t>Future Directions</a:t>
          </a:r>
        </a:p>
      </dsp:txBody>
      <dsp:txXfrm rot="-5400000">
        <a:off x="1008220" y="3936107"/>
        <a:ext cx="6014092" cy="84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2FE61-2838-304F-85A4-003D6115C216}">
      <dsp:nvSpPr>
        <dsp:cNvPr id="0" name=""/>
        <dsp:cNvSpPr/>
      </dsp:nvSpPr>
      <dsp:spPr>
        <a:xfrm rot="5400000">
          <a:off x="-216047" y="219440"/>
          <a:ext cx="1440314" cy="1008220"/>
        </a:xfrm>
        <a:prstGeom prst="chevron">
          <a:avLst/>
        </a:prstGeom>
        <a:solidFill>
          <a:schemeClr val="tx2">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u="sng" kern="1200" dirty="0"/>
            <a:t>Introduction</a:t>
          </a:r>
        </a:p>
      </dsp:txBody>
      <dsp:txXfrm rot="-5400000">
        <a:off x="0" y="507503"/>
        <a:ext cx="1008220" cy="432094"/>
      </dsp:txXfrm>
    </dsp:sp>
    <dsp:sp modelId="{A27EE97D-AB2C-414C-89A4-42774522A28D}">
      <dsp:nvSpPr>
        <dsp:cNvPr id="0" name=""/>
        <dsp:cNvSpPr/>
      </dsp:nvSpPr>
      <dsp:spPr>
        <a:xfrm rot="5400000">
          <a:off x="3570015" y="-2561795"/>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Motivating Examples</a:t>
          </a:r>
        </a:p>
        <a:p>
          <a:pPr marL="171450" lvl="1" indent="-171450" algn="l" defTabSz="755650">
            <a:lnSpc>
              <a:spcPct val="90000"/>
            </a:lnSpc>
            <a:spcBef>
              <a:spcPct val="0"/>
            </a:spcBef>
            <a:spcAft>
              <a:spcPct val="15000"/>
            </a:spcAft>
            <a:buChar char="•"/>
          </a:pPr>
          <a:r>
            <a:rPr lang="en-US" sz="1700" kern="1200" dirty="0"/>
            <a:t>Human Psychological Foundations on Impact and Effects </a:t>
          </a:r>
        </a:p>
        <a:p>
          <a:pPr marL="171450" lvl="1" indent="-171450" algn="l" defTabSz="755650">
            <a:lnSpc>
              <a:spcPct val="90000"/>
            </a:lnSpc>
            <a:spcBef>
              <a:spcPct val="0"/>
            </a:spcBef>
            <a:spcAft>
              <a:spcPct val="15000"/>
            </a:spcAft>
            <a:buChar char="•"/>
          </a:pPr>
          <a:r>
            <a:rPr lang="en-US" sz="1700" kern="1200" dirty="0"/>
            <a:t>Problem Definitions and Task Formulations</a:t>
          </a:r>
        </a:p>
      </dsp:txBody>
      <dsp:txXfrm rot="-5400000">
        <a:off x="1008220" y="45702"/>
        <a:ext cx="6014092" cy="844800"/>
      </dsp:txXfrm>
    </dsp:sp>
    <dsp:sp modelId="{0A045DEA-961A-7346-B629-84B612512CEF}">
      <dsp:nvSpPr>
        <dsp:cNvPr id="0" name=""/>
        <dsp:cNvSpPr/>
      </dsp:nvSpPr>
      <dsp:spPr>
        <a:xfrm rot="5400000">
          <a:off x="-216047" y="151511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Detection</a:t>
          </a:r>
        </a:p>
      </dsp:txBody>
      <dsp:txXfrm rot="-5400000">
        <a:off x="0" y="1803174"/>
        <a:ext cx="1008220" cy="432094"/>
      </dsp:txXfrm>
    </dsp:sp>
    <dsp:sp modelId="{3DA0A2AF-65EE-C042-9C8E-CCD7D86A6921}">
      <dsp:nvSpPr>
        <dsp:cNvPr id="0" name=""/>
        <dsp:cNvSpPr/>
      </dsp:nvSpPr>
      <dsp:spPr>
        <a:xfrm rot="5400000">
          <a:off x="3570015" y="-1262731"/>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Fact-Checking</a:t>
          </a:r>
        </a:p>
        <a:p>
          <a:pPr marL="171450" lvl="1" indent="-171450" algn="l" defTabSz="755650">
            <a:lnSpc>
              <a:spcPct val="90000"/>
            </a:lnSpc>
            <a:spcBef>
              <a:spcPct val="0"/>
            </a:spcBef>
            <a:spcAft>
              <a:spcPct val="15000"/>
            </a:spcAft>
            <a:buChar char="•"/>
          </a:pPr>
          <a:r>
            <a:rPr lang="en-US" sz="1700" kern="1200" dirty="0"/>
            <a:t>Semantic Inconsistency</a:t>
          </a:r>
        </a:p>
        <a:p>
          <a:pPr marL="171450" lvl="1" indent="-171450" algn="l" defTabSz="755650">
            <a:lnSpc>
              <a:spcPct val="90000"/>
            </a:lnSpc>
            <a:spcBef>
              <a:spcPct val="0"/>
            </a:spcBef>
            <a:spcAft>
              <a:spcPct val="15000"/>
            </a:spcAft>
            <a:buChar char="•"/>
          </a:pPr>
          <a:r>
            <a:rPr lang="en-US" sz="1700" kern="1200" dirty="0"/>
            <a:t>Social Context and Propagation Patterns</a:t>
          </a:r>
        </a:p>
      </dsp:txBody>
      <dsp:txXfrm rot="-5400000">
        <a:off x="1008220" y="1344766"/>
        <a:ext cx="6014092" cy="844800"/>
      </dsp:txXfrm>
    </dsp:sp>
    <dsp:sp modelId="{03D68A48-CF03-234A-B101-589242448F67}">
      <dsp:nvSpPr>
        <dsp:cNvPr id="0" name=""/>
        <dsp:cNvSpPr/>
      </dsp:nvSpPr>
      <dsp:spPr>
        <a:xfrm rot="5400000">
          <a:off x="-216047" y="281078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Characterization</a:t>
          </a:r>
        </a:p>
      </dsp:txBody>
      <dsp:txXfrm rot="-5400000">
        <a:off x="0" y="3098844"/>
        <a:ext cx="1008220" cy="432094"/>
      </dsp:txXfrm>
    </dsp:sp>
    <dsp:sp modelId="{89BEF8A2-F054-B749-88FB-0B7F710D49D0}">
      <dsp:nvSpPr>
        <dsp:cNvPr id="0" name=""/>
        <dsp:cNvSpPr/>
      </dsp:nvSpPr>
      <dsp:spPr>
        <a:xfrm rot="5400000">
          <a:off x="3570015" y="32939"/>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Bias &amp; Framing</a:t>
          </a:r>
        </a:p>
        <a:p>
          <a:pPr marL="171450" lvl="1" indent="-171450" algn="l" defTabSz="755650">
            <a:lnSpc>
              <a:spcPct val="90000"/>
            </a:lnSpc>
            <a:spcBef>
              <a:spcPct val="0"/>
            </a:spcBef>
            <a:spcAft>
              <a:spcPct val="15000"/>
            </a:spcAft>
            <a:buChar char="•"/>
          </a:pPr>
          <a:r>
            <a:rPr lang="en-US" sz="1700" kern="1200" dirty="0"/>
            <a:t>Propaganda Techniques</a:t>
          </a:r>
        </a:p>
        <a:p>
          <a:pPr marL="171450" lvl="1" indent="-171450" algn="l" defTabSz="755650">
            <a:lnSpc>
              <a:spcPct val="90000"/>
            </a:lnSpc>
            <a:spcBef>
              <a:spcPct val="0"/>
            </a:spcBef>
            <a:spcAft>
              <a:spcPct val="15000"/>
            </a:spcAft>
            <a:buChar char="•"/>
          </a:pPr>
          <a:r>
            <a:rPr lang="en-US" sz="1700" kern="1200" dirty="0"/>
            <a:t>Intent &amp; Agenda</a:t>
          </a:r>
        </a:p>
      </dsp:txBody>
      <dsp:txXfrm rot="-5400000">
        <a:off x="1008220" y="2640436"/>
        <a:ext cx="6014092" cy="844800"/>
      </dsp:txXfrm>
    </dsp:sp>
    <dsp:sp modelId="{2DF5E202-37E3-FD45-B634-664591C0CF6E}">
      <dsp:nvSpPr>
        <dsp:cNvPr id="0" name=""/>
        <dsp:cNvSpPr/>
      </dsp:nvSpPr>
      <dsp:spPr>
        <a:xfrm rot="5400000">
          <a:off x="-216047" y="4106452"/>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Applications &amp;</a:t>
          </a:r>
        </a:p>
        <a:p>
          <a:pPr marL="0" lvl="0" indent="0" algn="ctr" defTabSz="488950">
            <a:lnSpc>
              <a:spcPct val="90000"/>
            </a:lnSpc>
            <a:spcBef>
              <a:spcPct val="0"/>
            </a:spcBef>
            <a:spcAft>
              <a:spcPct val="35000"/>
            </a:spcAft>
            <a:buNone/>
          </a:pPr>
          <a:r>
            <a:rPr lang="en-US" sz="1100" kern="1200" dirty="0"/>
            <a:t>Future Directions</a:t>
          </a:r>
        </a:p>
      </dsp:txBody>
      <dsp:txXfrm rot="-5400000">
        <a:off x="0" y="4394515"/>
        <a:ext cx="1008220" cy="432094"/>
      </dsp:txXfrm>
    </dsp:sp>
    <dsp:sp modelId="{7862F62D-66E1-1B48-A61C-2510A479BBAC}">
      <dsp:nvSpPr>
        <dsp:cNvPr id="0" name=""/>
        <dsp:cNvSpPr/>
      </dsp:nvSpPr>
      <dsp:spPr>
        <a:xfrm rot="5400000">
          <a:off x="3570015" y="1328610"/>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Corrective Actions</a:t>
          </a:r>
        </a:p>
        <a:p>
          <a:pPr marL="171450" lvl="1" indent="-171450" algn="l" defTabSz="755650">
            <a:lnSpc>
              <a:spcPct val="90000"/>
            </a:lnSpc>
            <a:spcBef>
              <a:spcPct val="0"/>
            </a:spcBef>
            <a:spcAft>
              <a:spcPct val="15000"/>
            </a:spcAft>
            <a:buChar char="•"/>
          </a:pPr>
          <a:r>
            <a:rPr lang="en-US" sz="1700" kern="1200" dirty="0"/>
            <a:t>Remaining Challenges</a:t>
          </a:r>
        </a:p>
        <a:p>
          <a:pPr marL="171450" lvl="1" indent="-171450" algn="l" defTabSz="755650">
            <a:lnSpc>
              <a:spcPct val="90000"/>
            </a:lnSpc>
            <a:spcBef>
              <a:spcPct val="0"/>
            </a:spcBef>
            <a:spcAft>
              <a:spcPct val="15000"/>
            </a:spcAft>
            <a:buChar char="•"/>
          </a:pPr>
          <a:r>
            <a:rPr lang="en-US" sz="1700" kern="1200" dirty="0"/>
            <a:t>Future Directions</a:t>
          </a:r>
        </a:p>
      </dsp:txBody>
      <dsp:txXfrm rot="-5400000">
        <a:off x="1008220" y="3936107"/>
        <a:ext cx="6014092" cy="84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229AE-612F-A541-9AD1-B6220BB087CA}">
      <dsp:nvSpPr>
        <dsp:cNvPr id="0" name=""/>
        <dsp:cNvSpPr/>
      </dsp:nvSpPr>
      <dsp:spPr>
        <a:xfrm>
          <a:off x="1837710" y="1748604"/>
          <a:ext cx="2137182" cy="2137182"/>
        </a:xfrm>
        <a:prstGeom prst="gear9">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55625">
            <a:lnSpc>
              <a:spcPct val="90000"/>
            </a:lnSpc>
            <a:spcBef>
              <a:spcPct val="0"/>
            </a:spcBef>
            <a:spcAft>
              <a:spcPct val="35000"/>
            </a:spcAft>
            <a:buNone/>
          </a:pPr>
          <a:r>
            <a:rPr lang="en-US" sz="1250" kern="1200" dirty="0"/>
            <a:t>The Frontier in</a:t>
          </a:r>
        </a:p>
        <a:p>
          <a:pPr marL="0" lvl="0" indent="0" algn="ctr" defTabSz="555625">
            <a:lnSpc>
              <a:spcPct val="90000"/>
            </a:lnSpc>
            <a:spcBef>
              <a:spcPct val="0"/>
            </a:spcBef>
            <a:spcAft>
              <a:spcPct val="35000"/>
            </a:spcAft>
            <a:buNone/>
          </a:pPr>
          <a:r>
            <a:rPr lang="en-US" sz="1200" kern="1200" dirty="0"/>
            <a:t>Detection &amp; Characterization</a:t>
          </a:r>
        </a:p>
        <a:p>
          <a:pPr marL="0" lvl="0" indent="0" algn="ctr" defTabSz="555625">
            <a:lnSpc>
              <a:spcPct val="90000"/>
            </a:lnSpc>
            <a:spcBef>
              <a:spcPct val="0"/>
            </a:spcBef>
            <a:spcAft>
              <a:spcPct val="35000"/>
            </a:spcAft>
            <a:buNone/>
          </a:pPr>
          <a:r>
            <a:rPr lang="en-US" sz="1200" kern="1200" dirty="0"/>
            <a:t>Methodologies</a:t>
          </a:r>
        </a:p>
        <a:p>
          <a:pPr marL="0" lvl="0" indent="0" algn="ctr" defTabSz="555625">
            <a:lnSpc>
              <a:spcPct val="90000"/>
            </a:lnSpc>
            <a:spcBef>
              <a:spcPct val="0"/>
            </a:spcBef>
            <a:spcAft>
              <a:spcPct val="35000"/>
            </a:spcAft>
            <a:buNone/>
          </a:pPr>
          <a:r>
            <a:rPr lang="en-US" sz="1200" kern="1200" dirty="0"/>
            <a:t>(Recent Trends, Pros &amp; Cons, etc.)</a:t>
          </a:r>
        </a:p>
      </dsp:txBody>
      <dsp:txXfrm>
        <a:off x="2267379" y="2249229"/>
        <a:ext cx="1277844" cy="1098555"/>
      </dsp:txXfrm>
    </dsp:sp>
    <dsp:sp modelId="{ED7F2796-B4F8-0A49-BB30-58011B09F620}">
      <dsp:nvSpPr>
        <dsp:cNvPr id="0" name=""/>
        <dsp:cNvSpPr/>
      </dsp:nvSpPr>
      <dsp:spPr>
        <a:xfrm>
          <a:off x="594258" y="1243451"/>
          <a:ext cx="1554314" cy="1554314"/>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Problem Definitions &amp; Task Formulations </a:t>
          </a:r>
        </a:p>
      </dsp:txBody>
      <dsp:txXfrm>
        <a:off x="985561" y="1637119"/>
        <a:ext cx="771708" cy="766978"/>
      </dsp:txXfrm>
    </dsp:sp>
    <dsp:sp modelId="{03570A47-293C-1F49-99CB-5E201AB09C66}">
      <dsp:nvSpPr>
        <dsp:cNvPr id="0" name=""/>
        <dsp:cNvSpPr/>
      </dsp:nvSpPr>
      <dsp:spPr>
        <a:xfrm rot="20700000">
          <a:off x="1464833" y="171133"/>
          <a:ext cx="1522911" cy="1522911"/>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Remediative</a:t>
          </a:r>
          <a:endParaRPr lang="en-US" sz="1000" kern="1200" dirty="0"/>
        </a:p>
        <a:p>
          <a:pPr marL="0" lvl="0" indent="0" algn="ctr" defTabSz="444500">
            <a:lnSpc>
              <a:spcPct val="90000"/>
            </a:lnSpc>
            <a:spcBef>
              <a:spcPct val="0"/>
            </a:spcBef>
            <a:spcAft>
              <a:spcPct val="35000"/>
            </a:spcAft>
            <a:buNone/>
          </a:pPr>
          <a:r>
            <a:rPr lang="en-US" sz="1000" kern="1200" dirty="0"/>
            <a:t>Applications</a:t>
          </a:r>
        </a:p>
        <a:p>
          <a:pPr marL="0" lvl="0" indent="0" algn="ctr" defTabSz="444500">
            <a:lnSpc>
              <a:spcPct val="90000"/>
            </a:lnSpc>
            <a:spcBef>
              <a:spcPct val="0"/>
            </a:spcBef>
            <a:spcAft>
              <a:spcPct val="35000"/>
            </a:spcAft>
            <a:buNone/>
          </a:pPr>
          <a:r>
            <a:rPr lang="en-US" sz="1000" kern="1200" dirty="0"/>
            <a:t>&amp; Directions</a:t>
          </a:r>
        </a:p>
      </dsp:txBody>
      <dsp:txXfrm rot="-20700000">
        <a:off x="1798852" y="505152"/>
        <a:ext cx="854873" cy="854873"/>
      </dsp:txXfrm>
    </dsp:sp>
    <dsp:sp modelId="{4D0BE88E-99CE-D749-86D1-C363427A5615}">
      <dsp:nvSpPr>
        <dsp:cNvPr id="0" name=""/>
        <dsp:cNvSpPr/>
      </dsp:nvSpPr>
      <dsp:spPr>
        <a:xfrm>
          <a:off x="1670021" y="1428010"/>
          <a:ext cx="2735594" cy="2735594"/>
        </a:xfrm>
        <a:prstGeom prst="circularArrow">
          <a:avLst>
            <a:gd name="adj1" fmla="val 4688"/>
            <a:gd name="adj2" fmla="val 299029"/>
            <a:gd name="adj3" fmla="val 2508462"/>
            <a:gd name="adj4" fmla="val 1587797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2A89F5-18E2-5140-9029-B29A737FDDE0}">
      <dsp:nvSpPr>
        <dsp:cNvPr id="0" name=""/>
        <dsp:cNvSpPr/>
      </dsp:nvSpPr>
      <dsp:spPr>
        <a:xfrm>
          <a:off x="318992" y="900864"/>
          <a:ext cx="1987580" cy="198758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DB89A-7851-AB45-8F97-0FDDD306C953}">
      <dsp:nvSpPr>
        <dsp:cNvPr id="0" name=""/>
        <dsp:cNvSpPr/>
      </dsp:nvSpPr>
      <dsp:spPr>
        <a:xfrm>
          <a:off x="1112568" y="-161117"/>
          <a:ext cx="2143011" cy="2143011"/>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2FE61-2838-304F-85A4-003D6115C216}">
      <dsp:nvSpPr>
        <dsp:cNvPr id="0" name=""/>
        <dsp:cNvSpPr/>
      </dsp:nvSpPr>
      <dsp:spPr>
        <a:xfrm rot="5400000">
          <a:off x="-216047" y="219440"/>
          <a:ext cx="1440314" cy="1008220"/>
        </a:xfrm>
        <a:prstGeom prst="chevron">
          <a:avLst/>
        </a:prstGeom>
        <a:solidFill>
          <a:schemeClr val="tx2">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u="sng" kern="1200" dirty="0"/>
            <a:t>Introduction</a:t>
          </a:r>
        </a:p>
      </dsp:txBody>
      <dsp:txXfrm rot="-5400000">
        <a:off x="0" y="507503"/>
        <a:ext cx="1008220" cy="432094"/>
      </dsp:txXfrm>
    </dsp:sp>
    <dsp:sp modelId="{A27EE97D-AB2C-414C-89A4-42774522A28D}">
      <dsp:nvSpPr>
        <dsp:cNvPr id="0" name=""/>
        <dsp:cNvSpPr/>
      </dsp:nvSpPr>
      <dsp:spPr>
        <a:xfrm rot="5400000">
          <a:off x="3570015" y="-2561795"/>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Motivating Examples</a:t>
          </a:r>
        </a:p>
        <a:p>
          <a:pPr marL="171450" lvl="1" indent="-171450" algn="l" defTabSz="755650">
            <a:lnSpc>
              <a:spcPct val="90000"/>
            </a:lnSpc>
            <a:spcBef>
              <a:spcPct val="0"/>
            </a:spcBef>
            <a:spcAft>
              <a:spcPct val="15000"/>
            </a:spcAft>
            <a:buChar char="•"/>
          </a:pPr>
          <a:r>
            <a:rPr lang="en-US" sz="1700" kern="1200" dirty="0"/>
            <a:t>Human Psychological Foundations on Impact and Effects </a:t>
          </a:r>
        </a:p>
        <a:p>
          <a:pPr marL="171450" lvl="1" indent="-171450" algn="l" defTabSz="755650">
            <a:lnSpc>
              <a:spcPct val="90000"/>
            </a:lnSpc>
            <a:spcBef>
              <a:spcPct val="0"/>
            </a:spcBef>
            <a:spcAft>
              <a:spcPct val="15000"/>
            </a:spcAft>
            <a:buChar char="•"/>
          </a:pPr>
          <a:r>
            <a:rPr lang="en-US" sz="1700" kern="1200" dirty="0"/>
            <a:t>Problem Definitions and Task Formulations</a:t>
          </a:r>
        </a:p>
      </dsp:txBody>
      <dsp:txXfrm rot="-5400000">
        <a:off x="1008220" y="45702"/>
        <a:ext cx="6014092" cy="844800"/>
      </dsp:txXfrm>
    </dsp:sp>
    <dsp:sp modelId="{0A045DEA-961A-7346-B629-84B612512CEF}">
      <dsp:nvSpPr>
        <dsp:cNvPr id="0" name=""/>
        <dsp:cNvSpPr/>
      </dsp:nvSpPr>
      <dsp:spPr>
        <a:xfrm rot="5400000">
          <a:off x="-216047" y="151511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Detection</a:t>
          </a:r>
        </a:p>
      </dsp:txBody>
      <dsp:txXfrm rot="-5400000">
        <a:off x="0" y="1803174"/>
        <a:ext cx="1008220" cy="432094"/>
      </dsp:txXfrm>
    </dsp:sp>
    <dsp:sp modelId="{3DA0A2AF-65EE-C042-9C8E-CCD7D86A6921}">
      <dsp:nvSpPr>
        <dsp:cNvPr id="0" name=""/>
        <dsp:cNvSpPr/>
      </dsp:nvSpPr>
      <dsp:spPr>
        <a:xfrm rot="5400000">
          <a:off x="3570015" y="-1262731"/>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Fact-Checking</a:t>
          </a:r>
        </a:p>
        <a:p>
          <a:pPr marL="171450" lvl="1" indent="-171450" algn="l" defTabSz="755650">
            <a:lnSpc>
              <a:spcPct val="90000"/>
            </a:lnSpc>
            <a:spcBef>
              <a:spcPct val="0"/>
            </a:spcBef>
            <a:spcAft>
              <a:spcPct val="15000"/>
            </a:spcAft>
            <a:buChar char="•"/>
          </a:pPr>
          <a:r>
            <a:rPr lang="en-US" sz="1700" kern="1200" dirty="0"/>
            <a:t>Semantic Inconsistency</a:t>
          </a:r>
        </a:p>
        <a:p>
          <a:pPr marL="171450" lvl="1" indent="-171450" algn="l" defTabSz="755650">
            <a:lnSpc>
              <a:spcPct val="90000"/>
            </a:lnSpc>
            <a:spcBef>
              <a:spcPct val="0"/>
            </a:spcBef>
            <a:spcAft>
              <a:spcPct val="15000"/>
            </a:spcAft>
            <a:buChar char="•"/>
          </a:pPr>
          <a:r>
            <a:rPr lang="en-US" sz="1700" kern="1200" dirty="0"/>
            <a:t>Social Context and Propagation Patterns</a:t>
          </a:r>
        </a:p>
      </dsp:txBody>
      <dsp:txXfrm rot="-5400000">
        <a:off x="1008220" y="1344766"/>
        <a:ext cx="6014092" cy="844800"/>
      </dsp:txXfrm>
    </dsp:sp>
    <dsp:sp modelId="{03D68A48-CF03-234A-B101-589242448F67}">
      <dsp:nvSpPr>
        <dsp:cNvPr id="0" name=""/>
        <dsp:cNvSpPr/>
      </dsp:nvSpPr>
      <dsp:spPr>
        <a:xfrm rot="5400000">
          <a:off x="-216047" y="281078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Characterization</a:t>
          </a:r>
        </a:p>
      </dsp:txBody>
      <dsp:txXfrm rot="-5400000">
        <a:off x="0" y="3098844"/>
        <a:ext cx="1008220" cy="432094"/>
      </dsp:txXfrm>
    </dsp:sp>
    <dsp:sp modelId="{89BEF8A2-F054-B749-88FB-0B7F710D49D0}">
      <dsp:nvSpPr>
        <dsp:cNvPr id="0" name=""/>
        <dsp:cNvSpPr/>
      </dsp:nvSpPr>
      <dsp:spPr>
        <a:xfrm rot="5400000">
          <a:off x="3570015" y="32939"/>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Bias &amp; Framing</a:t>
          </a:r>
        </a:p>
        <a:p>
          <a:pPr marL="171450" lvl="1" indent="-171450" algn="l" defTabSz="755650">
            <a:lnSpc>
              <a:spcPct val="90000"/>
            </a:lnSpc>
            <a:spcBef>
              <a:spcPct val="0"/>
            </a:spcBef>
            <a:spcAft>
              <a:spcPct val="15000"/>
            </a:spcAft>
            <a:buChar char="•"/>
          </a:pPr>
          <a:r>
            <a:rPr lang="en-US" sz="1700" kern="1200" dirty="0"/>
            <a:t>Propaganda Techniques</a:t>
          </a:r>
        </a:p>
        <a:p>
          <a:pPr marL="171450" lvl="1" indent="-171450" algn="l" defTabSz="755650">
            <a:lnSpc>
              <a:spcPct val="90000"/>
            </a:lnSpc>
            <a:spcBef>
              <a:spcPct val="0"/>
            </a:spcBef>
            <a:spcAft>
              <a:spcPct val="15000"/>
            </a:spcAft>
            <a:buChar char="•"/>
          </a:pPr>
          <a:r>
            <a:rPr lang="en-US" sz="1700" kern="1200" dirty="0"/>
            <a:t>Intent &amp; Agenda</a:t>
          </a:r>
        </a:p>
      </dsp:txBody>
      <dsp:txXfrm rot="-5400000">
        <a:off x="1008220" y="2640436"/>
        <a:ext cx="6014092" cy="844800"/>
      </dsp:txXfrm>
    </dsp:sp>
    <dsp:sp modelId="{2DF5E202-37E3-FD45-B634-664591C0CF6E}">
      <dsp:nvSpPr>
        <dsp:cNvPr id="0" name=""/>
        <dsp:cNvSpPr/>
      </dsp:nvSpPr>
      <dsp:spPr>
        <a:xfrm rot="5400000">
          <a:off x="-216047" y="4106452"/>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Applications &amp;</a:t>
          </a:r>
        </a:p>
        <a:p>
          <a:pPr marL="0" lvl="0" indent="0" algn="ctr" defTabSz="488950">
            <a:lnSpc>
              <a:spcPct val="90000"/>
            </a:lnSpc>
            <a:spcBef>
              <a:spcPct val="0"/>
            </a:spcBef>
            <a:spcAft>
              <a:spcPct val="35000"/>
            </a:spcAft>
            <a:buNone/>
          </a:pPr>
          <a:r>
            <a:rPr lang="en-US" sz="1100" kern="1200" dirty="0"/>
            <a:t>Future Directions</a:t>
          </a:r>
        </a:p>
      </dsp:txBody>
      <dsp:txXfrm rot="-5400000">
        <a:off x="0" y="4394515"/>
        <a:ext cx="1008220" cy="432094"/>
      </dsp:txXfrm>
    </dsp:sp>
    <dsp:sp modelId="{7862F62D-66E1-1B48-A61C-2510A479BBAC}">
      <dsp:nvSpPr>
        <dsp:cNvPr id="0" name=""/>
        <dsp:cNvSpPr/>
      </dsp:nvSpPr>
      <dsp:spPr>
        <a:xfrm rot="5400000">
          <a:off x="3570015" y="1328610"/>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Corrective Actions</a:t>
          </a:r>
        </a:p>
        <a:p>
          <a:pPr marL="171450" lvl="1" indent="-171450" algn="l" defTabSz="755650">
            <a:lnSpc>
              <a:spcPct val="90000"/>
            </a:lnSpc>
            <a:spcBef>
              <a:spcPct val="0"/>
            </a:spcBef>
            <a:spcAft>
              <a:spcPct val="15000"/>
            </a:spcAft>
            <a:buChar char="•"/>
          </a:pPr>
          <a:r>
            <a:rPr lang="en-US" sz="1700" kern="1200" dirty="0"/>
            <a:t>Remaining Challenges</a:t>
          </a:r>
        </a:p>
        <a:p>
          <a:pPr marL="171450" lvl="1" indent="-171450" algn="l" defTabSz="755650">
            <a:lnSpc>
              <a:spcPct val="90000"/>
            </a:lnSpc>
            <a:spcBef>
              <a:spcPct val="0"/>
            </a:spcBef>
            <a:spcAft>
              <a:spcPct val="15000"/>
            </a:spcAft>
            <a:buChar char="•"/>
          </a:pPr>
          <a:r>
            <a:rPr lang="en-US" sz="1700" kern="1200" dirty="0"/>
            <a:t>Future Directions</a:t>
          </a:r>
        </a:p>
      </dsp:txBody>
      <dsp:txXfrm rot="-5400000">
        <a:off x="1008220" y="3936107"/>
        <a:ext cx="6014092" cy="844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229AE-612F-A541-9AD1-B6220BB087CA}">
      <dsp:nvSpPr>
        <dsp:cNvPr id="0" name=""/>
        <dsp:cNvSpPr/>
      </dsp:nvSpPr>
      <dsp:spPr>
        <a:xfrm>
          <a:off x="1837710" y="1748604"/>
          <a:ext cx="2137182" cy="2137182"/>
        </a:xfrm>
        <a:prstGeom prst="gear9">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55625">
            <a:lnSpc>
              <a:spcPct val="90000"/>
            </a:lnSpc>
            <a:spcBef>
              <a:spcPct val="0"/>
            </a:spcBef>
            <a:spcAft>
              <a:spcPct val="35000"/>
            </a:spcAft>
            <a:buNone/>
          </a:pPr>
          <a:r>
            <a:rPr lang="en-US" sz="1250" kern="1200" dirty="0"/>
            <a:t>The Frontier in</a:t>
          </a:r>
        </a:p>
        <a:p>
          <a:pPr marL="0" lvl="0" indent="0" algn="ctr" defTabSz="555625">
            <a:lnSpc>
              <a:spcPct val="90000"/>
            </a:lnSpc>
            <a:spcBef>
              <a:spcPct val="0"/>
            </a:spcBef>
            <a:spcAft>
              <a:spcPct val="35000"/>
            </a:spcAft>
            <a:buNone/>
          </a:pPr>
          <a:r>
            <a:rPr lang="en-US" sz="1200" kern="1200" dirty="0"/>
            <a:t>Detection &amp; Characterization</a:t>
          </a:r>
        </a:p>
        <a:p>
          <a:pPr marL="0" lvl="0" indent="0" algn="ctr" defTabSz="555625">
            <a:lnSpc>
              <a:spcPct val="90000"/>
            </a:lnSpc>
            <a:spcBef>
              <a:spcPct val="0"/>
            </a:spcBef>
            <a:spcAft>
              <a:spcPct val="35000"/>
            </a:spcAft>
            <a:buNone/>
          </a:pPr>
          <a:r>
            <a:rPr lang="en-US" sz="1200" kern="1200" dirty="0"/>
            <a:t>Methodologies</a:t>
          </a:r>
        </a:p>
        <a:p>
          <a:pPr marL="0" lvl="0" indent="0" algn="ctr" defTabSz="555625">
            <a:lnSpc>
              <a:spcPct val="90000"/>
            </a:lnSpc>
            <a:spcBef>
              <a:spcPct val="0"/>
            </a:spcBef>
            <a:spcAft>
              <a:spcPct val="35000"/>
            </a:spcAft>
            <a:buNone/>
          </a:pPr>
          <a:r>
            <a:rPr lang="en-US" sz="1200" kern="1200" dirty="0"/>
            <a:t>(Recent Trends, Pros &amp; Cons, etc.)</a:t>
          </a:r>
        </a:p>
      </dsp:txBody>
      <dsp:txXfrm>
        <a:off x="2267379" y="2249229"/>
        <a:ext cx="1277844" cy="1098555"/>
      </dsp:txXfrm>
    </dsp:sp>
    <dsp:sp modelId="{ED7F2796-B4F8-0A49-BB30-58011B09F620}">
      <dsp:nvSpPr>
        <dsp:cNvPr id="0" name=""/>
        <dsp:cNvSpPr/>
      </dsp:nvSpPr>
      <dsp:spPr>
        <a:xfrm>
          <a:off x="594258" y="1243451"/>
          <a:ext cx="1554314" cy="1554314"/>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Problem Definitions &amp; Task Formulations </a:t>
          </a:r>
        </a:p>
      </dsp:txBody>
      <dsp:txXfrm>
        <a:off x="985561" y="1637119"/>
        <a:ext cx="771708" cy="766978"/>
      </dsp:txXfrm>
    </dsp:sp>
    <dsp:sp modelId="{03570A47-293C-1F49-99CB-5E201AB09C66}">
      <dsp:nvSpPr>
        <dsp:cNvPr id="0" name=""/>
        <dsp:cNvSpPr/>
      </dsp:nvSpPr>
      <dsp:spPr>
        <a:xfrm rot="20700000">
          <a:off x="1464833" y="171133"/>
          <a:ext cx="1522911" cy="1522911"/>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Remediative</a:t>
          </a:r>
          <a:endParaRPr lang="en-US" sz="1000" kern="1200" dirty="0"/>
        </a:p>
        <a:p>
          <a:pPr marL="0" lvl="0" indent="0" algn="ctr" defTabSz="444500">
            <a:lnSpc>
              <a:spcPct val="90000"/>
            </a:lnSpc>
            <a:spcBef>
              <a:spcPct val="0"/>
            </a:spcBef>
            <a:spcAft>
              <a:spcPct val="35000"/>
            </a:spcAft>
            <a:buNone/>
          </a:pPr>
          <a:r>
            <a:rPr lang="en-US" sz="1000" kern="1200" dirty="0"/>
            <a:t>Applications</a:t>
          </a:r>
        </a:p>
        <a:p>
          <a:pPr marL="0" lvl="0" indent="0" algn="ctr" defTabSz="444500">
            <a:lnSpc>
              <a:spcPct val="90000"/>
            </a:lnSpc>
            <a:spcBef>
              <a:spcPct val="0"/>
            </a:spcBef>
            <a:spcAft>
              <a:spcPct val="35000"/>
            </a:spcAft>
            <a:buNone/>
          </a:pPr>
          <a:r>
            <a:rPr lang="en-US" sz="1000" kern="1200" dirty="0"/>
            <a:t>&amp; Directions</a:t>
          </a:r>
        </a:p>
      </dsp:txBody>
      <dsp:txXfrm rot="-20700000">
        <a:off x="1798852" y="505152"/>
        <a:ext cx="854873" cy="854873"/>
      </dsp:txXfrm>
    </dsp:sp>
    <dsp:sp modelId="{4D0BE88E-99CE-D749-86D1-C363427A5615}">
      <dsp:nvSpPr>
        <dsp:cNvPr id="0" name=""/>
        <dsp:cNvSpPr/>
      </dsp:nvSpPr>
      <dsp:spPr>
        <a:xfrm>
          <a:off x="1670021" y="1428010"/>
          <a:ext cx="2735594" cy="2735594"/>
        </a:xfrm>
        <a:prstGeom prst="circularArrow">
          <a:avLst>
            <a:gd name="adj1" fmla="val 4688"/>
            <a:gd name="adj2" fmla="val 299029"/>
            <a:gd name="adj3" fmla="val 2508462"/>
            <a:gd name="adj4" fmla="val 1587797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2A89F5-18E2-5140-9029-B29A737FDDE0}">
      <dsp:nvSpPr>
        <dsp:cNvPr id="0" name=""/>
        <dsp:cNvSpPr/>
      </dsp:nvSpPr>
      <dsp:spPr>
        <a:xfrm>
          <a:off x="318992" y="900864"/>
          <a:ext cx="1987580" cy="198758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DB89A-7851-AB45-8F97-0FDDD306C953}">
      <dsp:nvSpPr>
        <dsp:cNvPr id="0" name=""/>
        <dsp:cNvSpPr/>
      </dsp:nvSpPr>
      <dsp:spPr>
        <a:xfrm>
          <a:off x="1112568" y="-161117"/>
          <a:ext cx="2143011" cy="2143011"/>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229AE-612F-A541-9AD1-B6220BB087CA}">
      <dsp:nvSpPr>
        <dsp:cNvPr id="0" name=""/>
        <dsp:cNvSpPr/>
      </dsp:nvSpPr>
      <dsp:spPr>
        <a:xfrm>
          <a:off x="1837710" y="1748604"/>
          <a:ext cx="2137182" cy="2137182"/>
        </a:xfrm>
        <a:prstGeom prst="gear9">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55625">
            <a:lnSpc>
              <a:spcPct val="90000"/>
            </a:lnSpc>
            <a:spcBef>
              <a:spcPct val="0"/>
            </a:spcBef>
            <a:spcAft>
              <a:spcPct val="35000"/>
            </a:spcAft>
            <a:buNone/>
          </a:pPr>
          <a:r>
            <a:rPr lang="en-US" sz="1250" kern="1200" dirty="0"/>
            <a:t>The Frontier in</a:t>
          </a:r>
        </a:p>
        <a:p>
          <a:pPr marL="0" lvl="0" indent="0" algn="ctr" defTabSz="555625">
            <a:lnSpc>
              <a:spcPct val="90000"/>
            </a:lnSpc>
            <a:spcBef>
              <a:spcPct val="0"/>
            </a:spcBef>
            <a:spcAft>
              <a:spcPct val="35000"/>
            </a:spcAft>
            <a:buNone/>
          </a:pPr>
          <a:r>
            <a:rPr lang="en-US" sz="1200" kern="1200" dirty="0"/>
            <a:t>Detection &amp; Characterization</a:t>
          </a:r>
        </a:p>
        <a:p>
          <a:pPr marL="0" lvl="0" indent="0" algn="ctr" defTabSz="555625">
            <a:lnSpc>
              <a:spcPct val="90000"/>
            </a:lnSpc>
            <a:spcBef>
              <a:spcPct val="0"/>
            </a:spcBef>
            <a:spcAft>
              <a:spcPct val="35000"/>
            </a:spcAft>
            <a:buNone/>
          </a:pPr>
          <a:r>
            <a:rPr lang="en-US" sz="1200" kern="1200" dirty="0"/>
            <a:t>Methodologies</a:t>
          </a:r>
        </a:p>
        <a:p>
          <a:pPr marL="0" lvl="0" indent="0" algn="ctr" defTabSz="555625">
            <a:lnSpc>
              <a:spcPct val="90000"/>
            </a:lnSpc>
            <a:spcBef>
              <a:spcPct val="0"/>
            </a:spcBef>
            <a:spcAft>
              <a:spcPct val="35000"/>
            </a:spcAft>
            <a:buNone/>
          </a:pPr>
          <a:r>
            <a:rPr lang="en-US" sz="1200" kern="1200" dirty="0"/>
            <a:t>(Recent Trends, Pros &amp; Cons, etc.)</a:t>
          </a:r>
        </a:p>
      </dsp:txBody>
      <dsp:txXfrm>
        <a:off x="2267379" y="2249229"/>
        <a:ext cx="1277844" cy="1098555"/>
      </dsp:txXfrm>
    </dsp:sp>
    <dsp:sp modelId="{ED7F2796-B4F8-0A49-BB30-58011B09F620}">
      <dsp:nvSpPr>
        <dsp:cNvPr id="0" name=""/>
        <dsp:cNvSpPr/>
      </dsp:nvSpPr>
      <dsp:spPr>
        <a:xfrm>
          <a:off x="594258" y="1243451"/>
          <a:ext cx="1554314" cy="1554314"/>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Problem Definitions &amp; Task Formulations </a:t>
          </a:r>
        </a:p>
      </dsp:txBody>
      <dsp:txXfrm>
        <a:off x="985561" y="1637119"/>
        <a:ext cx="771708" cy="766978"/>
      </dsp:txXfrm>
    </dsp:sp>
    <dsp:sp modelId="{03570A47-293C-1F49-99CB-5E201AB09C66}">
      <dsp:nvSpPr>
        <dsp:cNvPr id="0" name=""/>
        <dsp:cNvSpPr/>
      </dsp:nvSpPr>
      <dsp:spPr>
        <a:xfrm rot="20700000">
          <a:off x="1464833" y="171133"/>
          <a:ext cx="1522911" cy="1522911"/>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Remediative</a:t>
          </a:r>
          <a:endParaRPr lang="en-US" sz="1000" kern="1200" dirty="0"/>
        </a:p>
        <a:p>
          <a:pPr marL="0" lvl="0" indent="0" algn="ctr" defTabSz="444500">
            <a:lnSpc>
              <a:spcPct val="90000"/>
            </a:lnSpc>
            <a:spcBef>
              <a:spcPct val="0"/>
            </a:spcBef>
            <a:spcAft>
              <a:spcPct val="35000"/>
            </a:spcAft>
            <a:buNone/>
          </a:pPr>
          <a:r>
            <a:rPr lang="en-US" sz="1000" kern="1200" dirty="0"/>
            <a:t>Applications</a:t>
          </a:r>
        </a:p>
        <a:p>
          <a:pPr marL="0" lvl="0" indent="0" algn="ctr" defTabSz="444500">
            <a:lnSpc>
              <a:spcPct val="90000"/>
            </a:lnSpc>
            <a:spcBef>
              <a:spcPct val="0"/>
            </a:spcBef>
            <a:spcAft>
              <a:spcPct val="35000"/>
            </a:spcAft>
            <a:buNone/>
          </a:pPr>
          <a:r>
            <a:rPr lang="en-US" sz="1000" kern="1200" dirty="0"/>
            <a:t>&amp; Directions</a:t>
          </a:r>
        </a:p>
      </dsp:txBody>
      <dsp:txXfrm rot="-20700000">
        <a:off x="1798852" y="505152"/>
        <a:ext cx="854873" cy="854873"/>
      </dsp:txXfrm>
    </dsp:sp>
    <dsp:sp modelId="{4D0BE88E-99CE-D749-86D1-C363427A5615}">
      <dsp:nvSpPr>
        <dsp:cNvPr id="0" name=""/>
        <dsp:cNvSpPr/>
      </dsp:nvSpPr>
      <dsp:spPr>
        <a:xfrm>
          <a:off x="1670021" y="1428010"/>
          <a:ext cx="2735594" cy="2735594"/>
        </a:xfrm>
        <a:prstGeom prst="circularArrow">
          <a:avLst>
            <a:gd name="adj1" fmla="val 4688"/>
            <a:gd name="adj2" fmla="val 299029"/>
            <a:gd name="adj3" fmla="val 2508462"/>
            <a:gd name="adj4" fmla="val 1587797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2A89F5-18E2-5140-9029-B29A737FDDE0}">
      <dsp:nvSpPr>
        <dsp:cNvPr id="0" name=""/>
        <dsp:cNvSpPr/>
      </dsp:nvSpPr>
      <dsp:spPr>
        <a:xfrm>
          <a:off x="318992" y="900864"/>
          <a:ext cx="1987580" cy="198758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DB89A-7851-AB45-8F97-0FDDD306C953}">
      <dsp:nvSpPr>
        <dsp:cNvPr id="0" name=""/>
        <dsp:cNvSpPr/>
      </dsp:nvSpPr>
      <dsp:spPr>
        <a:xfrm>
          <a:off x="1112568" y="-161117"/>
          <a:ext cx="2143011" cy="2143011"/>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2FE61-2838-304F-85A4-003D6115C216}">
      <dsp:nvSpPr>
        <dsp:cNvPr id="0" name=""/>
        <dsp:cNvSpPr/>
      </dsp:nvSpPr>
      <dsp:spPr>
        <a:xfrm rot="5400000">
          <a:off x="-216047" y="219440"/>
          <a:ext cx="1440314" cy="1008220"/>
        </a:xfrm>
        <a:prstGeom prst="chevron">
          <a:avLst/>
        </a:prstGeom>
        <a:solidFill>
          <a:schemeClr val="tx2">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u="sng" kern="1200" dirty="0"/>
            <a:t>Introduction</a:t>
          </a:r>
        </a:p>
      </dsp:txBody>
      <dsp:txXfrm rot="-5400000">
        <a:off x="0" y="507503"/>
        <a:ext cx="1008220" cy="432094"/>
      </dsp:txXfrm>
    </dsp:sp>
    <dsp:sp modelId="{A27EE97D-AB2C-414C-89A4-42774522A28D}">
      <dsp:nvSpPr>
        <dsp:cNvPr id="0" name=""/>
        <dsp:cNvSpPr/>
      </dsp:nvSpPr>
      <dsp:spPr>
        <a:xfrm rot="5400000">
          <a:off x="3570015" y="-2561795"/>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Motivating Examples</a:t>
          </a:r>
        </a:p>
        <a:p>
          <a:pPr marL="171450" lvl="1" indent="-171450" algn="l" defTabSz="755650">
            <a:lnSpc>
              <a:spcPct val="90000"/>
            </a:lnSpc>
            <a:spcBef>
              <a:spcPct val="0"/>
            </a:spcBef>
            <a:spcAft>
              <a:spcPct val="15000"/>
            </a:spcAft>
            <a:buChar char="•"/>
          </a:pPr>
          <a:r>
            <a:rPr lang="en-US" sz="1700" kern="1200" dirty="0"/>
            <a:t>Human Psychological Foundations on Impact and Effects </a:t>
          </a:r>
        </a:p>
        <a:p>
          <a:pPr marL="171450" lvl="1" indent="-171450" algn="l" defTabSz="755650">
            <a:lnSpc>
              <a:spcPct val="90000"/>
            </a:lnSpc>
            <a:spcBef>
              <a:spcPct val="0"/>
            </a:spcBef>
            <a:spcAft>
              <a:spcPct val="15000"/>
            </a:spcAft>
            <a:buChar char="•"/>
          </a:pPr>
          <a:r>
            <a:rPr lang="en-US" sz="1700" kern="1200" dirty="0"/>
            <a:t>Problem Definitions and Task Formulations</a:t>
          </a:r>
        </a:p>
      </dsp:txBody>
      <dsp:txXfrm rot="-5400000">
        <a:off x="1008220" y="45702"/>
        <a:ext cx="6014092" cy="844800"/>
      </dsp:txXfrm>
    </dsp:sp>
    <dsp:sp modelId="{0A045DEA-961A-7346-B629-84B612512CEF}">
      <dsp:nvSpPr>
        <dsp:cNvPr id="0" name=""/>
        <dsp:cNvSpPr/>
      </dsp:nvSpPr>
      <dsp:spPr>
        <a:xfrm rot="5400000">
          <a:off x="-216047" y="151511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Detection</a:t>
          </a:r>
        </a:p>
      </dsp:txBody>
      <dsp:txXfrm rot="-5400000">
        <a:off x="0" y="1803174"/>
        <a:ext cx="1008220" cy="432094"/>
      </dsp:txXfrm>
    </dsp:sp>
    <dsp:sp modelId="{3DA0A2AF-65EE-C042-9C8E-CCD7D86A6921}">
      <dsp:nvSpPr>
        <dsp:cNvPr id="0" name=""/>
        <dsp:cNvSpPr/>
      </dsp:nvSpPr>
      <dsp:spPr>
        <a:xfrm rot="5400000">
          <a:off x="3570015" y="-1262731"/>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Fact-Checking</a:t>
          </a:r>
        </a:p>
        <a:p>
          <a:pPr marL="171450" lvl="1" indent="-171450" algn="l" defTabSz="755650">
            <a:lnSpc>
              <a:spcPct val="90000"/>
            </a:lnSpc>
            <a:spcBef>
              <a:spcPct val="0"/>
            </a:spcBef>
            <a:spcAft>
              <a:spcPct val="15000"/>
            </a:spcAft>
            <a:buChar char="•"/>
          </a:pPr>
          <a:r>
            <a:rPr lang="en-US" sz="1700" kern="1200" dirty="0"/>
            <a:t>Semantic Inconsistency</a:t>
          </a:r>
        </a:p>
        <a:p>
          <a:pPr marL="171450" lvl="1" indent="-171450" algn="l" defTabSz="755650">
            <a:lnSpc>
              <a:spcPct val="90000"/>
            </a:lnSpc>
            <a:spcBef>
              <a:spcPct val="0"/>
            </a:spcBef>
            <a:spcAft>
              <a:spcPct val="15000"/>
            </a:spcAft>
            <a:buChar char="•"/>
          </a:pPr>
          <a:r>
            <a:rPr lang="en-US" sz="1700" kern="1200" dirty="0"/>
            <a:t>Social Context and Propagation Patterns</a:t>
          </a:r>
        </a:p>
      </dsp:txBody>
      <dsp:txXfrm rot="-5400000">
        <a:off x="1008220" y="1344766"/>
        <a:ext cx="6014092" cy="844800"/>
      </dsp:txXfrm>
    </dsp:sp>
    <dsp:sp modelId="{03D68A48-CF03-234A-B101-589242448F67}">
      <dsp:nvSpPr>
        <dsp:cNvPr id="0" name=""/>
        <dsp:cNvSpPr/>
      </dsp:nvSpPr>
      <dsp:spPr>
        <a:xfrm rot="5400000">
          <a:off x="-216047" y="281078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Characterization</a:t>
          </a:r>
        </a:p>
      </dsp:txBody>
      <dsp:txXfrm rot="-5400000">
        <a:off x="0" y="3098844"/>
        <a:ext cx="1008220" cy="432094"/>
      </dsp:txXfrm>
    </dsp:sp>
    <dsp:sp modelId="{89BEF8A2-F054-B749-88FB-0B7F710D49D0}">
      <dsp:nvSpPr>
        <dsp:cNvPr id="0" name=""/>
        <dsp:cNvSpPr/>
      </dsp:nvSpPr>
      <dsp:spPr>
        <a:xfrm rot="5400000">
          <a:off x="3570015" y="32939"/>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Bias &amp; Framing</a:t>
          </a:r>
        </a:p>
        <a:p>
          <a:pPr marL="171450" lvl="1" indent="-171450" algn="l" defTabSz="755650">
            <a:lnSpc>
              <a:spcPct val="90000"/>
            </a:lnSpc>
            <a:spcBef>
              <a:spcPct val="0"/>
            </a:spcBef>
            <a:spcAft>
              <a:spcPct val="15000"/>
            </a:spcAft>
            <a:buChar char="•"/>
          </a:pPr>
          <a:r>
            <a:rPr lang="en-US" sz="1700" kern="1200" dirty="0"/>
            <a:t>Propaganda Techniques</a:t>
          </a:r>
        </a:p>
        <a:p>
          <a:pPr marL="171450" lvl="1" indent="-171450" algn="l" defTabSz="755650">
            <a:lnSpc>
              <a:spcPct val="90000"/>
            </a:lnSpc>
            <a:spcBef>
              <a:spcPct val="0"/>
            </a:spcBef>
            <a:spcAft>
              <a:spcPct val="15000"/>
            </a:spcAft>
            <a:buChar char="•"/>
          </a:pPr>
          <a:r>
            <a:rPr lang="en-US" sz="1700" kern="1200" dirty="0"/>
            <a:t>Intent &amp; Agenda</a:t>
          </a:r>
        </a:p>
      </dsp:txBody>
      <dsp:txXfrm rot="-5400000">
        <a:off x="1008220" y="2640436"/>
        <a:ext cx="6014092" cy="844800"/>
      </dsp:txXfrm>
    </dsp:sp>
    <dsp:sp modelId="{2DF5E202-37E3-FD45-B634-664591C0CF6E}">
      <dsp:nvSpPr>
        <dsp:cNvPr id="0" name=""/>
        <dsp:cNvSpPr/>
      </dsp:nvSpPr>
      <dsp:spPr>
        <a:xfrm rot="5400000">
          <a:off x="-216047" y="4106452"/>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Applications &amp;</a:t>
          </a:r>
        </a:p>
        <a:p>
          <a:pPr marL="0" lvl="0" indent="0" algn="ctr" defTabSz="488950">
            <a:lnSpc>
              <a:spcPct val="90000"/>
            </a:lnSpc>
            <a:spcBef>
              <a:spcPct val="0"/>
            </a:spcBef>
            <a:spcAft>
              <a:spcPct val="35000"/>
            </a:spcAft>
            <a:buNone/>
          </a:pPr>
          <a:r>
            <a:rPr lang="en-US" sz="1100" kern="1200" dirty="0"/>
            <a:t>Future Directions</a:t>
          </a:r>
        </a:p>
      </dsp:txBody>
      <dsp:txXfrm rot="-5400000">
        <a:off x="0" y="4394515"/>
        <a:ext cx="1008220" cy="432094"/>
      </dsp:txXfrm>
    </dsp:sp>
    <dsp:sp modelId="{7862F62D-66E1-1B48-A61C-2510A479BBAC}">
      <dsp:nvSpPr>
        <dsp:cNvPr id="0" name=""/>
        <dsp:cNvSpPr/>
      </dsp:nvSpPr>
      <dsp:spPr>
        <a:xfrm rot="5400000">
          <a:off x="3570015" y="1328610"/>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Corrective Actions</a:t>
          </a:r>
        </a:p>
        <a:p>
          <a:pPr marL="171450" lvl="1" indent="-171450" algn="l" defTabSz="755650">
            <a:lnSpc>
              <a:spcPct val="90000"/>
            </a:lnSpc>
            <a:spcBef>
              <a:spcPct val="0"/>
            </a:spcBef>
            <a:spcAft>
              <a:spcPct val="15000"/>
            </a:spcAft>
            <a:buChar char="•"/>
          </a:pPr>
          <a:r>
            <a:rPr lang="en-US" sz="1700" kern="1200" dirty="0"/>
            <a:t>Remaining Challenges</a:t>
          </a:r>
        </a:p>
        <a:p>
          <a:pPr marL="171450" lvl="1" indent="-171450" algn="l" defTabSz="755650">
            <a:lnSpc>
              <a:spcPct val="90000"/>
            </a:lnSpc>
            <a:spcBef>
              <a:spcPct val="0"/>
            </a:spcBef>
            <a:spcAft>
              <a:spcPct val="15000"/>
            </a:spcAft>
            <a:buChar char="•"/>
          </a:pPr>
          <a:r>
            <a:rPr lang="en-US" sz="1700" kern="1200" dirty="0"/>
            <a:t>Future Directions</a:t>
          </a:r>
        </a:p>
      </dsp:txBody>
      <dsp:txXfrm rot="-5400000">
        <a:off x="1008220" y="3936107"/>
        <a:ext cx="6014092" cy="84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229AE-612F-A541-9AD1-B6220BB087CA}">
      <dsp:nvSpPr>
        <dsp:cNvPr id="0" name=""/>
        <dsp:cNvSpPr/>
      </dsp:nvSpPr>
      <dsp:spPr>
        <a:xfrm>
          <a:off x="1837710" y="1748604"/>
          <a:ext cx="2137182" cy="2137182"/>
        </a:xfrm>
        <a:prstGeom prst="gear9">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55625">
            <a:lnSpc>
              <a:spcPct val="90000"/>
            </a:lnSpc>
            <a:spcBef>
              <a:spcPct val="0"/>
            </a:spcBef>
            <a:spcAft>
              <a:spcPct val="35000"/>
            </a:spcAft>
            <a:buNone/>
          </a:pPr>
          <a:r>
            <a:rPr lang="en-US" sz="1250" kern="1200" dirty="0"/>
            <a:t>The Frontier in</a:t>
          </a:r>
        </a:p>
        <a:p>
          <a:pPr marL="0" lvl="0" indent="0" algn="ctr" defTabSz="555625">
            <a:lnSpc>
              <a:spcPct val="90000"/>
            </a:lnSpc>
            <a:spcBef>
              <a:spcPct val="0"/>
            </a:spcBef>
            <a:spcAft>
              <a:spcPct val="35000"/>
            </a:spcAft>
            <a:buNone/>
          </a:pPr>
          <a:r>
            <a:rPr lang="en-US" sz="1200" kern="1200" dirty="0"/>
            <a:t>Detection &amp; Characterization</a:t>
          </a:r>
        </a:p>
        <a:p>
          <a:pPr marL="0" lvl="0" indent="0" algn="ctr" defTabSz="555625">
            <a:lnSpc>
              <a:spcPct val="90000"/>
            </a:lnSpc>
            <a:spcBef>
              <a:spcPct val="0"/>
            </a:spcBef>
            <a:spcAft>
              <a:spcPct val="35000"/>
            </a:spcAft>
            <a:buNone/>
          </a:pPr>
          <a:r>
            <a:rPr lang="en-US" sz="1200" kern="1200" dirty="0"/>
            <a:t>Methodologies</a:t>
          </a:r>
        </a:p>
        <a:p>
          <a:pPr marL="0" lvl="0" indent="0" algn="ctr" defTabSz="555625">
            <a:lnSpc>
              <a:spcPct val="90000"/>
            </a:lnSpc>
            <a:spcBef>
              <a:spcPct val="0"/>
            </a:spcBef>
            <a:spcAft>
              <a:spcPct val="35000"/>
            </a:spcAft>
            <a:buNone/>
          </a:pPr>
          <a:r>
            <a:rPr lang="en-US" sz="1200" kern="1200" dirty="0"/>
            <a:t>(Recent Trends, Pros &amp; Cons, etc.)</a:t>
          </a:r>
        </a:p>
      </dsp:txBody>
      <dsp:txXfrm>
        <a:off x="2267379" y="2249229"/>
        <a:ext cx="1277844" cy="1098555"/>
      </dsp:txXfrm>
    </dsp:sp>
    <dsp:sp modelId="{ED7F2796-B4F8-0A49-BB30-58011B09F620}">
      <dsp:nvSpPr>
        <dsp:cNvPr id="0" name=""/>
        <dsp:cNvSpPr/>
      </dsp:nvSpPr>
      <dsp:spPr>
        <a:xfrm>
          <a:off x="594258" y="1243451"/>
          <a:ext cx="1554314" cy="1554314"/>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Problem Definitions &amp; Task Formulations </a:t>
          </a:r>
        </a:p>
      </dsp:txBody>
      <dsp:txXfrm>
        <a:off x="985561" y="1637119"/>
        <a:ext cx="771708" cy="766978"/>
      </dsp:txXfrm>
    </dsp:sp>
    <dsp:sp modelId="{03570A47-293C-1F49-99CB-5E201AB09C66}">
      <dsp:nvSpPr>
        <dsp:cNvPr id="0" name=""/>
        <dsp:cNvSpPr/>
      </dsp:nvSpPr>
      <dsp:spPr>
        <a:xfrm rot="20700000">
          <a:off x="1464833" y="171133"/>
          <a:ext cx="1522911" cy="1522911"/>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Remediative</a:t>
          </a:r>
          <a:endParaRPr lang="en-US" sz="1000" kern="1200" dirty="0"/>
        </a:p>
        <a:p>
          <a:pPr marL="0" lvl="0" indent="0" algn="ctr" defTabSz="444500">
            <a:lnSpc>
              <a:spcPct val="90000"/>
            </a:lnSpc>
            <a:spcBef>
              <a:spcPct val="0"/>
            </a:spcBef>
            <a:spcAft>
              <a:spcPct val="35000"/>
            </a:spcAft>
            <a:buNone/>
          </a:pPr>
          <a:r>
            <a:rPr lang="en-US" sz="1000" kern="1200" dirty="0"/>
            <a:t>Applications</a:t>
          </a:r>
        </a:p>
        <a:p>
          <a:pPr marL="0" lvl="0" indent="0" algn="ctr" defTabSz="444500">
            <a:lnSpc>
              <a:spcPct val="90000"/>
            </a:lnSpc>
            <a:spcBef>
              <a:spcPct val="0"/>
            </a:spcBef>
            <a:spcAft>
              <a:spcPct val="35000"/>
            </a:spcAft>
            <a:buNone/>
          </a:pPr>
          <a:r>
            <a:rPr lang="en-US" sz="1000" kern="1200" dirty="0"/>
            <a:t>&amp; Directions</a:t>
          </a:r>
        </a:p>
      </dsp:txBody>
      <dsp:txXfrm rot="-20700000">
        <a:off x="1798852" y="505152"/>
        <a:ext cx="854873" cy="854873"/>
      </dsp:txXfrm>
    </dsp:sp>
    <dsp:sp modelId="{4D0BE88E-99CE-D749-86D1-C363427A5615}">
      <dsp:nvSpPr>
        <dsp:cNvPr id="0" name=""/>
        <dsp:cNvSpPr/>
      </dsp:nvSpPr>
      <dsp:spPr>
        <a:xfrm>
          <a:off x="1670021" y="1428010"/>
          <a:ext cx="2735594" cy="2735594"/>
        </a:xfrm>
        <a:prstGeom prst="circularArrow">
          <a:avLst>
            <a:gd name="adj1" fmla="val 4688"/>
            <a:gd name="adj2" fmla="val 299029"/>
            <a:gd name="adj3" fmla="val 2508462"/>
            <a:gd name="adj4" fmla="val 1587797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2A89F5-18E2-5140-9029-B29A737FDDE0}">
      <dsp:nvSpPr>
        <dsp:cNvPr id="0" name=""/>
        <dsp:cNvSpPr/>
      </dsp:nvSpPr>
      <dsp:spPr>
        <a:xfrm>
          <a:off x="318992" y="900864"/>
          <a:ext cx="1987580" cy="198758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DB89A-7851-AB45-8F97-0FDDD306C953}">
      <dsp:nvSpPr>
        <dsp:cNvPr id="0" name=""/>
        <dsp:cNvSpPr/>
      </dsp:nvSpPr>
      <dsp:spPr>
        <a:xfrm>
          <a:off x="1112568" y="-161117"/>
          <a:ext cx="2143011" cy="2143011"/>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2FE61-2838-304F-85A4-003D6115C216}">
      <dsp:nvSpPr>
        <dsp:cNvPr id="0" name=""/>
        <dsp:cNvSpPr/>
      </dsp:nvSpPr>
      <dsp:spPr>
        <a:xfrm rot="5400000">
          <a:off x="-216047" y="219440"/>
          <a:ext cx="1440314" cy="1008220"/>
        </a:xfrm>
        <a:prstGeom prst="chevron">
          <a:avLst/>
        </a:prstGeom>
        <a:solidFill>
          <a:schemeClr val="tx2">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u="sng" kern="1200" dirty="0"/>
            <a:t>Introduction</a:t>
          </a:r>
        </a:p>
      </dsp:txBody>
      <dsp:txXfrm rot="-5400000">
        <a:off x="0" y="507503"/>
        <a:ext cx="1008220" cy="432094"/>
      </dsp:txXfrm>
    </dsp:sp>
    <dsp:sp modelId="{A27EE97D-AB2C-414C-89A4-42774522A28D}">
      <dsp:nvSpPr>
        <dsp:cNvPr id="0" name=""/>
        <dsp:cNvSpPr/>
      </dsp:nvSpPr>
      <dsp:spPr>
        <a:xfrm rot="5400000">
          <a:off x="3570015" y="-2561795"/>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Motivating Examples</a:t>
          </a:r>
        </a:p>
        <a:p>
          <a:pPr marL="171450" lvl="1" indent="-171450" algn="l" defTabSz="755650">
            <a:lnSpc>
              <a:spcPct val="90000"/>
            </a:lnSpc>
            <a:spcBef>
              <a:spcPct val="0"/>
            </a:spcBef>
            <a:spcAft>
              <a:spcPct val="15000"/>
            </a:spcAft>
            <a:buChar char="•"/>
          </a:pPr>
          <a:r>
            <a:rPr lang="en-US" sz="1700" kern="1200" dirty="0"/>
            <a:t>Human Psychological Foundations on Impact and Effects </a:t>
          </a:r>
        </a:p>
        <a:p>
          <a:pPr marL="171450" lvl="1" indent="-171450" algn="l" defTabSz="755650">
            <a:lnSpc>
              <a:spcPct val="90000"/>
            </a:lnSpc>
            <a:spcBef>
              <a:spcPct val="0"/>
            </a:spcBef>
            <a:spcAft>
              <a:spcPct val="15000"/>
            </a:spcAft>
            <a:buChar char="•"/>
          </a:pPr>
          <a:r>
            <a:rPr lang="en-US" sz="1700" kern="1200" dirty="0"/>
            <a:t>Problem Definitions and Task Formulations</a:t>
          </a:r>
        </a:p>
      </dsp:txBody>
      <dsp:txXfrm rot="-5400000">
        <a:off x="1008220" y="45702"/>
        <a:ext cx="6014092" cy="844800"/>
      </dsp:txXfrm>
    </dsp:sp>
    <dsp:sp modelId="{0A045DEA-961A-7346-B629-84B612512CEF}">
      <dsp:nvSpPr>
        <dsp:cNvPr id="0" name=""/>
        <dsp:cNvSpPr/>
      </dsp:nvSpPr>
      <dsp:spPr>
        <a:xfrm rot="5400000">
          <a:off x="-216047" y="151511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Detection</a:t>
          </a:r>
        </a:p>
      </dsp:txBody>
      <dsp:txXfrm rot="-5400000">
        <a:off x="0" y="1803174"/>
        <a:ext cx="1008220" cy="432094"/>
      </dsp:txXfrm>
    </dsp:sp>
    <dsp:sp modelId="{3DA0A2AF-65EE-C042-9C8E-CCD7D86A6921}">
      <dsp:nvSpPr>
        <dsp:cNvPr id="0" name=""/>
        <dsp:cNvSpPr/>
      </dsp:nvSpPr>
      <dsp:spPr>
        <a:xfrm rot="5400000">
          <a:off x="3570015" y="-1262731"/>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Fact-Checking</a:t>
          </a:r>
        </a:p>
        <a:p>
          <a:pPr marL="171450" lvl="1" indent="-171450" algn="l" defTabSz="755650">
            <a:lnSpc>
              <a:spcPct val="90000"/>
            </a:lnSpc>
            <a:spcBef>
              <a:spcPct val="0"/>
            </a:spcBef>
            <a:spcAft>
              <a:spcPct val="15000"/>
            </a:spcAft>
            <a:buChar char="•"/>
          </a:pPr>
          <a:r>
            <a:rPr lang="en-US" sz="1700" kern="1200" dirty="0"/>
            <a:t>Semantic Inconsistency</a:t>
          </a:r>
        </a:p>
        <a:p>
          <a:pPr marL="171450" lvl="1" indent="-171450" algn="l" defTabSz="755650">
            <a:lnSpc>
              <a:spcPct val="90000"/>
            </a:lnSpc>
            <a:spcBef>
              <a:spcPct val="0"/>
            </a:spcBef>
            <a:spcAft>
              <a:spcPct val="15000"/>
            </a:spcAft>
            <a:buChar char="•"/>
          </a:pPr>
          <a:r>
            <a:rPr lang="en-US" sz="1700" kern="1200" dirty="0"/>
            <a:t>Social Context and Propagation Patterns</a:t>
          </a:r>
        </a:p>
      </dsp:txBody>
      <dsp:txXfrm rot="-5400000">
        <a:off x="1008220" y="1344766"/>
        <a:ext cx="6014092" cy="844800"/>
      </dsp:txXfrm>
    </dsp:sp>
    <dsp:sp modelId="{03D68A48-CF03-234A-B101-589242448F67}">
      <dsp:nvSpPr>
        <dsp:cNvPr id="0" name=""/>
        <dsp:cNvSpPr/>
      </dsp:nvSpPr>
      <dsp:spPr>
        <a:xfrm rot="5400000">
          <a:off x="-216047" y="281078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Characterization</a:t>
          </a:r>
        </a:p>
      </dsp:txBody>
      <dsp:txXfrm rot="-5400000">
        <a:off x="0" y="3098844"/>
        <a:ext cx="1008220" cy="432094"/>
      </dsp:txXfrm>
    </dsp:sp>
    <dsp:sp modelId="{89BEF8A2-F054-B749-88FB-0B7F710D49D0}">
      <dsp:nvSpPr>
        <dsp:cNvPr id="0" name=""/>
        <dsp:cNvSpPr/>
      </dsp:nvSpPr>
      <dsp:spPr>
        <a:xfrm rot="5400000">
          <a:off x="3570015" y="32939"/>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Bias &amp; Framing</a:t>
          </a:r>
        </a:p>
        <a:p>
          <a:pPr marL="171450" lvl="1" indent="-171450" algn="l" defTabSz="755650">
            <a:lnSpc>
              <a:spcPct val="90000"/>
            </a:lnSpc>
            <a:spcBef>
              <a:spcPct val="0"/>
            </a:spcBef>
            <a:spcAft>
              <a:spcPct val="15000"/>
            </a:spcAft>
            <a:buChar char="•"/>
          </a:pPr>
          <a:r>
            <a:rPr lang="en-US" sz="1700" kern="1200" dirty="0"/>
            <a:t>Propaganda Techniques</a:t>
          </a:r>
        </a:p>
        <a:p>
          <a:pPr marL="171450" lvl="1" indent="-171450" algn="l" defTabSz="755650">
            <a:lnSpc>
              <a:spcPct val="90000"/>
            </a:lnSpc>
            <a:spcBef>
              <a:spcPct val="0"/>
            </a:spcBef>
            <a:spcAft>
              <a:spcPct val="15000"/>
            </a:spcAft>
            <a:buChar char="•"/>
          </a:pPr>
          <a:r>
            <a:rPr lang="en-US" sz="1700" kern="1200" dirty="0"/>
            <a:t>Intent &amp; Agenda</a:t>
          </a:r>
        </a:p>
      </dsp:txBody>
      <dsp:txXfrm rot="-5400000">
        <a:off x="1008220" y="2640436"/>
        <a:ext cx="6014092" cy="844800"/>
      </dsp:txXfrm>
    </dsp:sp>
    <dsp:sp modelId="{2DF5E202-37E3-FD45-B634-664591C0CF6E}">
      <dsp:nvSpPr>
        <dsp:cNvPr id="0" name=""/>
        <dsp:cNvSpPr/>
      </dsp:nvSpPr>
      <dsp:spPr>
        <a:xfrm rot="5400000">
          <a:off x="-216047" y="4106452"/>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Applications &amp;</a:t>
          </a:r>
        </a:p>
        <a:p>
          <a:pPr marL="0" lvl="0" indent="0" algn="ctr" defTabSz="488950">
            <a:lnSpc>
              <a:spcPct val="90000"/>
            </a:lnSpc>
            <a:spcBef>
              <a:spcPct val="0"/>
            </a:spcBef>
            <a:spcAft>
              <a:spcPct val="35000"/>
            </a:spcAft>
            <a:buNone/>
          </a:pPr>
          <a:r>
            <a:rPr lang="en-US" sz="1100" kern="1200" dirty="0"/>
            <a:t>Future Directions</a:t>
          </a:r>
        </a:p>
      </dsp:txBody>
      <dsp:txXfrm rot="-5400000">
        <a:off x="0" y="4394515"/>
        <a:ext cx="1008220" cy="432094"/>
      </dsp:txXfrm>
    </dsp:sp>
    <dsp:sp modelId="{7862F62D-66E1-1B48-A61C-2510A479BBAC}">
      <dsp:nvSpPr>
        <dsp:cNvPr id="0" name=""/>
        <dsp:cNvSpPr/>
      </dsp:nvSpPr>
      <dsp:spPr>
        <a:xfrm rot="5400000">
          <a:off x="3570015" y="1328610"/>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Corrective Actions</a:t>
          </a:r>
        </a:p>
        <a:p>
          <a:pPr marL="171450" lvl="1" indent="-171450" algn="l" defTabSz="755650">
            <a:lnSpc>
              <a:spcPct val="90000"/>
            </a:lnSpc>
            <a:spcBef>
              <a:spcPct val="0"/>
            </a:spcBef>
            <a:spcAft>
              <a:spcPct val="15000"/>
            </a:spcAft>
            <a:buChar char="•"/>
          </a:pPr>
          <a:r>
            <a:rPr lang="en-US" sz="1700" kern="1200" dirty="0"/>
            <a:t>Remaining Challenges</a:t>
          </a:r>
        </a:p>
        <a:p>
          <a:pPr marL="171450" lvl="1" indent="-171450" algn="l" defTabSz="755650">
            <a:lnSpc>
              <a:spcPct val="90000"/>
            </a:lnSpc>
            <a:spcBef>
              <a:spcPct val="0"/>
            </a:spcBef>
            <a:spcAft>
              <a:spcPct val="15000"/>
            </a:spcAft>
            <a:buChar char="•"/>
          </a:pPr>
          <a:r>
            <a:rPr lang="en-US" sz="1700" kern="1200" dirty="0"/>
            <a:t>Future Directions</a:t>
          </a:r>
        </a:p>
      </dsp:txBody>
      <dsp:txXfrm rot="-5400000">
        <a:off x="1008220" y="3936107"/>
        <a:ext cx="6014092" cy="84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229AE-612F-A541-9AD1-B6220BB087CA}">
      <dsp:nvSpPr>
        <dsp:cNvPr id="0" name=""/>
        <dsp:cNvSpPr/>
      </dsp:nvSpPr>
      <dsp:spPr>
        <a:xfrm>
          <a:off x="1837710" y="1748604"/>
          <a:ext cx="2137182" cy="2137182"/>
        </a:xfrm>
        <a:prstGeom prst="gear9">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55625">
            <a:lnSpc>
              <a:spcPct val="90000"/>
            </a:lnSpc>
            <a:spcBef>
              <a:spcPct val="0"/>
            </a:spcBef>
            <a:spcAft>
              <a:spcPct val="35000"/>
            </a:spcAft>
            <a:buNone/>
          </a:pPr>
          <a:r>
            <a:rPr lang="en-US" sz="1250" kern="1200" dirty="0"/>
            <a:t>The Frontier in</a:t>
          </a:r>
        </a:p>
        <a:p>
          <a:pPr marL="0" lvl="0" indent="0" algn="ctr" defTabSz="555625">
            <a:lnSpc>
              <a:spcPct val="90000"/>
            </a:lnSpc>
            <a:spcBef>
              <a:spcPct val="0"/>
            </a:spcBef>
            <a:spcAft>
              <a:spcPct val="35000"/>
            </a:spcAft>
            <a:buNone/>
          </a:pPr>
          <a:r>
            <a:rPr lang="en-US" sz="1200" kern="1200" dirty="0"/>
            <a:t>Detection &amp; Characterization</a:t>
          </a:r>
        </a:p>
        <a:p>
          <a:pPr marL="0" lvl="0" indent="0" algn="ctr" defTabSz="555625">
            <a:lnSpc>
              <a:spcPct val="90000"/>
            </a:lnSpc>
            <a:spcBef>
              <a:spcPct val="0"/>
            </a:spcBef>
            <a:spcAft>
              <a:spcPct val="35000"/>
            </a:spcAft>
            <a:buNone/>
          </a:pPr>
          <a:r>
            <a:rPr lang="en-US" sz="1200" kern="1200" dirty="0"/>
            <a:t>Methodologies</a:t>
          </a:r>
        </a:p>
        <a:p>
          <a:pPr marL="0" lvl="0" indent="0" algn="ctr" defTabSz="555625">
            <a:lnSpc>
              <a:spcPct val="90000"/>
            </a:lnSpc>
            <a:spcBef>
              <a:spcPct val="0"/>
            </a:spcBef>
            <a:spcAft>
              <a:spcPct val="35000"/>
            </a:spcAft>
            <a:buNone/>
          </a:pPr>
          <a:r>
            <a:rPr lang="en-US" sz="1200" kern="1200" dirty="0"/>
            <a:t>(Recent Trends, Pros &amp; Cons, etc.)</a:t>
          </a:r>
        </a:p>
      </dsp:txBody>
      <dsp:txXfrm>
        <a:off x="2267379" y="2249229"/>
        <a:ext cx="1277844" cy="1098555"/>
      </dsp:txXfrm>
    </dsp:sp>
    <dsp:sp modelId="{ED7F2796-B4F8-0A49-BB30-58011B09F620}">
      <dsp:nvSpPr>
        <dsp:cNvPr id="0" name=""/>
        <dsp:cNvSpPr/>
      </dsp:nvSpPr>
      <dsp:spPr>
        <a:xfrm>
          <a:off x="594258" y="1243451"/>
          <a:ext cx="1554314" cy="1554314"/>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Problem Definitions &amp; Task Formulations </a:t>
          </a:r>
        </a:p>
      </dsp:txBody>
      <dsp:txXfrm>
        <a:off x="985561" y="1637119"/>
        <a:ext cx="771708" cy="766978"/>
      </dsp:txXfrm>
    </dsp:sp>
    <dsp:sp modelId="{03570A47-293C-1F49-99CB-5E201AB09C66}">
      <dsp:nvSpPr>
        <dsp:cNvPr id="0" name=""/>
        <dsp:cNvSpPr/>
      </dsp:nvSpPr>
      <dsp:spPr>
        <a:xfrm rot="20700000">
          <a:off x="1464833" y="171133"/>
          <a:ext cx="1522911" cy="1522911"/>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Remediative</a:t>
          </a:r>
          <a:endParaRPr lang="en-US" sz="1000" kern="1200" dirty="0"/>
        </a:p>
        <a:p>
          <a:pPr marL="0" lvl="0" indent="0" algn="ctr" defTabSz="444500">
            <a:lnSpc>
              <a:spcPct val="90000"/>
            </a:lnSpc>
            <a:spcBef>
              <a:spcPct val="0"/>
            </a:spcBef>
            <a:spcAft>
              <a:spcPct val="35000"/>
            </a:spcAft>
            <a:buNone/>
          </a:pPr>
          <a:r>
            <a:rPr lang="en-US" sz="1000" kern="1200" dirty="0"/>
            <a:t>Applications</a:t>
          </a:r>
        </a:p>
        <a:p>
          <a:pPr marL="0" lvl="0" indent="0" algn="ctr" defTabSz="444500">
            <a:lnSpc>
              <a:spcPct val="90000"/>
            </a:lnSpc>
            <a:spcBef>
              <a:spcPct val="0"/>
            </a:spcBef>
            <a:spcAft>
              <a:spcPct val="35000"/>
            </a:spcAft>
            <a:buNone/>
          </a:pPr>
          <a:r>
            <a:rPr lang="en-US" sz="1000" kern="1200" dirty="0"/>
            <a:t>&amp; Directions</a:t>
          </a:r>
        </a:p>
      </dsp:txBody>
      <dsp:txXfrm rot="-20700000">
        <a:off x="1798852" y="505152"/>
        <a:ext cx="854873" cy="854873"/>
      </dsp:txXfrm>
    </dsp:sp>
    <dsp:sp modelId="{4D0BE88E-99CE-D749-86D1-C363427A5615}">
      <dsp:nvSpPr>
        <dsp:cNvPr id="0" name=""/>
        <dsp:cNvSpPr/>
      </dsp:nvSpPr>
      <dsp:spPr>
        <a:xfrm>
          <a:off x="1670021" y="1428010"/>
          <a:ext cx="2735594" cy="2735594"/>
        </a:xfrm>
        <a:prstGeom prst="circularArrow">
          <a:avLst>
            <a:gd name="adj1" fmla="val 4688"/>
            <a:gd name="adj2" fmla="val 299029"/>
            <a:gd name="adj3" fmla="val 2508462"/>
            <a:gd name="adj4" fmla="val 1587797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2A89F5-18E2-5140-9029-B29A737FDDE0}">
      <dsp:nvSpPr>
        <dsp:cNvPr id="0" name=""/>
        <dsp:cNvSpPr/>
      </dsp:nvSpPr>
      <dsp:spPr>
        <a:xfrm>
          <a:off x="318992" y="900864"/>
          <a:ext cx="1987580" cy="198758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DB89A-7851-AB45-8F97-0FDDD306C953}">
      <dsp:nvSpPr>
        <dsp:cNvPr id="0" name=""/>
        <dsp:cNvSpPr/>
      </dsp:nvSpPr>
      <dsp:spPr>
        <a:xfrm>
          <a:off x="1112568" y="-161117"/>
          <a:ext cx="2143011" cy="2143011"/>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2FE61-2838-304F-85A4-003D6115C216}">
      <dsp:nvSpPr>
        <dsp:cNvPr id="0" name=""/>
        <dsp:cNvSpPr/>
      </dsp:nvSpPr>
      <dsp:spPr>
        <a:xfrm rot="5400000">
          <a:off x="-216047" y="219440"/>
          <a:ext cx="1440314" cy="1008220"/>
        </a:xfrm>
        <a:prstGeom prst="chevron">
          <a:avLst/>
        </a:prstGeom>
        <a:solidFill>
          <a:schemeClr val="tx2">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u="sng" kern="1200" dirty="0"/>
            <a:t>Introduction</a:t>
          </a:r>
        </a:p>
      </dsp:txBody>
      <dsp:txXfrm rot="-5400000">
        <a:off x="0" y="507503"/>
        <a:ext cx="1008220" cy="432094"/>
      </dsp:txXfrm>
    </dsp:sp>
    <dsp:sp modelId="{A27EE97D-AB2C-414C-89A4-42774522A28D}">
      <dsp:nvSpPr>
        <dsp:cNvPr id="0" name=""/>
        <dsp:cNvSpPr/>
      </dsp:nvSpPr>
      <dsp:spPr>
        <a:xfrm rot="5400000">
          <a:off x="3570015" y="-2561795"/>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Motivating Examples</a:t>
          </a:r>
        </a:p>
        <a:p>
          <a:pPr marL="171450" lvl="1" indent="-171450" algn="l" defTabSz="755650">
            <a:lnSpc>
              <a:spcPct val="90000"/>
            </a:lnSpc>
            <a:spcBef>
              <a:spcPct val="0"/>
            </a:spcBef>
            <a:spcAft>
              <a:spcPct val="15000"/>
            </a:spcAft>
            <a:buChar char="•"/>
          </a:pPr>
          <a:r>
            <a:rPr lang="en-US" sz="1700" kern="1200" dirty="0"/>
            <a:t>Human Psychological Foundations on Impact and Effects </a:t>
          </a:r>
        </a:p>
        <a:p>
          <a:pPr marL="171450" lvl="1" indent="-171450" algn="l" defTabSz="755650">
            <a:lnSpc>
              <a:spcPct val="90000"/>
            </a:lnSpc>
            <a:spcBef>
              <a:spcPct val="0"/>
            </a:spcBef>
            <a:spcAft>
              <a:spcPct val="15000"/>
            </a:spcAft>
            <a:buChar char="•"/>
          </a:pPr>
          <a:r>
            <a:rPr lang="en-US" sz="1700" kern="1200" dirty="0"/>
            <a:t>Problem Definitions and Task Formulations</a:t>
          </a:r>
        </a:p>
      </dsp:txBody>
      <dsp:txXfrm rot="-5400000">
        <a:off x="1008220" y="45702"/>
        <a:ext cx="6014092" cy="844800"/>
      </dsp:txXfrm>
    </dsp:sp>
    <dsp:sp modelId="{0A045DEA-961A-7346-B629-84B612512CEF}">
      <dsp:nvSpPr>
        <dsp:cNvPr id="0" name=""/>
        <dsp:cNvSpPr/>
      </dsp:nvSpPr>
      <dsp:spPr>
        <a:xfrm rot="5400000">
          <a:off x="-216047" y="151511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Detection</a:t>
          </a:r>
        </a:p>
      </dsp:txBody>
      <dsp:txXfrm rot="-5400000">
        <a:off x="0" y="1803174"/>
        <a:ext cx="1008220" cy="432094"/>
      </dsp:txXfrm>
    </dsp:sp>
    <dsp:sp modelId="{3DA0A2AF-65EE-C042-9C8E-CCD7D86A6921}">
      <dsp:nvSpPr>
        <dsp:cNvPr id="0" name=""/>
        <dsp:cNvSpPr/>
      </dsp:nvSpPr>
      <dsp:spPr>
        <a:xfrm rot="5400000">
          <a:off x="3570015" y="-1262731"/>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Fact-Checking</a:t>
          </a:r>
        </a:p>
        <a:p>
          <a:pPr marL="171450" lvl="1" indent="-171450" algn="l" defTabSz="755650">
            <a:lnSpc>
              <a:spcPct val="90000"/>
            </a:lnSpc>
            <a:spcBef>
              <a:spcPct val="0"/>
            </a:spcBef>
            <a:spcAft>
              <a:spcPct val="15000"/>
            </a:spcAft>
            <a:buChar char="•"/>
          </a:pPr>
          <a:r>
            <a:rPr lang="en-US" sz="1700" kern="1200" dirty="0"/>
            <a:t>Semantic Inconsistency</a:t>
          </a:r>
        </a:p>
        <a:p>
          <a:pPr marL="171450" lvl="1" indent="-171450" algn="l" defTabSz="755650">
            <a:lnSpc>
              <a:spcPct val="90000"/>
            </a:lnSpc>
            <a:spcBef>
              <a:spcPct val="0"/>
            </a:spcBef>
            <a:spcAft>
              <a:spcPct val="15000"/>
            </a:spcAft>
            <a:buChar char="•"/>
          </a:pPr>
          <a:r>
            <a:rPr lang="en-US" sz="1700" kern="1200" dirty="0"/>
            <a:t>Social Context and Propagation Patterns</a:t>
          </a:r>
        </a:p>
      </dsp:txBody>
      <dsp:txXfrm rot="-5400000">
        <a:off x="1008220" y="1344766"/>
        <a:ext cx="6014092" cy="844800"/>
      </dsp:txXfrm>
    </dsp:sp>
    <dsp:sp modelId="{03D68A48-CF03-234A-B101-589242448F67}">
      <dsp:nvSpPr>
        <dsp:cNvPr id="0" name=""/>
        <dsp:cNvSpPr/>
      </dsp:nvSpPr>
      <dsp:spPr>
        <a:xfrm rot="5400000">
          <a:off x="-216047" y="2810781"/>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Characterization</a:t>
          </a:r>
        </a:p>
      </dsp:txBody>
      <dsp:txXfrm rot="-5400000">
        <a:off x="0" y="3098844"/>
        <a:ext cx="1008220" cy="432094"/>
      </dsp:txXfrm>
    </dsp:sp>
    <dsp:sp modelId="{89BEF8A2-F054-B749-88FB-0B7F710D49D0}">
      <dsp:nvSpPr>
        <dsp:cNvPr id="0" name=""/>
        <dsp:cNvSpPr/>
      </dsp:nvSpPr>
      <dsp:spPr>
        <a:xfrm rot="5400000">
          <a:off x="3570015" y="32939"/>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Bias &amp; Framing</a:t>
          </a:r>
        </a:p>
        <a:p>
          <a:pPr marL="171450" lvl="1" indent="-171450" algn="l" defTabSz="755650">
            <a:lnSpc>
              <a:spcPct val="90000"/>
            </a:lnSpc>
            <a:spcBef>
              <a:spcPct val="0"/>
            </a:spcBef>
            <a:spcAft>
              <a:spcPct val="15000"/>
            </a:spcAft>
            <a:buChar char="•"/>
          </a:pPr>
          <a:r>
            <a:rPr lang="en-US" sz="1700" kern="1200" dirty="0"/>
            <a:t>Propaganda Techniques</a:t>
          </a:r>
        </a:p>
        <a:p>
          <a:pPr marL="171450" lvl="1" indent="-171450" algn="l" defTabSz="755650">
            <a:lnSpc>
              <a:spcPct val="90000"/>
            </a:lnSpc>
            <a:spcBef>
              <a:spcPct val="0"/>
            </a:spcBef>
            <a:spcAft>
              <a:spcPct val="15000"/>
            </a:spcAft>
            <a:buChar char="•"/>
          </a:pPr>
          <a:r>
            <a:rPr lang="en-US" sz="1700" kern="1200" dirty="0"/>
            <a:t>Intent &amp; Agenda</a:t>
          </a:r>
        </a:p>
      </dsp:txBody>
      <dsp:txXfrm rot="-5400000">
        <a:off x="1008220" y="2640436"/>
        <a:ext cx="6014092" cy="844800"/>
      </dsp:txXfrm>
    </dsp:sp>
    <dsp:sp modelId="{2DF5E202-37E3-FD45-B634-664591C0CF6E}">
      <dsp:nvSpPr>
        <dsp:cNvPr id="0" name=""/>
        <dsp:cNvSpPr/>
      </dsp:nvSpPr>
      <dsp:spPr>
        <a:xfrm rot="5400000">
          <a:off x="-216047" y="4106452"/>
          <a:ext cx="1440314" cy="1008220"/>
        </a:xfrm>
        <a:prstGeom prst="chevron">
          <a:avLst/>
        </a:prstGeom>
        <a:solidFill>
          <a:srgbClr val="7E92C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Applications &amp;</a:t>
          </a:r>
        </a:p>
        <a:p>
          <a:pPr marL="0" lvl="0" indent="0" algn="ctr" defTabSz="488950">
            <a:lnSpc>
              <a:spcPct val="90000"/>
            </a:lnSpc>
            <a:spcBef>
              <a:spcPct val="0"/>
            </a:spcBef>
            <a:spcAft>
              <a:spcPct val="35000"/>
            </a:spcAft>
            <a:buNone/>
          </a:pPr>
          <a:r>
            <a:rPr lang="en-US" sz="1100" kern="1200" dirty="0"/>
            <a:t>Future Directions</a:t>
          </a:r>
        </a:p>
      </dsp:txBody>
      <dsp:txXfrm rot="-5400000">
        <a:off x="0" y="4394515"/>
        <a:ext cx="1008220" cy="432094"/>
      </dsp:txXfrm>
    </dsp:sp>
    <dsp:sp modelId="{7862F62D-66E1-1B48-A61C-2510A479BBAC}">
      <dsp:nvSpPr>
        <dsp:cNvPr id="0" name=""/>
        <dsp:cNvSpPr/>
      </dsp:nvSpPr>
      <dsp:spPr>
        <a:xfrm rot="5400000">
          <a:off x="3570015" y="1328610"/>
          <a:ext cx="936204" cy="605979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Corrective Actions</a:t>
          </a:r>
        </a:p>
        <a:p>
          <a:pPr marL="171450" lvl="1" indent="-171450" algn="l" defTabSz="755650">
            <a:lnSpc>
              <a:spcPct val="90000"/>
            </a:lnSpc>
            <a:spcBef>
              <a:spcPct val="0"/>
            </a:spcBef>
            <a:spcAft>
              <a:spcPct val="15000"/>
            </a:spcAft>
            <a:buChar char="•"/>
          </a:pPr>
          <a:r>
            <a:rPr lang="en-US" sz="1700" kern="1200" dirty="0"/>
            <a:t>Remaining Challenges</a:t>
          </a:r>
        </a:p>
        <a:p>
          <a:pPr marL="171450" lvl="1" indent="-171450" algn="l" defTabSz="755650">
            <a:lnSpc>
              <a:spcPct val="90000"/>
            </a:lnSpc>
            <a:spcBef>
              <a:spcPct val="0"/>
            </a:spcBef>
            <a:spcAft>
              <a:spcPct val="15000"/>
            </a:spcAft>
            <a:buChar char="•"/>
          </a:pPr>
          <a:r>
            <a:rPr lang="en-US" sz="1700" kern="1200" dirty="0"/>
            <a:t>Future Directions</a:t>
          </a:r>
        </a:p>
      </dsp:txBody>
      <dsp:txXfrm rot="-5400000">
        <a:off x="1008220" y="3936107"/>
        <a:ext cx="6014092" cy="84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229AE-612F-A541-9AD1-B6220BB087CA}">
      <dsp:nvSpPr>
        <dsp:cNvPr id="0" name=""/>
        <dsp:cNvSpPr/>
      </dsp:nvSpPr>
      <dsp:spPr>
        <a:xfrm>
          <a:off x="1837710" y="1748604"/>
          <a:ext cx="2137182" cy="2137182"/>
        </a:xfrm>
        <a:prstGeom prst="gear9">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55625">
            <a:lnSpc>
              <a:spcPct val="90000"/>
            </a:lnSpc>
            <a:spcBef>
              <a:spcPct val="0"/>
            </a:spcBef>
            <a:spcAft>
              <a:spcPct val="35000"/>
            </a:spcAft>
            <a:buNone/>
          </a:pPr>
          <a:r>
            <a:rPr lang="en-US" sz="1250" kern="1200" dirty="0"/>
            <a:t>The Frontier in</a:t>
          </a:r>
        </a:p>
        <a:p>
          <a:pPr marL="0" lvl="0" indent="0" algn="ctr" defTabSz="555625">
            <a:lnSpc>
              <a:spcPct val="90000"/>
            </a:lnSpc>
            <a:spcBef>
              <a:spcPct val="0"/>
            </a:spcBef>
            <a:spcAft>
              <a:spcPct val="35000"/>
            </a:spcAft>
            <a:buNone/>
          </a:pPr>
          <a:r>
            <a:rPr lang="en-US" sz="1200" kern="1200" dirty="0"/>
            <a:t>Detection &amp; Characterization</a:t>
          </a:r>
        </a:p>
        <a:p>
          <a:pPr marL="0" lvl="0" indent="0" algn="ctr" defTabSz="555625">
            <a:lnSpc>
              <a:spcPct val="90000"/>
            </a:lnSpc>
            <a:spcBef>
              <a:spcPct val="0"/>
            </a:spcBef>
            <a:spcAft>
              <a:spcPct val="35000"/>
            </a:spcAft>
            <a:buNone/>
          </a:pPr>
          <a:r>
            <a:rPr lang="en-US" sz="1200" kern="1200" dirty="0"/>
            <a:t>Methodologies</a:t>
          </a:r>
        </a:p>
        <a:p>
          <a:pPr marL="0" lvl="0" indent="0" algn="ctr" defTabSz="555625">
            <a:lnSpc>
              <a:spcPct val="90000"/>
            </a:lnSpc>
            <a:spcBef>
              <a:spcPct val="0"/>
            </a:spcBef>
            <a:spcAft>
              <a:spcPct val="35000"/>
            </a:spcAft>
            <a:buNone/>
          </a:pPr>
          <a:r>
            <a:rPr lang="en-US" sz="1200" kern="1200" dirty="0"/>
            <a:t>(Recent Trends, Pros &amp; Cons, etc.)</a:t>
          </a:r>
        </a:p>
      </dsp:txBody>
      <dsp:txXfrm>
        <a:off x="2267379" y="2249229"/>
        <a:ext cx="1277844" cy="1098555"/>
      </dsp:txXfrm>
    </dsp:sp>
    <dsp:sp modelId="{ED7F2796-B4F8-0A49-BB30-58011B09F620}">
      <dsp:nvSpPr>
        <dsp:cNvPr id="0" name=""/>
        <dsp:cNvSpPr/>
      </dsp:nvSpPr>
      <dsp:spPr>
        <a:xfrm>
          <a:off x="594258" y="1243451"/>
          <a:ext cx="1554314" cy="1554314"/>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Problem Definitions &amp; Task Formulations </a:t>
          </a:r>
        </a:p>
      </dsp:txBody>
      <dsp:txXfrm>
        <a:off x="985561" y="1637119"/>
        <a:ext cx="771708" cy="766978"/>
      </dsp:txXfrm>
    </dsp:sp>
    <dsp:sp modelId="{03570A47-293C-1F49-99CB-5E201AB09C66}">
      <dsp:nvSpPr>
        <dsp:cNvPr id="0" name=""/>
        <dsp:cNvSpPr/>
      </dsp:nvSpPr>
      <dsp:spPr>
        <a:xfrm rot="20700000">
          <a:off x="1464833" y="171133"/>
          <a:ext cx="1522911" cy="1522911"/>
        </a:xfrm>
        <a:prstGeom prst="gear6">
          <a:avLst/>
        </a:prstGeom>
        <a:solidFill>
          <a:srgbClr val="9EA7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Remediative</a:t>
          </a:r>
          <a:endParaRPr lang="en-US" sz="1000" kern="1200" dirty="0"/>
        </a:p>
        <a:p>
          <a:pPr marL="0" lvl="0" indent="0" algn="ctr" defTabSz="444500">
            <a:lnSpc>
              <a:spcPct val="90000"/>
            </a:lnSpc>
            <a:spcBef>
              <a:spcPct val="0"/>
            </a:spcBef>
            <a:spcAft>
              <a:spcPct val="35000"/>
            </a:spcAft>
            <a:buNone/>
          </a:pPr>
          <a:r>
            <a:rPr lang="en-US" sz="1000" kern="1200" dirty="0"/>
            <a:t>Applications</a:t>
          </a:r>
        </a:p>
        <a:p>
          <a:pPr marL="0" lvl="0" indent="0" algn="ctr" defTabSz="444500">
            <a:lnSpc>
              <a:spcPct val="90000"/>
            </a:lnSpc>
            <a:spcBef>
              <a:spcPct val="0"/>
            </a:spcBef>
            <a:spcAft>
              <a:spcPct val="35000"/>
            </a:spcAft>
            <a:buNone/>
          </a:pPr>
          <a:r>
            <a:rPr lang="en-US" sz="1000" kern="1200" dirty="0"/>
            <a:t>&amp; Directions</a:t>
          </a:r>
        </a:p>
      </dsp:txBody>
      <dsp:txXfrm rot="-20700000">
        <a:off x="1798852" y="505152"/>
        <a:ext cx="854873" cy="854873"/>
      </dsp:txXfrm>
    </dsp:sp>
    <dsp:sp modelId="{4D0BE88E-99CE-D749-86D1-C363427A5615}">
      <dsp:nvSpPr>
        <dsp:cNvPr id="0" name=""/>
        <dsp:cNvSpPr/>
      </dsp:nvSpPr>
      <dsp:spPr>
        <a:xfrm>
          <a:off x="1670021" y="1428010"/>
          <a:ext cx="2735594" cy="2735594"/>
        </a:xfrm>
        <a:prstGeom prst="circularArrow">
          <a:avLst>
            <a:gd name="adj1" fmla="val 4688"/>
            <a:gd name="adj2" fmla="val 299029"/>
            <a:gd name="adj3" fmla="val 2508462"/>
            <a:gd name="adj4" fmla="val 1587797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2A89F5-18E2-5140-9029-B29A737FDDE0}">
      <dsp:nvSpPr>
        <dsp:cNvPr id="0" name=""/>
        <dsp:cNvSpPr/>
      </dsp:nvSpPr>
      <dsp:spPr>
        <a:xfrm>
          <a:off x="318992" y="900864"/>
          <a:ext cx="1987580" cy="198758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DB89A-7851-AB45-8F97-0FDDD306C953}">
      <dsp:nvSpPr>
        <dsp:cNvPr id="0" name=""/>
        <dsp:cNvSpPr/>
      </dsp:nvSpPr>
      <dsp:spPr>
        <a:xfrm>
          <a:off x="1112568" y="-161117"/>
          <a:ext cx="2143011" cy="2143011"/>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B51A6-7B7F-CA49-9039-7ACA63DA807E}">
      <dsp:nvSpPr>
        <dsp:cNvPr id="0" name=""/>
        <dsp:cNvSpPr/>
      </dsp:nvSpPr>
      <dsp:spPr>
        <a:xfrm>
          <a:off x="-1646699" y="-256289"/>
          <a:ext cx="1971236" cy="1971236"/>
        </a:xfrm>
        <a:prstGeom prst="blockArc">
          <a:avLst>
            <a:gd name="adj1" fmla="val 18900000"/>
            <a:gd name="adj2" fmla="val 2700000"/>
            <a:gd name="adj3" fmla="val 10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2A18B8-1224-D04F-9BA8-81863071E403}">
      <dsp:nvSpPr>
        <dsp:cNvPr id="0" name=""/>
        <dsp:cNvSpPr/>
      </dsp:nvSpPr>
      <dsp:spPr>
        <a:xfrm>
          <a:off x="170919" y="112141"/>
          <a:ext cx="2349843" cy="22439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8117"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Multi-media/multi-modality info </a:t>
          </a:r>
        </a:p>
      </dsp:txBody>
      <dsp:txXfrm>
        <a:off x="170919" y="112141"/>
        <a:ext cx="2349843" cy="224399"/>
      </dsp:txXfrm>
    </dsp:sp>
    <dsp:sp modelId="{A6C323C6-D5A0-1747-8B12-C2528CA7E636}">
      <dsp:nvSpPr>
        <dsp:cNvPr id="0" name=""/>
        <dsp:cNvSpPr/>
      </dsp:nvSpPr>
      <dsp:spPr>
        <a:xfrm>
          <a:off x="30669" y="84091"/>
          <a:ext cx="280499" cy="280499"/>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764A24EB-877E-8048-A33C-0FAF328344D8}">
      <dsp:nvSpPr>
        <dsp:cNvPr id="0" name=""/>
        <dsp:cNvSpPr/>
      </dsp:nvSpPr>
      <dsp:spPr>
        <a:xfrm>
          <a:off x="299573" y="448799"/>
          <a:ext cx="2221189" cy="22439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8117"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Cross-document info</a:t>
          </a:r>
        </a:p>
      </dsp:txBody>
      <dsp:txXfrm>
        <a:off x="299573" y="448799"/>
        <a:ext cx="2221189" cy="224399"/>
      </dsp:txXfrm>
    </dsp:sp>
    <dsp:sp modelId="{21A10D48-45FD-2D44-9FF9-A9CC2685A45A}">
      <dsp:nvSpPr>
        <dsp:cNvPr id="0" name=""/>
        <dsp:cNvSpPr/>
      </dsp:nvSpPr>
      <dsp:spPr>
        <a:xfrm>
          <a:off x="159323" y="420749"/>
          <a:ext cx="280499" cy="280499"/>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F719EDF-06E0-564D-835F-8E19EB625C58}">
      <dsp:nvSpPr>
        <dsp:cNvPr id="0" name=""/>
        <dsp:cNvSpPr/>
      </dsp:nvSpPr>
      <dsp:spPr>
        <a:xfrm>
          <a:off x="299573" y="785458"/>
          <a:ext cx="2221189" cy="22439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8117"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Established background knowledge</a:t>
          </a:r>
        </a:p>
      </dsp:txBody>
      <dsp:txXfrm>
        <a:off x="299573" y="785458"/>
        <a:ext cx="2221189" cy="224399"/>
      </dsp:txXfrm>
    </dsp:sp>
    <dsp:sp modelId="{72DAF870-2B9D-4145-8D90-4AB5BE7D3422}">
      <dsp:nvSpPr>
        <dsp:cNvPr id="0" name=""/>
        <dsp:cNvSpPr/>
      </dsp:nvSpPr>
      <dsp:spPr>
        <a:xfrm>
          <a:off x="159323" y="757408"/>
          <a:ext cx="280499" cy="280499"/>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11FEC55A-3E49-574D-AD03-13D6DE87BB32}">
      <dsp:nvSpPr>
        <dsp:cNvPr id="0" name=""/>
        <dsp:cNvSpPr/>
      </dsp:nvSpPr>
      <dsp:spPr>
        <a:xfrm>
          <a:off x="170919" y="1122116"/>
          <a:ext cx="2349843" cy="22439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8117"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Reader Response</a:t>
          </a:r>
        </a:p>
      </dsp:txBody>
      <dsp:txXfrm>
        <a:off x="170919" y="1122116"/>
        <a:ext cx="2349843" cy="224399"/>
      </dsp:txXfrm>
    </dsp:sp>
    <dsp:sp modelId="{FE748DBF-77B8-BA44-8C5A-D42F41609DE1}">
      <dsp:nvSpPr>
        <dsp:cNvPr id="0" name=""/>
        <dsp:cNvSpPr/>
      </dsp:nvSpPr>
      <dsp:spPr>
        <a:xfrm>
          <a:off x="30669" y="1094066"/>
          <a:ext cx="280499" cy="280499"/>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254F2-1860-F64A-A7CA-FD5A99702E82}" type="datetimeFigureOut">
              <a:rPr lang="en-US" smtClean="0"/>
              <a:t>7/31/22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B3FA7-EFAF-D041-9374-CD5CA9CD8D2D}" type="slidenum">
              <a:rPr lang="en-US" smtClean="0"/>
              <a:t>‹#›</a:t>
            </a:fld>
            <a:endParaRPr lang="en-US"/>
          </a:p>
        </p:txBody>
      </p:sp>
    </p:spTree>
    <p:extLst>
      <p:ext uri="{BB962C8B-B14F-4D97-AF65-F5344CB8AC3E}">
        <p14:creationId xmlns:p14="http://schemas.microsoft.com/office/powerpoint/2010/main" val="343297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aclanthology.org/2021.acl-long.133.pdf"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irstdraftnews.org/en/education/curriculum-resource/information-disorder-useful-graphics/"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1A11D-A375-4457-A95F-CB659277DCE0}" type="slidenum">
              <a:rPr lang="en-US" smtClean="0"/>
              <a:pPr/>
              <a:t>1</a:t>
            </a:fld>
            <a:endParaRPr lang="en-US"/>
          </a:p>
        </p:txBody>
      </p:sp>
    </p:spTree>
    <p:extLst>
      <p:ext uri="{BB962C8B-B14F-4D97-AF65-F5344CB8AC3E}">
        <p14:creationId xmlns:p14="http://schemas.microsoft.com/office/powerpoint/2010/main" val="2050277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3f89f0d866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f89f0d866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this figure to include all 4 tasks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60be4f995_4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1260be4f995_4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60be4f995_4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1260be4f995_4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1260be4f995_0_89:notes"/>
          <p:cNvSpPr txBox="1">
            <a:spLocks noGrp="1"/>
          </p:cNvSpPr>
          <p:nvPr>
            <p:ph type="body" idx="1"/>
          </p:nvPr>
        </p:nvSpPr>
        <p:spPr>
          <a:xfrm>
            <a:off x="2009775" y="5441950"/>
            <a:ext cx="16084500" cy="445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6" name="Google Shape;1006;g1260be4f995_0_89:notes"/>
          <p:cNvSpPr>
            <a:spLocks noGrp="1" noRot="1" noChangeAspect="1"/>
          </p:cNvSpPr>
          <p:nvPr>
            <p:ph type="sldImg" idx="2"/>
          </p:nvPr>
        </p:nvSpPr>
        <p:spPr>
          <a:xfrm>
            <a:off x="6661150" y="1414463"/>
            <a:ext cx="6781800" cy="38163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187b41ef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187b41ef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260be4f995_0_96:notes"/>
          <p:cNvSpPr txBox="1">
            <a:spLocks noGrp="1"/>
          </p:cNvSpPr>
          <p:nvPr>
            <p:ph type="body" idx="1"/>
          </p:nvPr>
        </p:nvSpPr>
        <p:spPr>
          <a:xfrm>
            <a:off x="2009775" y="5441950"/>
            <a:ext cx="16084500" cy="445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4" name="Google Shape;1014;g1260be4f995_0_96:notes"/>
          <p:cNvSpPr>
            <a:spLocks noGrp="1" noRot="1" noChangeAspect="1"/>
          </p:cNvSpPr>
          <p:nvPr>
            <p:ph type="sldImg" idx="2"/>
          </p:nvPr>
        </p:nvSpPr>
        <p:spPr>
          <a:xfrm>
            <a:off x="6661150" y="1414463"/>
            <a:ext cx="6781800" cy="38163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400550"/>
            <a:ext cx="5486400" cy="3600450"/>
          </a:xfrm>
          <a:prstGeom prst="rect">
            <a:avLst/>
          </a:prstGeom>
          <a:noFill/>
          <a:ln>
            <a:noFill/>
          </a:ln>
        </p:spPr>
        <p:txBody>
          <a:bodyPr spcFirstLastPara="1" wrap="square" lIns="91420" tIns="45697" rIns="91420" bIns="45697" anchor="t" anchorCtr="0">
            <a:noAutofit/>
          </a:bodyPr>
          <a:lstStyle/>
          <a:p>
            <a:pPr>
              <a:buSzPts val="1400"/>
            </a:pPr>
            <a:endParaRPr/>
          </a:p>
        </p:txBody>
      </p:sp>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14100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3:notes"/>
          <p:cNvSpPr txBox="1">
            <a:spLocks noGrp="1"/>
          </p:cNvSpPr>
          <p:nvPr>
            <p:ph type="body" idx="1"/>
          </p:nvPr>
        </p:nvSpPr>
        <p:spPr>
          <a:xfrm>
            <a:off x="685800" y="4400550"/>
            <a:ext cx="5486400" cy="3600450"/>
          </a:xfrm>
          <a:prstGeom prst="rect">
            <a:avLst/>
          </a:prstGeom>
          <a:noFill/>
          <a:ln>
            <a:noFill/>
          </a:ln>
        </p:spPr>
        <p:txBody>
          <a:bodyPr spcFirstLastPara="1" wrap="square" lIns="91420" tIns="45697" rIns="91420" bIns="45697" anchor="t" anchorCtr="0">
            <a:noAutofit/>
          </a:bodyPr>
          <a:lstStyle/>
          <a:p>
            <a:pPr>
              <a:buSzPts val="1400"/>
            </a:pPr>
            <a:r>
              <a:rPr lang="en-US"/>
              <a:t>Insert a mask to inform the model to fill in this mask, but with the constraint that the decoding sequence must start with XXX</a:t>
            </a:r>
            <a:endParaRPr/>
          </a:p>
          <a:p>
            <a:pPr>
              <a:buSzPts val="1400"/>
            </a:pPr>
            <a:r>
              <a:rPr lang="en-US"/>
              <a:t>Maybe need to come up with a variety of templates. </a:t>
            </a:r>
            <a:endParaRPr/>
          </a:p>
          <a:p>
            <a:pPr>
              <a:buSzPts val="1400"/>
            </a:pPr>
            <a:r>
              <a:rPr lang="en-US"/>
              <a:t>Challenge: determine the XXX</a:t>
            </a:r>
            <a:endParaRPr/>
          </a:p>
        </p:txBody>
      </p:sp>
      <p:sp>
        <p:nvSpPr>
          <p:cNvPr id="218" name="Google Shape;218;p13:notes"/>
          <p:cNvSpPr txBox="1">
            <a:spLocks noGrp="1"/>
          </p:cNvSpPr>
          <p:nvPr>
            <p:ph type="sldNum" idx="12"/>
          </p:nvPr>
        </p:nvSpPr>
        <p:spPr>
          <a:xfrm>
            <a:off x="3884613" y="8685214"/>
            <a:ext cx="2971800" cy="458787"/>
          </a:xfrm>
          <a:prstGeom prst="rect">
            <a:avLst/>
          </a:prstGeom>
          <a:noFill/>
          <a:ln>
            <a:noFill/>
          </a:ln>
        </p:spPr>
        <p:txBody>
          <a:bodyPr spcFirstLastPara="1" wrap="square" lIns="91420" tIns="45697" rIns="91420" bIns="45697" anchor="b" anchorCtr="0">
            <a:noAutofit/>
          </a:bodyPr>
          <a:lstStyle/>
          <a:p>
            <a:pPr>
              <a:buSzPts val="1400"/>
            </a:pPr>
            <a:fld id="{00000000-1234-1234-1234-123412341234}" type="slidenum">
              <a:rPr lang="en-US"/>
              <a:pPr>
                <a:buSzPts val="1400"/>
              </a:pPr>
              <a:t>147</a:t>
            </a:fld>
            <a:endParaRPr/>
          </a:p>
        </p:txBody>
      </p:sp>
    </p:spTree>
    <p:extLst>
      <p:ext uri="{BB962C8B-B14F-4D97-AF65-F5344CB8AC3E}">
        <p14:creationId xmlns:p14="http://schemas.microsoft.com/office/powerpoint/2010/main" val="2981396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400550"/>
            <a:ext cx="5486400" cy="3600450"/>
          </a:xfrm>
          <a:prstGeom prst="rect">
            <a:avLst/>
          </a:prstGeom>
          <a:noFill/>
          <a:ln>
            <a:noFill/>
          </a:ln>
        </p:spPr>
        <p:txBody>
          <a:bodyPr spcFirstLastPara="1" wrap="square" lIns="91420" tIns="45697" rIns="91420" bIns="45697" anchor="t" anchorCtr="0">
            <a:noAutofit/>
          </a:bodyPr>
          <a:lstStyle/>
          <a:p>
            <a:pPr>
              <a:buSzPts val="1400"/>
            </a:pPr>
            <a:endParaRPr/>
          </a:p>
        </p:txBody>
      </p:sp>
      <p:sp>
        <p:nvSpPr>
          <p:cNvPr id="263" name="Google Shape;26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51498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149</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821670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150</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8216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f89f0d866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3f89f0d866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this figure to include all 4 tasks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151</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821670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Caring and protecting individuals from harm.</a:t>
            </a:r>
          </a:p>
          <a:p>
            <a:r>
              <a:rPr lang="en-US" dirty="0"/>
              <a:t>Concerns regarding acts of cooperation, reciprocity and cheating</a:t>
            </a:r>
          </a:p>
          <a:p>
            <a:pPr defTabSz="452217">
              <a:defRPr/>
            </a:pPr>
            <a:r>
              <a:rPr lang="en-US" dirty="0"/>
              <a:t>patriotism, self-sacrifice, etc. as well as their vice counterparts such as betrayal and unfaithfulness </a:t>
            </a:r>
          </a:p>
          <a:p>
            <a:r>
              <a:rPr lang="en-US" dirty="0"/>
              <a:t>Concerns regarding respect and insubordination.</a:t>
            </a:r>
          </a:p>
          <a:p>
            <a:r>
              <a:rPr lang="en-US" dirty="0"/>
              <a:t>Sanctity disgust, degradation, and pollution</a:t>
            </a:r>
          </a:p>
        </p:txBody>
      </p:sp>
      <p:sp>
        <p:nvSpPr>
          <p:cNvPr id="4" name="Slide Number Placeholder 3"/>
          <p:cNvSpPr>
            <a:spLocks noGrp="1"/>
          </p:cNvSpPr>
          <p:nvPr>
            <p:ph type="sldNum" sz="quarter" idx="10"/>
          </p:nvPr>
        </p:nvSpPr>
        <p:spPr/>
        <p:txBody>
          <a:bodyPr/>
          <a:lstStyle/>
          <a:p>
            <a:fld id="{57273399-838A-664F-A91E-D27F4373C3FD}" type="slidenum">
              <a:rPr lang="en-US" smtClean="0"/>
              <a:t>152</a:t>
            </a:fld>
            <a:endParaRPr lang="en-US"/>
          </a:p>
        </p:txBody>
      </p:sp>
    </p:spTree>
    <p:extLst>
      <p:ext uri="{BB962C8B-B14F-4D97-AF65-F5344CB8AC3E}">
        <p14:creationId xmlns:p14="http://schemas.microsoft.com/office/powerpoint/2010/main" val="6172284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MS PGothic" panose="020B0600070205080204" pitchFamily="34" charset="-128"/>
              </a:rPr>
              <a:t>Some recent in vivo tasks are shown here.</a:t>
            </a:r>
          </a:p>
          <a:p>
            <a:endParaRPr lang="en-US" altLang="en-US" dirty="0">
              <a:ea typeface="MS PGothic" panose="020B0600070205080204" pitchFamily="34" charset="-128"/>
            </a:endParaRPr>
          </a:p>
          <a:p>
            <a:r>
              <a:rPr lang="en-US" altLang="en-US" dirty="0" err="1">
                <a:ea typeface="MS PGothic" panose="020B0600070205080204" pitchFamily="34" charset="-128"/>
              </a:rPr>
              <a:t>Ratinov</a:t>
            </a:r>
            <a:r>
              <a:rPr lang="en-US" altLang="en-US" dirty="0">
                <a:ea typeface="MS PGothic" panose="020B0600070205080204" pitchFamily="34" charset="-128"/>
              </a:rPr>
              <a:t> and Roth used d2w output to aid </a:t>
            </a:r>
            <a:r>
              <a:rPr lang="en-US" altLang="en-US" dirty="0" err="1">
                <a:ea typeface="MS PGothic" panose="020B0600070205080204" pitchFamily="34" charset="-128"/>
              </a:rPr>
              <a:t>coreference</a:t>
            </a:r>
            <a:r>
              <a:rPr lang="en-US" altLang="en-US" dirty="0">
                <a:ea typeface="MS PGothic" panose="020B0600070205080204" pitchFamily="34" charset="-128"/>
              </a:rPr>
              <a:t> resolution.</a:t>
            </a:r>
          </a:p>
          <a:p>
            <a:r>
              <a:rPr lang="en-US" altLang="en-US" dirty="0">
                <a:ea typeface="MS PGothic" panose="020B0600070205080204" pitchFamily="34" charset="-128"/>
              </a:rPr>
              <a:t>For example, knowing that </a:t>
            </a:r>
            <a:r>
              <a:rPr lang="en-US" altLang="en-US" dirty="0" err="1">
                <a:ea typeface="MS PGothic" panose="020B0600070205080204" pitchFamily="34" charset="-128"/>
              </a:rPr>
              <a:t>kursk</a:t>
            </a:r>
            <a:r>
              <a:rPr lang="en-US" altLang="en-US" dirty="0">
                <a:ea typeface="MS PGothic" panose="020B0600070205080204" pitchFamily="34" charset="-128"/>
              </a:rPr>
              <a:t> can be a vessel helps link </a:t>
            </a:r>
            <a:r>
              <a:rPr lang="en-US" altLang="en-US" dirty="0" err="1">
                <a:ea typeface="MS PGothic" panose="020B0600070205080204" pitchFamily="34" charset="-128"/>
              </a:rPr>
              <a:t>kursk</a:t>
            </a:r>
            <a:r>
              <a:rPr lang="en-US" altLang="en-US" dirty="0">
                <a:ea typeface="MS PGothic" panose="020B0600070205080204" pitchFamily="34" charset="-128"/>
              </a:rPr>
              <a:t> to vessel.</a:t>
            </a:r>
          </a:p>
          <a:p>
            <a:endParaRPr lang="en-US" altLang="en-US" dirty="0">
              <a:ea typeface="MS PGothic" panose="020B0600070205080204" pitchFamily="34" charset="-128"/>
            </a:endParaRPr>
          </a:p>
          <a:p>
            <a:r>
              <a:rPr lang="en-US" altLang="en-US" dirty="0">
                <a:ea typeface="MS PGothic" panose="020B0600070205080204" pitchFamily="34" charset="-128"/>
              </a:rPr>
              <a:t>WP concepts present in a document help to make document similarity calculation more robust.</a:t>
            </a:r>
          </a:p>
          <a:p>
            <a:endParaRPr lang="en-US" altLang="en-US" dirty="0">
              <a:ea typeface="MS PGothic" panose="020B0600070205080204" pitchFamily="34" charset="-128"/>
            </a:endParaRPr>
          </a:p>
          <a:p>
            <a:r>
              <a:rPr lang="en-US" altLang="en-US" dirty="0">
                <a:ea typeface="MS PGothic" panose="020B0600070205080204" pitchFamily="34" charset="-128"/>
              </a:rPr>
              <a:t>Also, WP concepts are rich with information including coarse and fine grained properties that can shed light on,</a:t>
            </a:r>
          </a:p>
          <a:p>
            <a:r>
              <a:rPr lang="en-US" altLang="en-US" dirty="0">
                <a:ea typeface="MS PGothic" panose="020B0600070205080204" pitchFamily="34" charset="-128"/>
              </a:rPr>
              <a:t>for example, a users intent during query formulation.</a:t>
            </a:r>
          </a:p>
        </p:txBody>
      </p:sp>
      <p:sp>
        <p:nvSpPr>
          <p:cNvPr id="50180" name="Date Placeholder 3"/>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866" indent="-285718">
              <a:defRPr>
                <a:solidFill>
                  <a:schemeClr val="tx1"/>
                </a:solidFill>
                <a:latin typeface="Arial" panose="020B0604020202020204" pitchFamily="34" charset="0"/>
                <a:ea typeface="MS PGothic" panose="020B0600070205080204" pitchFamily="34" charset="-128"/>
              </a:defRPr>
            </a:lvl2pPr>
            <a:lvl3pPr marL="1142871" indent="-228575">
              <a:defRPr>
                <a:solidFill>
                  <a:schemeClr val="tx1"/>
                </a:solidFill>
                <a:latin typeface="Arial" panose="020B0604020202020204" pitchFamily="34" charset="0"/>
                <a:ea typeface="MS PGothic" panose="020B0600070205080204" pitchFamily="34" charset="-128"/>
              </a:defRPr>
            </a:lvl3pPr>
            <a:lvl4pPr marL="1600020" indent="-228575">
              <a:defRPr>
                <a:solidFill>
                  <a:schemeClr val="tx1"/>
                </a:solidFill>
                <a:latin typeface="Arial" panose="020B0604020202020204" pitchFamily="34" charset="0"/>
                <a:ea typeface="MS PGothic" panose="020B0600070205080204" pitchFamily="34" charset="-128"/>
              </a:defRPr>
            </a:lvl4pPr>
            <a:lvl5pPr marL="2057168" indent="-228575">
              <a:defRPr>
                <a:solidFill>
                  <a:schemeClr val="tx1"/>
                </a:solidFill>
                <a:latin typeface="Arial" panose="020B0604020202020204" pitchFamily="34" charset="0"/>
                <a:ea typeface="MS PGothic" panose="020B0600070205080204" pitchFamily="34" charset="-128"/>
              </a:defRPr>
            </a:lvl5pPr>
            <a:lvl6pPr marL="2514317" indent="-22857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466" indent="-22857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8613" indent="-22857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5762" indent="-22857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a:solidFill>
                  <a:prstClr val="black"/>
                </a:solidFill>
              </a:rPr>
              <a:t>14/08/12</a:t>
            </a:r>
          </a:p>
        </p:txBody>
      </p:sp>
      <p:sp>
        <p:nvSpPr>
          <p:cNvPr id="50181" name="Slide Number Placeholder 4"/>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866" indent="-285718">
              <a:defRPr>
                <a:solidFill>
                  <a:schemeClr val="tx1"/>
                </a:solidFill>
                <a:latin typeface="Arial" panose="020B0604020202020204" pitchFamily="34" charset="0"/>
                <a:ea typeface="MS PGothic" panose="020B0600070205080204" pitchFamily="34" charset="-128"/>
              </a:defRPr>
            </a:lvl2pPr>
            <a:lvl3pPr marL="1142871" indent="-228575">
              <a:defRPr>
                <a:solidFill>
                  <a:schemeClr val="tx1"/>
                </a:solidFill>
                <a:latin typeface="Arial" panose="020B0604020202020204" pitchFamily="34" charset="0"/>
                <a:ea typeface="MS PGothic" panose="020B0600070205080204" pitchFamily="34" charset="-128"/>
              </a:defRPr>
            </a:lvl3pPr>
            <a:lvl4pPr marL="1600020" indent="-228575">
              <a:defRPr>
                <a:solidFill>
                  <a:schemeClr val="tx1"/>
                </a:solidFill>
                <a:latin typeface="Arial" panose="020B0604020202020204" pitchFamily="34" charset="0"/>
                <a:ea typeface="MS PGothic" panose="020B0600070205080204" pitchFamily="34" charset="-128"/>
              </a:defRPr>
            </a:lvl4pPr>
            <a:lvl5pPr marL="2057168" indent="-228575">
              <a:defRPr>
                <a:solidFill>
                  <a:schemeClr val="tx1"/>
                </a:solidFill>
                <a:latin typeface="Arial" panose="020B0604020202020204" pitchFamily="34" charset="0"/>
                <a:ea typeface="MS PGothic" panose="020B0600070205080204" pitchFamily="34" charset="-128"/>
              </a:defRPr>
            </a:lvl5pPr>
            <a:lvl6pPr marL="2514317" indent="-22857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466" indent="-22857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8613" indent="-22857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5762" indent="-22857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F145A86-B23A-40CA-B4BF-59F1820311B8}" type="slidenum">
              <a:rPr lang="en-GB" altLang="en-US">
                <a:solidFill>
                  <a:prstClr val="black"/>
                </a:solidFill>
              </a:rPr>
              <a:pPr/>
              <a:t>153</a:t>
            </a:fld>
            <a:endParaRPr lang="en-GB" altLang="en-US">
              <a:solidFill>
                <a:prstClr val="black"/>
              </a:solidFill>
            </a:endParaRPr>
          </a:p>
        </p:txBody>
      </p:sp>
    </p:spTree>
    <p:extLst>
      <p:ext uri="{BB962C8B-B14F-4D97-AF65-F5344CB8AC3E}">
        <p14:creationId xmlns:p14="http://schemas.microsoft.com/office/powerpoint/2010/main" val="21373074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8: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7" name="Google Shape;427;p8: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endParaRPr>
              <a:solidFill>
                <a:schemeClr val="dk1"/>
              </a:solidFill>
              <a:latin typeface="Times New Roman"/>
              <a:ea typeface="Times New Roman"/>
              <a:cs typeface="Times New Roman"/>
              <a:sym typeface="Times New Roman"/>
            </a:endParaRPr>
          </a:p>
        </p:txBody>
      </p:sp>
      <p:sp>
        <p:nvSpPr>
          <p:cNvPr id="428" name="Google Shape;428;p8: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fld id="{00000000-1234-1234-1234-123412341234}" type="slidenum">
              <a:rPr lang="en-US">
                <a:solidFill>
                  <a:schemeClr val="dk1"/>
                </a:solidFill>
                <a:latin typeface="Times New Roman"/>
                <a:ea typeface="Times New Roman"/>
                <a:cs typeface="Times New Roman"/>
                <a:sym typeface="Times New Roman"/>
              </a:rPr>
              <a:pPr/>
              <a:t>154</a:t>
            </a:fld>
            <a:endParaRPr>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176221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8: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7" name="Google Shape;427;p8: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endParaRPr>
              <a:solidFill>
                <a:schemeClr val="dk1"/>
              </a:solidFill>
              <a:latin typeface="Times New Roman"/>
              <a:ea typeface="Times New Roman"/>
              <a:cs typeface="Times New Roman"/>
              <a:sym typeface="Times New Roman"/>
            </a:endParaRPr>
          </a:p>
        </p:txBody>
      </p:sp>
      <p:sp>
        <p:nvSpPr>
          <p:cNvPr id="428" name="Google Shape;428;p8: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fld id="{00000000-1234-1234-1234-123412341234}" type="slidenum">
              <a:rPr lang="en-US">
                <a:solidFill>
                  <a:schemeClr val="dk1"/>
                </a:solidFill>
                <a:latin typeface="Times New Roman"/>
                <a:ea typeface="Times New Roman"/>
                <a:cs typeface="Times New Roman"/>
                <a:sym typeface="Times New Roman"/>
              </a:rPr>
              <a:pPr/>
              <a:t>155</a:t>
            </a:fld>
            <a:endParaRPr>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176221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8: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7" name="Google Shape;427;p8:notes"/>
          <p:cNvSpPr txBox="1">
            <a:spLocks noGrp="1"/>
          </p:cNvSpPr>
          <p:nvPr>
            <p:ph type="body" idx="1"/>
          </p:nvPr>
        </p:nvSpPr>
        <p:spPr>
          <a:xfrm>
            <a:off x="914400" y="4344025"/>
            <a:ext cx="5029200" cy="4114488"/>
          </a:xfrm>
          <a:prstGeom prst="rect">
            <a:avLst/>
          </a:prstGeom>
          <a:noFill/>
          <a:ln>
            <a:noFill/>
          </a:ln>
        </p:spPr>
        <p:txBody>
          <a:bodyPr spcFirstLastPara="1" wrap="square" lIns="92135" tIns="46067" rIns="92135" bIns="46067" anchor="t" anchorCtr="0">
            <a:noAutofit/>
          </a:bodyPr>
          <a:lstStyle/>
          <a:p>
            <a:endParaRPr>
              <a:solidFill>
                <a:schemeClr val="dk1"/>
              </a:solidFill>
              <a:latin typeface="Times New Roman"/>
              <a:ea typeface="Times New Roman"/>
              <a:cs typeface="Times New Roman"/>
              <a:sym typeface="Times New Roman"/>
            </a:endParaRPr>
          </a:p>
        </p:txBody>
      </p:sp>
      <p:sp>
        <p:nvSpPr>
          <p:cNvPr id="428" name="Google Shape;428;p8:notes"/>
          <p:cNvSpPr txBox="1">
            <a:spLocks noGrp="1"/>
          </p:cNvSpPr>
          <p:nvPr>
            <p:ph type="sldNum" idx="12"/>
          </p:nvPr>
        </p:nvSpPr>
        <p:spPr>
          <a:xfrm>
            <a:off x="3885409" y="8686489"/>
            <a:ext cx="2972591" cy="457512"/>
          </a:xfrm>
          <a:prstGeom prst="rect">
            <a:avLst/>
          </a:prstGeom>
          <a:noFill/>
          <a:ln>
            <a:noFill/>
          </a:ln>
        </p:spPr>
        <p:txBody>
          <a:bodyPr spcFirstLastPara="1" wrap="square" lIns="92135" tIns="46067" rIns="92135" bIns="46067" anchor="b" anchorCtr="0">
            <a:noAutofit/>
          </a:bodyPr>
          <a:lstStyle/>
          <a:p>
            <a:fld id="{00000000-1234-1234-1234-123412341234}" type="slidenum">
              <a:rPr lang="en-US">
                <a:solidFill>
                  <a:schemeClr val="dk1"/>
                </a:solidFill>
                <a:latin typeface="Times New Roman"/>
                <a:ea typeface="Times New Roman"/>
                <a:cs typeface="Times New Roman"/>
                <a:sym typeface="Times New Roman"/>
              </a:rPr>
              <a:pPr/>
              <a:t>156</a:t>
            </a:fld>
            <a:endParaRPr>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5651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the </a:t>
            </a:r>
            <a:r>
              <a:rPr lang="en-US" sz="1200" b="0" i="0" u="none" strike="noStrike" cap="none" dirty="0">
                <a:solidFill>
                  <a:schemeClr val="dk1"/>
                </a:solidFill>
                <a:effectLst/>
                <a:latin typeface="Calibri"/>
                <a:ea typeface="Calibri"/>
                <a:cs typeface="Calibri"/>
                <a:sym typeface="Calibri"/>
              </a:rPr>
              <a:t>practice of journalism often distributes news content via multimedia.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15368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159</a:t>
            </a:fld>
            <a:endParaRPr lang="en-US" altLang="en-US" dirty="0">
              <a:solidFill>
                <a:prstClr val="black"/>
              </a:solidFill>
            </a:endParaRPr>
          </a:p>
        </p:txBody>
      </p:sp>
    </p:spTree>
    <p:extLst>
      <p:ext uri="{BB962C8B-B14F-4D97-AF65-F5344CB8AC3E}">
        <p14:creationId xmlns:p14="http://schemas.microsoft.com/office/powerpoint/2010/main" val="3996903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160</a:t>
            </a:fld>
            <a:endParaRPr lang="en-US" altLang="en-US" dirty="0">
              <a:solidFill>
                <a:prstClr val="black"/>
              </a:solidFill>
            </a:endParaRPr>
          </a:p>
        </p:txBody>
      </p:sp>
    </p:spTree>
    <p:extLst>
      <p:ext uri="{BB962C8B-B14F-4D97-AF65-F5344CB8AC3E}">
        <p14:creationId xmlns:p14="http://schemas.microsoft.com/office/powerpoint/2010/main" val="21220837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161</a:t>
            </a:fld>
            <a:endParaRPr lang="en-US" altLang="en-US" dirty="0">
              <a:solidFill>
                <a:prstClr val="black"/>
              </a:solidFill>
            </a:endParaRPr>
          </a:p>
        </p:txBody>
      </p:sp>
    </p:spTree>
    <p:extLst>
      <p:ext uri="{BB962C8B-B14F-4D97-AF65-F5344CB8AC3E}">
        <p14:creationId xmlns:p14="http://schemas.microsoft.com/office/powerpoint/2010/main" val="2122083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f89f0d8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3f89f0d86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3ed022ccd6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3ed022ccd6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f89f0d86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f89f0d86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f89f0d86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f89f0d86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288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3ed022ccd6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ed022ccd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3ed022ccd6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3ed022ccd6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f89f0d86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f89f0d86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972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ed022ccd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3ed022ccd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the </a:t>
            </a:r>
            <a:r>
              <a:rPr lang="en-US" sz="1200" b="0" i="0" u="none" strike="noStrike" cap="none" dirty="0">
                <a:solidFill>
                  <a:schemeClr val="dk1"/>
                </a:solidFill>
                <a:effectLst/>
                <a:latin typeface="Calibri"/>
                <a:ea typeface="Calibri"/>
                <a:cs typeface="Calibri"/>
                <a:sym typeface="Calibri"/>
              </a:rPr>
              <a:t>practice of journalism often distributes news content via multimedia.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2620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ed022ccd6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ed022ccd6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ed022ccd6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ed022ccd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ed022ccd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ed022ccd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ed022ccd6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ed022ccd6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f89f0d866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f89f0d866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f89f0d86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f89f0d86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f89f0d866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3f89f0d866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what kind of biases.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3ed022ccd6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3ed022ccd6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3f89f0d86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3f89f0d86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3f89f0d86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3f89f0d86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this figure to include all 4 tasks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the </a:t>
            </a:r>
            <a:r>
              <a:rPr lang="en-US" sz="1200" b="0" i="0" u="none" strike="noStrike" cap="none" dirty="0">
                <a:solidFill>
                  <a:schemeClr val="dk1"/>
                </a:solidFill>
                <a:effectLst/>
                <a:latin typeface="Calibri"/>
                <a:ea typeface="Calibri"/>
                <a:cs typeface="Calibri"/>
                <a:sym typeface="Calibri"/>
              </a:rPr>
              <a:t>practice of journalism often distributes news content via multimedia.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129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f89f0d866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f89f0d866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this figure to include all 4 tasks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f89f0d86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f89f0d86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3f89f0d866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3f89f0d866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f89f0d86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f89f0d866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3f89f0d866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3f89f0d86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f89f0d866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f89f0d866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3f89f0d86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3f89f0d866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3f89f0d866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3f89f0d866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3fb9c4d2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3fb9c4d2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3fb9c4d2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3fb9c4d2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the </a:t>
            </a:r>
            <a:r>
              <a:rPr lang="en-US" sz="1200" b="0" i="0" u="none" strike="noStrike" cap="none" dirty="0">
                <a:solidFill>
                  <a:schemeClr val="dk1"/>
                </a:solidFill>
                <a:effectLst/>
                <a:latin typeface="Calibri"/>
                <a:ea typeface="Calibri"/>
                <a:cs typeface="Calibri"/>
                <a:sym typeface="Calibri"/>
              </a:rPr>
              <a:t>practice of journalism often distributes news content via multimedia.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0548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fb9c4d23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fb9c4d23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fb9c4d23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fb9c4d23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3f89f0d866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3f89f0d866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f9afa3a12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3f9afa3a12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3f9afa3a12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3f9afa3a12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f9afa3a12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f9afa3a12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f9afa3a12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f9afa3a12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f9afa3a12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f9afa3a12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f9afa3a1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f9afa3a1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what types of manipulation can be used.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f9afa3a1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f9afa3a1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the </a:t>
            </a:r>
            <a:r>
              <a:rPr lang="en-US" sz="1200" b="0" i="0" u="none" strike="noStrike" cap="none" dirty="0">
                <a:solidFill>
                  <a:schemeClr val="dk1"/>
                </a:solidFill>
                <a:effectLst/>
                <a:latin typeface="Calibri"/>
                <a:ea typeface="Calibri"/>
                <a:cs typeface="Calibri"/>
                <a:sym typeface="Calibri"/>
              </a:rPr>
              <a:t>practice of journalism often distributes news content via multimedia.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47030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f9afa3a12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f9afa3a12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f9afa3a12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f9afa3a12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Facts are collected from training data. This work assumes that the availability of factually correct claims in the training data.</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f9afa3a12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f9afa3a12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Facts are collected from training data. This work assumes that the availability of factually correct claims in the training data.</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3f9afa3a12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3f9afa3a12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Facts are collected from training data. This work assumes that the availability of factually correct claims in the training data.</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3f9afa3a12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3f9afa3a12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Facts are collected from training data. This work assumes that the availability of factually correct claims in the training data.</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3f9afa3a12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3f9afa3a12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3f9afa3a12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3f9afa3a12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f9afa3a12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f9afa3a12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Bad title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3f9afa3a1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3f9afa3a1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3f9afa3a12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3f9afa3a12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the </a:t>
            </a:r>
            <a:r>
              <a:rPr lang="en-US" sz="1200" b="0" i="0" u="none" strike="noStrike" cap="none" dirty="0">
                <a:solidFill>
                  <a:schemeClr val="dk1"/>
                </a:solidFill>
                <a:effectLst/>
                <a:latin typeface="Calibri"/>
                <a:ea typeface="Calibri"/>
                <a:cs typeface="Calibri"/>
                <a:sym typeface="Calibri"/>
              </a:rPr>
              <a:t>practice of journalism often distributes news content via multimedia.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50701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3f9afa3a12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3f9afa3a12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f9afa3a12_3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3f9afa3a12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3f9afa3a12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3f9afa3a12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f9afa3a12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f9afa3a12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the </a:t>
            </a:r>
            <a:r>
              <a:rPr lang="en-US" sz="1200" b="0" i="0" u="none" strike="noStrike" cap="none" dirty="0">
                <a:solidFill>
                  <a:schemeClr val="dk1"/>
                </a:solidFill>
                <a:effectLst/>
                <a:latin typeface="Calibri"/>
                <a:ea typeface="Calibri"/>
                <a:cs typeface="Calibri"/>
                <a:sym typeface="Calibri"/>
              </a:rPr>
              <a:t>practice of journalism often distributes news content via multimedia.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3082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The goal is to compare information elements</a:t>
            </a:r>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73</a:t>
            </a:fld>
            <a:endParaRPr lang="en-US"/>
          </a:p>
        </p:txBody>
      </p:sp>
    </p:spTree>
    <p:extLst>
      <p:ext uri="{BB962C8B-B14F-4D97-AF65-F5344CB8AC3E}">
        <p14:creationId xmlns:p14="http://schemas.microsoft.com/office/powerpoint/2010/main" val="2263102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400"/>
              </a:spcBef>
              <a:buFont typeface="Arial" panose="020B0604020202020204" pitchFamily="34" charset="0"/>
              <a:buNone/>
            </a:pPr>
            <a:r>
              <a:rPr lang="en-US" b="1" dirty="0">
                <a:solidFill>
                  <a:srgbClr val="6C7690"/>
                </a:solidFill>
              </a:rPr>
              <a:t>The news article text body, image, and caption may be conveying unrelated or    </a:t>
            </a:r>
          </a:p>
          <a:p>
            <a:pPr marL="0" indent="0">
              <a:spcBef>
                <a:spcPts val="400"/>
              </a:spcBef>
              <a:buFont typeface="Arial" panose="020B0604020202020204" pitchFamily="34" charset="0"/>
              <a:buNone/>
            </a:pPr>
            <a:r>
              <a:rPr lang="en-US" b="1" dirty="0">
                <a:solidFill>
                  <a:srgbClr val="6C7690"/>
                </a:solidFill>
              </a:rPr>
              <a:t>           conflicting info due to sloppy journalism, clickbait or sensation-arousing            </a:t>
            </a:r>
          </a:p>
          <a:p>
            <a:pPr marL="0" indent="0">
              <a:spcBef>
                <a:spcPts val="400"/>
              </a:spcBef>
              <a:buFont typeface="Arial" panose="020B0604020202020204" pitchFamily="34" charset="0"/>
              <a:buNone/>
            </a:pPr>
            <a:r>
              <a:rPr lang="en-US" b="1" dirty="0">
                <a:solidFill>
                  <a:srgbClr val="6C7690"/>
                </a:solidFill>
              </a:rPr>
              <a:t>                                                                                motivation, news generator model </a:t>
            </a:r>
          </a:p>
          <a:p>
            <a:pPr marL="0" indent="0">
              <a:spcBef>
                <a:spcPts val="400"/>
              </a:spcBef>
              <a:buFont typeface="Arial" panose="020B0604020202020204" pitchFamily="34" charset="0"/>
              <a:buNone/>
            </a:pPr>
            <a:r>
              <a:rPr lang="en-US" b="1" dirty="0">
                <a:solidFill>
                  <a:srgbClr val="6C7690"/>
                </a:solidFill>
              </a:rPr>
              <a:t>                                                                                undesired artifact, etc.</a:t>
            </a:r>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85</a:t>
            </a:fld>
            <a:endParaRPr lang="en-US"/>
          </a:p>
        </p:txBody>
      </p:sp>
    </p:spTree>
    <p:extLst>
      <p:ext uri="{BB962C8B-B14F-4D97-AF65-F5344CB8AC3E}">
        <p14:creationId xmlns:p14="http://schemas.microsoft.com/office/powerpoint/2010/main" val="24306246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several strategies for </a:t>
            </a:r>
            <a:r>
              <a:rPr lang="en-US" sz="1200" kern="1200" dirty="0" err="1">
                <a:solidFill>
                  <a:schemeClr val="tx1"/>
                </a:solidFill>
                <a:effectLst/>
                <a:latin typeface="+mn-lt"/>
                <a:ea typeface="+mn-ea"/>
                <a:cs typeface="+mn-cs"/>
              </a:rPr>
              <a:t>automati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cally</a:t>
            </a:r>
            <a:r>
              <a:rPr lang="en-US" sz="1200" kern="1200" dirty="0">
                <a:solidFill>
                  <a:schemeClr val="tx1"/>
                </a:solidFill>
                <a:effectLst/>
                <a:latin typeface="+mn-lt"/>
                <a:ea typeface="+mn-ea"/>
                <a:cs typeface="+mn-cs"/>
              </a:rPr>
              <a:t> retrieving convincing images for a given caption, capturing cases with inconsistent </a:t>
            </a:r>
            <a:r>
              <a:rPr lang="en-US" sz="1200" kern="1200" dirty="0" err="1">
                <a:solidFill>
                  <a:schemeClr val="tx1"/>
                </a:solidFill>
                <a:effectLst/>
                <a:latin typeface="+mn-lt"/>
                <a:ea typeface="+mn-ea"/>
                <a:cs typeface="+mn-cs"/>
              </a:rPr>
              <a:t>enti</a:t>
            </a:r>
            <a:r>
              <a:rPr lang="en-US" sz="1200" kern="1200" dirty="0">
                <a:solidFill>
                  <a:schemeClr val="tx1"/>
                </a:solidFill>
                <a:effectLst/>
                <a:latin typeface="+mn-lt"/>
                <a:ea typeface="+mn-ea"/>
                <a:cs typeface="+mn-cs"/>
              </a:rPr>
              <a:t>- ties or semantic context. </a:t>
            </a:r>
            <a:endParaRPr lang="en-US" dirty="0"/>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89</a:t>
            </a:fld>
            <a:endParaRPr lang="en-US"/>
          </a:p>
        </p:txBody>
      </p:sp>
    </p:spTree>
    <p:extLst>
      <p:ext uri="{BB962C8B-B14F-4D97-AF65-F5344CB8AC3E}">
        <p14:creationId xmlns:p14="http://schemas.microsoft.com/office/powerpoint/2010/main" val="4703827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several strategies for </a:t>
            </a:r>
            <a:r>
              <a:rPr lang="en-US" sz="1200" kern="1200" dirty="0" err="1">
                <a:solidFill>
                  <a:schemeClr val="tx1"/>
                </a:solidFill>
                <a:effectLst/>
                <a:latin typeface="+mn-lt"/>
                <a:ea typeface="+mn-ea"/>
                <a:cs typeface="+mn-cs"/>
              </a:rPr>
              <a:t>automati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cally</a:t>
            </a:r>
            <a:r>
              <a:rPr lang="en-US" sz="1200" kern="1200" dirty="0">
                <a:solidFill>
                  <a:schemeClr val="tx1"/>
                </a:solidFill>
                <a:effectLst/>
                <a:latin typeface="+mn-lt"/>
                <a:ea typeface="+mn-ea"/>
                <a:cs typeface="+mn-cs"/>
              </a:rPr>
              <a:t> retrieving convincing images for a given caption, capturing cases with inconsistent </a:t>
            </a:r>
            <a:r>
              <a:rPr lang="en-US" sz="1200" kern="1200" dirty="0" err="1">
                <a:solidFill>
                  <a:schemeClr val="tx1"/>
                </a:solidFill>
                <a:effectLst/>
                <a:latin typeface="+mn-lt"/>
                <a:ea typeface="+mn-ea"/>
                <a:cs typeface="+mn-cs"/>
              </a:rPr>
              <a:t>enti</a:t>
            </a:r>
            <a:r>
              <a:rPr lang="en-US" sz="1200" kern="1200" dirty="0">
                <a:solidFill>
                  <a:schemeClr val="tx1"/>
                </a:solidFill>
                <a:effectLst/>
                <a:latin typeface="+mn-lt"/>
                <a:ea typeface="+mn-ea"/>
                <a:cs typeface="+mn-cs"/>
              </a:rPr>
              <a:t>- ties or semantic context. </a:t>
            </a:r>
            <a:endParaRPr lang="en-US" dirty="0"/>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90</a:t>
            </a:fld>
            <a:endParaRPr lang="en-US"/>
          </a:p>
        </p:txBody>
      </p:sp>
    </p:spTree>
    <p:extLst>
      <p:ext uri="{BB962C8B-B14F-4D97-AF65-F5344CB8AC3E}">
        <p14:creationId xmlns:p14="http://schemas.microsoft.com/office/powerpoint/2010/main" val="23480002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InfoSurgeon: Cross-Media Fine-grained Information Consistency Checking for Fake News Detection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92</a:t>
            </a:fld>
            <a:endParaRPr lang="en-US"/>
          </a:p>
        </p:txBody>
      </p:sp>
    </p:spTree>
    <p:extLst>
      <p:ext uri="{BB962C8B-B14F-4D97-AF65-F5344CB8AC3E}">
        <p14:creationId xmlns:p14="http://schemas.microsoft.com/office/powerpoint/2010/main" val="2560557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the </a:t>
            </a:r>
            <a:r>
              <a:rPr lang="en-US" sz="1200" b="0" i="0" u="none" strike="noStrike" cap="none" dirty="0">
                <a:solidFill>
                  <a:schemeClr val="dk1"/>
                </a:solidFill>
                <a:effectLst/>
                <a:latin typeface="Calibri"/>
                <a:ea typeface="Calibri"/>
                <a:cs typeface="Calibri"/>
                <a:sym typeface="Calibri"/>
              </a:rPr>
              <a:t>practice of journalism often distributes news content via multimedia.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6672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InfoSurgeon</a:t>
            </a:r>
            <a:r>
              <a:rPr lang="en-US" dirty="0"/>
              <a:t> checks for information inconsistency with this merged KG. </a:t>
            </a:r>
          </a:p>
          <a:p>
            <a:r>
              <a:rPr lang="en-US" dirty="0"/>
              <a:t>It leverages cross-media signals and background knowledge through feature propagation.</a:t>
            </a:r>
          </a:p>
          <a:p>
            <a:r>
              <a:rPr lang="en-US" dirty="0"/>
              <a:t>For example, a caption that says &lt;police, located near, hidden corner&gt; would conflict with the police shown in the image. But if the caption says</a:t>
            </a:r>
          </a:p>
          <a:p>
            <a:r>
              <a:rPr lang="en-US" dirty="0"/>
              <a:t>Similarly, we also check for consistency between the surface-form mention embeddings from the news article input and the background knowledge embeddings from </a:t>
            </a:r>
            <a:r>
              <a:rPr lang="en-US" dirty="0" err="1"/>
              <a:t>WikiData</a:t>
            </a:r>
            <a:r>
              <a:rPr lang="en-US" dirty="0"/>
              <a:t>. </a:t>
            </a:r>
          </a:p>
        </p:txBody>
      </p:sp>
      <p:sp>
        <p:nvSpPr>
          <p:cNvPr id="4" name="Slide Number Placeholder 3"/>
          <p:cNvSpPr>
            <a:spLocks noGrp="1"/>
          </p:cNvSpPr>
          <p:nvPr>
            <p:ph type="sldNum" sz="quarter" idx="5"/>
          </p:nvPr>
        </p:nvSpPr>
        <p:spPr/>
        <p:txBody>
          <a:bodyPr/>
          <a:lstStyle/>
          <a:p>
            <a:fld id="{3FBD0E6D-669C-A84D-B31D-0C888CEA576F}" type="slidenum">
              <a:rPr lang="en-US" smtClean="0"/>
              <a:t>93</a:t>
            </a:fld>
            <a:endParaRPr lang="en-US"/>
          </a:p>
        </p:txBody>
      </p:sp>
    </p:spTree>
    <p:extLst>
      <p:ext uri="{BB962C8B-B14F-4D97-AF65-F5344CB8AC3E}">
        <p14:creationId xmlns:p14="http://schemas.microsoft.com/office/powerpoint/2010/main" val="13282109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6C7690"/>
                </a:solidFill>
              </a:rPr>
              <a:t>Seek to learn a labeling of the AMR graph</a:t>
            </a:r>
          </a:p>
          <a:p>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95</a:t>
            </a:fld>
            <a:endParaRPr lang="en-US"/>
          </a:p>
        </p:txBody>
      </p:sp>
    </p:spTree>
    <p:extLst>
      <p:ext uri="{BB962C8B-B14F-4D97-AF65-F5344CB8AC3E}">
        <p14:creationId xmlns:p14="http://schemas.microsoft.com/office/powerpoint/2010/main" val="3521822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Climate, COVID, and Military Multimodal Misinformation</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on </a:t>
            </a:r>
            <a:r>
              <a:rPr lang="en-US" sz="1200" b="0" i="0" kern="1200" dirty="0" err="1">
                <a:solidFill>
                  <a:schemeClr val="tx1"/>
                </a:solidFill>
                <a:effectLst/>
                <a:latin typeface="+mn-lt"/>
                <a:ea typeface="+mn-ea"/>
                <a:cs typeface="+mn-cs"/>
              </a:rPr>
              <a:t>FbMultiL</a:t>
            </a:r>
            <a:r>
              <a:rPr lang="en-US" sz="1200" b="0" i="0" kern="1200" dirty="0">
                <a:solidFill>
                  <a:schemeClr val="tx1"/>
                </a:solidFill>
                <a:effectLst/>
                <a:latin typeface="+mn-lt"/>
                <a:ea typeface="+mn-ea"/>
                <a:cs typeface="+mn-cs"/>
              </a:rPr>
              <a:t>-</a:t>
            </a:r>
            <a:br>
              <a:rPr lang="en-US" dirty="0"/>
            </a:br>
            <a:r>
              <a:rPr lang="en-US" sz="1200" b="0" i="0" kern="1200" dirty="0" err="1">
                <a:solidFill>
                  <a:schemeClr val="tx1"/>
                </a:solidFill>
                <a:effectLst/>
                <a:latin typeface="+mn-lt"/>
                <a:ea typeface="+mn-ea"/>
                <a:cs typeface="+mn-cs"/>
              </a:rPr>
              <a:t>ingMisinfo</a:t>
            </a:r>
            <a:r>
              <a:rPr lang="en-US" sz="1200" b="0" i="0" kern="1200" dirty="0">
                <a:solidFill>
                  <a:schemeClr val="tx1"/>
                </a:solidFill>
                <a:effectLst/>
                <a:latin typeface="+mn-lt"/>
                <a:ea typeface="+mn-ea"/>
                <a:cs typeface="+mn-cs"/>
              </a:rPr>
              <a:t> we achieve 83% accuracy compared to 98%</a:t>
            </a:r>
            <a:br>
              <a:rPr lang="en-US" dirty="0"/>
            </a:br>
            <a:r>
              <a:rPr lang="en-US" sz="1200" b="0" i="0" kern="1200" dirty="0">
                <a:solidFill>
                  <a:schemeClr val="tx1"/>
                </a:solidFill>
                <a:effectLst/>
                <a:latin typeface="+mn-lt"/>
                <a:ea typeface="+mn-ea"/>
                <a:cs typeface="+mn-cs"/>
              </a:rPr>
              <a:t>on </a:t>
            </a:r>
            <a:r>
              <a:rPr lang="en-US" sz="1200" b="0" i="0" kern="1200" dirty="0" err="1">
                <a:solidFill>
                  <a:schemeClr val="tx1"/>
                </a:solidFill>
                <a:effectLst/>
                <a:latin typeface="+mn-lt"/>
                <a:ea typeface="+mn-ea"/>
                <a:cs typeface="+mn-cs"/>
              </a:rPr>
              <a:t>GossipCop</a:t>
            </a:r>
            <a:r>
              <a:rPr lang="en-US" sz="1200" b="0" i="0" kern="1200" dirty="0">
                <a:solidFill>
                  <a:schemeClr val="tx1"/>
                </a:solidFill>
                <a:effectLst/>
                <a:latin typeface="+mn-lt"/>
                <a:ea typeface="+mn-ea"/>
                <a:cs typeface="+mn-cs"/>
              </a:rPr>
              <a:t> and 87% on PolitiFact.</a:t>
            </a:r>
            <a:endParaRPr lang="en-US" dirty="0"/>
          </a:p>
        </p:txBody>
      </p:sp>
      <p:sp>
        <p:nvSpPr>
          <p:cNvPr id="4" name="Slide Number Placeholder 3"/>
          <p:cNvSpPr>
            <a:spLocks noGrp="1"/>
          </p:cNvSpPr>
          <p:nvPr>
            <p:ph type="sldNum" sz="quarter" idx="5"/>
          </p:nvPr>
        </p:nvSpPr>
        <p:spPr/>
        <p:txBody>
          <a:bodyPr/>
          <a:lstStyle/>
          <a:p>
            <a:fld id="{197B3FA7-EFAF-D041-9374-CD5CA9CD8D2D}" type="slidenum">
              <a:rPr lang="en-US" smtClean="0"/>
              <a:t>104</a:t>
            </a:fld>
            <a:endParaRPr lang="en-US"/>
          </a:p>
        </p:txBody>
      </p:sp>
    </p:spTree>
    <p:extLst>
      <p:ext uri="{BB962C8B-B14F-4D97-AF65-F5344CB8AC3E}">
        <p14:creationId xmlns:p14="http://schemas.microsoft.com/office/powerpoint/2010/main" val="24187410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the </a:t>
            </a:r>
            <a:r>
              <a:rPr lang="en-US" sz="1200" b="0" i="0" u="none" strike="noStrike" cap="none" dirty="0">
                <a:solidFill>
                  <a:schemeClr val="dk1"/>
                </a:solidFill>
                <a:effectLst/>
                <a:latin typeface="Calibri"/>
                <a:ea typeface="Calibri"/>
                <a:cs typeface="Calibri"/>
                <a:sym typeface="Calibri"/>
              </a:rPr>
              <a:t>practice of journalism often distributes news content via multimedia.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2688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lvl="0">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107</a:t>
            </a:fld>
            <a:endParaRPr lang="en-US" altLang="en-US" dirty="0">
              <a:solidFill>
                <a:prstClr val="black"/>
              </a:solidFill>
            </a:endParaRPr>
          </a:p>
        </p:txBody>
      </p:sp>
    </p:spTree>
    <p:extLst>
      <p:ext uri="{BB962C8B-B14F-4D97-AF65-F5344CB8AC3E}">
        <p14:creationId xmlns:p14="http://schemas.microsoft.com/office/powerpoint/2010/main" val="1491323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108</a:t>
            </a:fld>
            <a:endParaRPr lang="en-US" altLang="en-US" dirty="0">
              <a:solidFill>
                <a:prstClr val="black"/>
              </a:solidFill>
            </a:endParaRPr>
          </a:p>
        </p:txBody>
      </p:sp>
    </p:spTree>
    <p:extLst>
      <p:ext uri="{BB962C8B-B14F-4D97-AF65-F5344CB8AC3E}">
        <p14:creationId xmlns:p14="http://schemas.microsoft.com/office/powerpoint/2010/main" val="20054841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lvl="0">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109</a:t>
            </a:fld>
            <a:endParaRPr lang="en-US" altLang="en-US" dirty="0">
              <a:solidFill>
                <a:prstClr val="black"/>
              </a:solidFill>
            </a:endParaRPr>
          </a:p>
        </p:txBody>
      </p:sp>
    </p:spTree>
    <p:extLst>
      <p:ext uri="{BB962C8B-B14F-4D97-AF65-F5344CB8AC3E}">
        <p14:creationId xmlns:p14="http://schemas.microsoft.com/office/powerpoint/2010/main" val="1491323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43709b7901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43709b7901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87426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71c00e8132_2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71c00e8132_2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Ablation Study results in the Appendix</a:t>
            </a:r>
            <a:endParaRPr dirty="0"/>
          </a:p>
        </p:txBody>
      </p:sp>
    </p:spTree>
    <p:extLst>
      <p:ext uri="{BB962C8B-B14F-4D97-AF65-F5344CB8AC3E}">
        <p14:creationId xmlns:p14="http://schemas.microsoft.com/office/powerpoint/2010/main" val="30383295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621ad6e485_4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621ad6e485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26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ed022ccd6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3ed022ccd6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Style adapted from https://docs.google.com/presentation/d/1-oRiBwIxQAXG7VFqfsapBnbeDeIXKlkN3sSDkti8wpI/edit#slide=id.gfab536b173_0_167</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lvl="0">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114</a:t>
            </a:fld>
            <a:endParaRPr lang="en-US" altLang="en-US" dirty="0">
              <a:solidFill>
                <a:prstClr val="black"/>
              </a:solidFill>
            </a:endParaRPr>
          </a:p>
        </p:txBody>
      </p:sp>
    </p:spTree>
    <p:extLst>
      <p:ext uri="{BB962C8B-B14F-4D97-AF65-F5344CB8AC3E}">
        <p14:creationId xmlns:p14="http://schemas.microsoft.com/office/powerpoint/2010/main" val="4834213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lvl="0">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115</a:t>
            </a:fld>
            <a:endParaRPr lang="en-US" altLang="en-US" dirty="0">
              <a:solidFill>
                <a:prstClr val="black"/>
              </a:solidFill>
            </a:endParaRPr>
          </a:p>
        </p:txBody>
      </p:sp>
    </p:spTree>
    <p:extLst>
      <p:ext uri="{BB962C8B-B14F-4D97-AF65-F5344CB8AC3E}">
        <p14:creationId xmlns:p14="http://schemas.microsoft.com/office/powerpoint/2010/main" val="1491323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lvl="0">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116</a:t>
            </a:fld>
            <a:endParaRPr lang="en-US" altLang="en-US" dirty="0">
              <a:solidFill>
                <a:prstClr val="black"/>
              </a:solidFill>
            </a:endParaRPr>
          </a:p>
        </p:txBody>
      </p:sp>
    </p:spTree>
    <p:extLst>
      <p:ext uri="{BB962C8B-B14F-4D97-AF65-F5344CB8AC3E}">
        <p14:creationId xmlns:p14="http://schemas.microsoft.com/office/powerpoint/2010/main" val="18343931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lvl="0">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117</a:t>
            </a:fld>
            <a:endParaRPr lang="en-US" altLang="en-US" dirty="0">
              <a:solidFill>
                <a:prstClr val="black"/>
              </a:solidFill>
            </a:endParaRPr>
          </a:p>
        </p:txBody>
      </p:sp>
    </p:spTree>
    <p:extLst>
      <p:ext uri="{BB962C8B-B14F-4D97-AF65-F5344CB8AC3E}">
        <p14:creationId xmlns:p14="http://schemas.microsoft.com/office/powerpoint/2010/main" val="14346770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lvl="0">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118</a:t>
            </a:fld>
            <a:endParaRPr lang="en-US" altLang="en-US" dirty="0">
              <a:solidFill>
                <a:prstClr val="black"/>
              </a:solidFill>
            </a:endParaRPr>
          </a:p>
        </p:txBody>
      </p:sp>
    </p:spTree>
    <p:extLst>
      <p:ext uri="{BB962C8B-B14F-4D97-AF65-F5344CB8AC3E}">
        <p14:creationId xmlns:p14="http://schemas.microsoft.com/office/powerpoint/2010/main" val="12782922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71bb4b93fd_6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g71bb4b93fd_6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1819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e1985dab6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e1985dab6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60be4f995_4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260be4f995_4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u="sng">
                <a:solidFill>
                  <a:schemeClr val="hlink"/>
                </a:solidFill>
                <a:hlinkClick r:id="rId3"/>
              </a:rPr>
              <a:t>https://firstdraftnews.org/en/education/curriculum-resource/information-disorder-useful-graphics/</a:t>
            </a:r>
            <a:r>
              <a:rPr lang="en"/>
              <a:t>; propaganda does not necessarily coincide with malinformation, because the internt might not be to harm</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60be4f995_4_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g1260be4f995_4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60be4f995_4_9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4" name="Google Shape;204;g1260be4f995_4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f89f0d866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f89f0d866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this figure to include all 4 tasks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60be4f995_4_10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260be4f995_4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7712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60be4f995_4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1260be4f995_4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FA:</a:t>
            </a:r>
            <a:r>
              <a:rPr lang="en"/>
              <a:t> Could have been better to use number with techniques, then people can understand there are 22 techniques in total.  </a:t>
            </a:r>
            <a:endParaRPr/>
          </a:p>
          <a:p>
            <a:pPr marL="0" lvl="0" indent="0" algn="l" rtl="0">
              <a:lnSpc>
                <a:spcPct val="100000"/>
              </a:lnSpc>
              <a:spcBef>
                <a:spcPts val="0"/>
              </a:spcBef>
              <a:spcAft>
                <a:spcPts val="0"/>
              </a:spcAft>
              <a:buSzPts val="1100"/>
              <a:buNone/>
            </a:pPr>
            <a:r>
              <a:rPr lang="en"/>
              <a:t>Then in the next few slides we can more important examples, not all only a few.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2200e81a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62200e81a5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4109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2200e81a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62200e81a5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2200e81a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62200e81a5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2200e81a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62200e81a5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spcBef>
                <a:spcPts val="2038"/>
              </a:spcBef>
              <a:buClr>
                <a:schemeClr val="dk1"/>
              </a:buClr>
              <a:buSzPct val="100000"/>
              <a:buFont typeface="Arial" pitchFamily="34" charset="0"/>
              <a:buChar char="•"/>
            </a:pPr>
            <a:r>
              <a:rPr lang="en-US" dirty="0">
                <a:solidFill>
                  <a:schemeClr val="dk1"/>
                </a:solidFill>
                <a:ea typeface="Calibri"/>
                <a:cs typeface="Calibri"/>
              </a:rPr>
              <a:t>Constructing unified, structured knowledge networks by integrating text, social media and multi-genre networks  </a:t>
            </a:r>
            <a:r>
              <a:rPr lang="en-US" dirty="0">
                <a:ea typeface="Calibri"/>
                <a:cs typeface="Calibri"/>
              </a:rPr>
              <a:t>with</a:t>
            </a:r>
            <a:r>
              <a:rPr lang="en-US" dirty="0">
                <a:solidFill>
                  <a:srgbClr val="C00000"/>
                </a:solidFill>
                <a:ea typeface="Calibri"/>
                <a:cs typeface="Calibri"/>
              </a:rPr>
              <a:t> low cost, high quality </a:t>
            </a:r>
            <a:r>
              <a:rPr lang="en-US" dirty="0">
                <a:ea typeface="Calibri"/>
                <a:cs typeface="Calibri"/>
              </a:rPr>
              <a:t>and</a:t>
            </a:r>
            <a:r>
              <a:rPr lang="en-US" dirty="0">
                <a:solidFill>
                  <a:srgbClr val="C00000"/>
                </a:solidFill>
                <a:ea typeface="Calibri"/>
                <a:cs typeface="Calibri"/>
              </a:rPr>
              <a:t> wide coverage</a:t>
            </a:r>
            <a:endParaRPr lang="en-US" dirty="0">
              <a:solidFill>
                <a:srgbClr val="C00000"/>
              </a:solidFill>
              <a:ea typeface="Calibri"/>
              <a:cs typeface="Calibri"/>
              <a:sym typeface="Calibri"/>
            </a:endParaRPr>
          </a:p>
          <a:p>
            <a:pPr lvl="0">
              <a:spcBef>
                <a:spcPts val="2038"/>
              </a:spcBef>
              <a:buClr>
                <a:schemeClr val="dk1"/>
              </a:buClr>
              <a:buSzPct val="100000"/>
              <a:buFont typeface="Arial" pitchFamily="34" charset="0"/>
              <a:buChar char="•"/>
            </a:pPr>
            <a:r>
              <a:rPr lang="en-US" dirty="0">
                <a:solidFill>
                  <a:schemeClr val="dk1"/>
                </a:solidFill>
                <a:ea typeface="Calibri"/>
                <a:cs typeface="Calibri"/>
              </a:rPr>
              <a:t>Combining distributional semantics and symbolic semantics through zero-shot transfer learning to construct multi-genre knowledge networks on the fly</a:t>
            </a:r>
          </a:p>
          <a:p>
            <a:endParaRPr kumimoji="1" lang="zh-CN" altLang="en-US" dirty="0">
              <a:latin typeface="Times New Roman"/>
              <a:cs typeface="Times New Roman"/>
            </a:endParaRPr>
          </a:p>
          <a:p>
            <a:endParaRPr kumimoji="1" lang="zh-CN" altLang="en-US" dirty="0"/>
          </a:p>
        </p:txBody>
      </p:sp>
      <p:sp>
        <p:nvSpPr>
          <p:cNvPr id="4" name="幻灯片编号占位符 3"/>
          <p:cNvSpPr>
            <a:spLocks noGrp="1"/>
          </p:cNvSpPr>
          <p:nvPr>
            <p:ph type="sldNum" sz="quarter" idx="10"/>
          </p:nvPr>
        </p:nvSpPr>
        <p:spPr/>
        <p:txBody>
          <a:bodyPr/>
          <a:lstStyle/>
          <a:p>
            <a:fld id="{850D7B56-F583-4F8D-978E-C3D0DAF7ADCA}" type="slidenum">
              <a:rPr lang="en-US" altLang="en-US" smtClean="0">
                <a:solidFill>
                  <a:prstClr val="black"/>
                </a:solidFill>
              </a:rPr>
              <a:pPr/>
              <a:t>134</a:t>
            </a:fld>
            <a:endParaRPr lang="en-US" altLang="en-US" dirty="0">
              <a:solidFill>
                <a:prstClr val="black"/>
              </a:solidFill>
            </a:endParaRPr>
          </a:p>
        </p:txBody>
      </p:sp>
    </p:spTree>
    <p:extLst>
      <p:ext uri="{BB962C8B-B14F-4D97-AF65-F5344CB8AC3E}">
        <p14:creationId xmlns:p14="http://schemas.microsoft.com/office/powerpoint/2010/main" val="12251672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260be4f9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5" name="Google Shape;945;g1260be4f9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60be4f995_4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1260be4f995_4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CB2BC46-ED5E-0141-B93F-65FA75B67B71}"/>
              </a:ext>
            </a:extLst>
          </p:cNvPr>
          <p:cNvSpPr/>
          <p:nvPr userDrawn="1"/>
        </p:nvSpPr>
        <p:spPr>
          <a:xfrm>
            <a:off x="0" y="-1"/>
            <a:ext cx="12192000" cy="531998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C0F4068-C37C-E041-A803-C79180CD40E7}"/>
              </a:ext>
            </a:extLst>
          </p:cNvPr>
          <p:cNvPicPr>
            <a:picLocks noChangeAspect="1"/>
          </p:cNvPicPr>
          <p:nvPr userDrawn="1"/>
        </p:nvPicPr>
        <p:blipFill rotWithShape="1">
          <a:blip r:embed="rId2">
            <a:alphaModFix amt="50000"/>
          </a:blip>
          <a:srcRect t="15541" b="18941"/>
          <a:stretch/>
        </p:blipFill>
        <p:spPr>
          <a:xfrm>
            <a:off x="0" y="0"/>
            <a:ext cx="12192000" cy="5319984"/>
          </a:xfrm>
          <a:prstGeom prst="rect">
            <a:avLst/>
          </a:prstGeom>
        </p:spPr>
      </p:pic>
      <p:sp>
        <p:nvSpPr>
          <p:cNvPr id="2" name="Title 1">
            <a:extLst>
              <a:ext uri="{FF2B5EF4-FFF2-40B4-BE49-F238E27FC236}">
                <a16:creationId xmlns:a16="http://schemas.microsoft.com/office/drawing/2014/main" id="{86671775-BEEB-6448-9397-5A531133324A}"/>
              </a:ext>
            </a:extLst>
          </p:cNvPr>
          <p:cNvSpPr>
            <a:spLocks noGrp="1"/>
          </p:cNvSpPr>
          <p:nvPr>
            <p:ph type="ctrTitle"/>
          </p:nvPr>
        </p:nvSpPr>
        <p:spPr>
          <a:xfrm>
            <a:off x="349250" y="2118860"/>
            <a:ext cx="11493500" cy="1535112"/>
          </a:xfrm>
        </p:spPr>
        <p:txBody>
          <a:bodyPr anchor="b">
            <a:normAutofit/>
          </a:bodyPr>
          <a:lstStyle>
            <a:lvl1pPr algn="ctr">
              <a:defRPr sz="5400">
                <a:solidFill>
                  <a:srgbClr val="23262E"/>
                </a:solidFill>
              </a:defRPr>
            </a:lvl1pPr>
          </a:lstStyle>
          <a:p>
            <a:r>
              <a:rPr lang="en-US" dirty="0"/>
              <a:t>Click to edit Master title style</a:t>
            </a:r>
          </a:p>
        </p:txBody>
      </p:sp>
      <p:sp>
        <p:nvSpPr>
          <p:cNvPr id="3" name="Subtitle 2">
            <a:extLst>
              <a:ext uri="{FF2B5EF4-FFF2-40B4-BE49-F238E27FC236}">
                <a16:creationId xmlns:a16="http://schemas.microsoft.com/office/drawing/2014/main" id="{66825E03-CDD3-D64F-988B-383BE0A756E5}"/>
              </a:ext>
            </a:extLst>
          </p:cNvPr>
          <p:cNvSpPr>
            <a:spLocks noGrp="1"/>
          </p:cNvSpPr>
          <p:nvPr>
            <p:ph type="subTitle" idx="1"/>
          </p:nvPr>
        </p:nvSpPr>
        <p:spPr>
          <a:xfrm>
            <a:off x="1524000" y="3829050"/>
            <a:ext cx="9144000" cy="615950"/>
          </a:xfrm>
        </p:spPr>
        <p:txBody>
          <a:bodyPr>
            <a:normAutofit/>
          </a:bodyPr>
          <a:lstStyle>
            <a:lvl1pPr marL="0" indent="0" algn="ctr">
              <a:buNone/>
              <a:defRPr sz="2000">
                <a:solidFill>
                  <a:srgbClr val="4248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Box 14">
            <a:extLst>
              <a:ext uri="{FF2B5EF4-FFF2-40B4-BE49-F238E27FC236}">
                <a16:creationId xmlns:a16="http://schemas.microsoft.com/office/drawing/2014/main" id="{9D7D7EAC-EB52-9944-AAFF-5EA0F52A95FF}"/>
              </a:ext>
            </a:extLst>
          </p:cNvPr>
          <p:cNvSpPr txBox="1"/>
          <p:nvPr userDrawn="1"/>
        </p:nvSpPr>
        <p:spPr>
          <a:xfrm>
            <a:off x="4031044" y="6194967"/>
            <a:ext cx="4129913" cy="307777"/>
          </a:xfrm>
          <a:prstGeom prst="rect">
            <a:avLst/>
          </a:prstGeom>
          <a:noFill/>
        </p:spPr>
        <p:txBody>
          <a:bodyPr wrap="none" rtlCol="0">
            <a:spAutoFit/>
          </a:bodyPr>
          <a:lstStyle/>
          <a:p>
            <a:pPr algn="ctr"/>
            <a:r>
              <a:rPr lang="en-US" sz="1400" b="1" dirty="0">
                <a:solidFill>
                  <a:srgbClr val="424857"/>
                </a:solidFill>
                <a:latin typeface="+mj-lt"/>
                <a:cs typeface="Arial" panose="020B0604020202020204" pitchFamily="34" charset="0"/>
              </a:rPr>
              <a:t>B L E N D E R | </a:t>
            </a:r>
            <a:r>
              <a:rPr lang="en-US" sz="1400" b="0" dirty="0">
                <a:solidFill>
                  <a:srgbClr val="424857"/>
                </a:solidFill>
                <a:latin typeface="+mj-lt"/>
                <a:cs typeface="Arial" panose="020B0604020202020204" pitchFamily="34" charset="0"/>
              </a:rPr>
              <a:t>Cross-source Information Extraction Lab</a:t>
            </a:r>
            <a:endParaRPr lang="en-US" sz="1400" b="1" dirty="0">
              <a:solidFill>
                <a:srgbClr val="424857"/>
              </a:solidFill>
              <a:latin typeface="+mj-lt"/>
              <a:cs typeface="Arial" panose="020B0604020202020204" pitchFamily="34" charset="0"/>
            </a:endParaRPr>
          </a:p>
        </p:txBody>
      </p:sp>
      <p:pic>
        <p:nvPicPr>
          <p:cNvPr id="18" name="Picture 17">
            <a:extLst>
              <a:ext uri="{FF2B5EF4-FFF2-40B4-BE49-F238E27FC236}">
                <a16:creationId xmlns:a16="http://schemas.microsoft.com/office/drawing/2014/main" id="{A0670433-4FD5-A74E-874F-00D17C070F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87875" b="-305"/>
          <a:stretch/>
        </p:blipFill>
        <p:spPr>
          <a:xfrm>
            <a:off x="5984225" y="5765456"/>
            <a:ext cx="223551" cy="321019"/>
          </a:xfrm>
          <a:prstGeom prst="rect">
            <a:avLst/>
          </a:prstGeom>
        </p:spPr>
      </p:pic>
    </p:spTree>
    <p:extLst>
      <p:ext uri="{BB962C8B-B14F-4D97-AF65-F5344CB8AC3E}">
        <p14:creationId xmlns:p14="http://schemas.microsoft.com/office/powerpoint/2010/main" val="3533995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B1016-CCD8-684B-9E64-27502B8B57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B10AD6-EF2A-5B42-9996-62A40D84B9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C2A78-DE61-4C49-9750-40BE82A3468B}"/>
              </a:ext>
            </a:extLst>
          </p:cNvPr>
          <p:cNvSpPr>
            <a:spLocks noGrp="1"/>
          </p:cNvSpPr>
          <p:nvPr>
            <p:ph type="dt" sz="half" idx="10"/>
          </p:nvPr>
        </p:nvSpPr>
        <p:spPr/>
        <p:txBody>
          <a:bodyPr/>
          <a:lstStyle/>
          <a:p>
            <a:fld id="{E64E2E36-3D31-E442-A911-D149FB6B38DD}" type="datetime1">
              <a:rPr lang="en-US" smtClean="0"/>
              <a:t>7/31/22</a:t>
            </a:fld>
            <a:endParaRPr lang="en-US"/>
          </a:p>
        </p:txBody>
      </p:sp>
      <p:sp>
        <p:nvSpPr>
          <p:cNvPr id="6" name="Slide Number Placeholder 5">
            <a:extLst>
              <a:ext uri="{FF2B5EF4-FFF2-40B4-BE49-F238E27FC236}">
                <a16:creationId xmlns:a16="http://schemas.microsoft.com/office/drawing/2014/main" id="{DC9F4CA7-E1FE-4A4E-B412-E166E81B0196}"/>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2662322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B86C53-8A7D-2346-9DDF-DA5B8BBD40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3F3D23-5EB7-4B47-A5D3-D0AB5EB0A7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A7DED-66E2-4040-ADC0-AAC48425C590}"/>
              </a:ext>
            </a:extLst>
          </p:cNvPr>
          <p:cNvSpPr>
            <a:spLocks noGrp="1"/>
          </p:cNvSpPr>
          <p:nvPr>
            <p:ph type="dt" sz="half" idx="10"/>
          </p:nvPr>
        </p:nvSpPr>
        <p:spPr/>
        <p:txBody>
          <a:bodyPr/>
          <a:lstStyle/>
          <a:p>
            <a:fld id="{76421C6E-51E1-0045-8E04-727B0E92214F}" type="datetime1">
              <a:rPr lang="en-US" smtClean="0"/>
              <a:t>7/31/22</a:t>
            </a:fld>
            <a:endParaRPr lang="en-US"/>
          </a:p>
        </p:txBody>
      </p:sp>
      <p:sp>
        <p:nvSpPr>
          <p:cNvPr id="6" name="Slide Number Placeholder 5">
            <a:extLst>
              <a:ext uri="{FF2B5EF4-FFF2-40B4-BE49-F238E27FC236}">
                <a16:creationId xmlns:a16="http://schemas.microsoft.com/office/drawing/2014/main" id="{5FFB0A8F-7FD3-1C42-90C0-E97BA15D0A5A}"/>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3790092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2"/>
        <p:cNvGrpSpPr/>
        <p:nvPr/>
      </p:nvGrpSpPr>
      <p:grpSpPr>
        <a:xfrm>
          <a:off x="0" y="0"/>
          <a:ext cx="0" cy="0"/>
          <a:chOff x="0" y="0"/>
          <a:chExt cx="0" cy="0"/>
        </a:xfrm>
      </p:grpSpPr>
      <p:sp>
        <p:nvSpPr>
          <p:cNvPr id="113" name="Google Shape;113;p2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4" name="Google Shape;114;p2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15" name="Google Shape;115;p2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1563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6933"/>
            </a:lvl1pPr>
            <a:lvl2pPr lvl="1" algn="ctr" rtl="0">
              <a:lnSpc>
                <a:spcPct val="100000"/>
              </a:lnSpc>
              <a:spcBef>
                <a:spcPts val="0"/>
              </a:spcBef>
              <a:spcAft>
                <a:spcPts val="0"/>
              </a:spcAft>
              <a:buSzPts val="5200"/>
              <a:buNone/>
              <a:defRPr sz="6933"/>
            </a:lvl2pPr>
            <a:lvl3pPr lvl="2" algn="ctr" rtl="0">
              <a:lnSpc>
                <a:spcPct val="100000"/>
              </a:lnSpc>
              <a:spcBef>
                <a:spcPts val="0"/>
              </a:spcBef>
              <a:spcAft>
                <a:spcPts val="0"/>
              </a:spcAft>
              <a:buSzPts val="5200"/>
              <a:buNone/>
              <a:defRPr sz="6933"/>
            </a:lvl3pPr>
            <a:lvl4pPr lvl="3" algn="ctr" rtl="0">
              <a:lnSpc>
                <a:spcPct val="100000"/>
              </a:lnSpc>
              <a:spcBef>
                <a:spcPts val="0"/>
              </a:spcBef>
              <a:spcAft>
                <a:spcPts val="0"/>
              </a:spcAft>
              <a:buSzPts val="5200"/>
              <a:buNone/>
              <a:defRPr sz="6933"/>
            </a:lvl4pPr>
            <a:lvl5pPr lvl="4" algn="ctr" rtl="0">
              <a:lnSpc>
                <a:spcPct val="100000"/>
              </a:lnSpc>
              <a:spcBef>
                <a:spcPts val="0"/>
              </a:spcBef>
              <a:spcAft>
                <a:spcPts val="0"/>
              </a:spcAft>
              <a:buSzPts val="5200"/>
              <a:buNone/>
              <a:defRPr sz="6933"/>
            </a:lvl5pPr>
            <a:lvl6pPr lvl="5" algn="ctr" rtl="0">
              <a:lnSpc>
                <a:spcPct val="100000"/>
              </a:lnSpc>
              <a:spcBef>
                <a:spcPts val="0"/>
              </a:spcBef>
              <a:spcAft>
                <a:spcPts val="0"/>
              </a:spcAft>
              <a:buSzPts val="5200"/>
              <a:buNone/>
              <a:defRPr sz="6933"/>
            </a:lvl6pPr>
            <a:lvl7pPr lvl="6" algn="ctr" rtl="0">
              <a:lnSpc>
                <a:spcPct val="100000"/>
              </a:lnSpc>
              <a:spcBef>
                <a:spcPts val="0"/>
              </a:spcBef>
              <a:spcAft>
                <a:spcPts val="0"/>
              </a:spcAft>
              <a:buSzPts val="5200"/>
              <a:buNone/>
              <a:defRPr sz="6933"/>
            </a:lvl7pPr>
            <a:lvl8pPr lvl="7" algn="ctr" rtl="0">
              <a:lnSpc>
                <a:spcPct val="100000"/>
              </a:lnSpc>
              <a:spcBef>
                <a:spcPts val="0"/>
              </a:spcBef>
              <a:spcAft>
                <a:spcPts val="0"/>
              </a:spcAft>
              <a:buSzPts val="5200"/>
              <a:buNone/>
              <a:defRPr sz="6933"/>
            </a:lvl8pPr>
            <a:lvl9pPr lvl="8" algn="ctr" rtl="0">
              <a:lnSpc>
                <a:spcPct val="100000"/>
              </a:lnSpc>
              <a:spcBef>
                <a:spcPts val="0"/>
              </a:spcBef>
              <a:spcAft>
                <a:spcPts val="0"/>
              </a:spcAft>
              <a:buSzPts val="5200"/>
              <a:buNone/>
              <a:defRPr sz="6933"/>
            </a:lvl9pPr>
          </a:lstStyle>
          <a:p>
            <a:endParaRPr/>
          </a:p>
        </p:txBody>
      </p:sp>
      <p:sp>
        <p:nvSpPr>
          <p:cNvPr id="56" name="Google Shape;56;p14"/>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7" name="Google Shape;57;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62887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28500" y="94433"/>
            <a:ext cx="11360800" cy="763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228500" y="858033"/>
            <a:ext cx="11870000" cy="54640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Char char="●"/>
              <a:defRPr/>
            </a:lvl1pPr>
            <a:lvl2pPr marL="1219170" lvl="1" indent="-440256" algn="l" rtl="0">
              <a:lnSpc>
                <a:spcPct val="115000"/>
              </a:lnSpc>
              <a:spcBef>
                <a:spcPts val="0"/>
              </a:spcBef>
              <a:spcAft>
                <a:spcPts val="0"/>
              </a:spcAft>
              <a:buSzPts val="1600"/>
              <a:buChar char="○"/>
              <a:defRPr sz="2133"/>
            </a:lvl2pPr>
            <a:lvl3pPr marL="1828754" lvl="2" indent="-423323" algn="l" rtl="0">
              <a:lnSpc>
                <a:spcPct val="115000"/>
              </a:lnSpc>
              <a:spcBef>
                <a:spcPts val="0"/>
              </a:spcBef>
              <a:spcAft>
                <a:spcPts val="0"/>
              </a:spcAft>
              <a:buSzPts val="1400"/>
              <a:buChar char="■"/>
              <a:defRPr/>
            </a:lvl3pPr>
            <a:lvl4pPr marL="2438339" lvl="3" indent="-423323" algn="l" rtl="0">
              <a:lnSpc>
                <a:spcPct val="115000"/>
              </a:lnSpc>
              <a:spcBef>
                <a:spcPts val="0"/>
              </a:spcBef>
              <a:spcAft>
                <a:spcPts val="0"/>
              </a:spcAft>
              <a:buSzPts val="1400"/>
              <a:buChar char="●"/>
              <a:defRPr/>
            </a:lvl4pPr>
            <a:lvl5pPr marL="3047924" lvl="4" indent="-423323" algn="l" rtl="0">
              <a:lnSpc>
                <a:spcPct val="115000"/>
              </a:lnSpc>
              <a:spcBef>
                <a:spcPts val="0"/>
              </a:spcBef>
              <a:spcAft>
                <a:spcPts val="0"/>
              </a:spcAft>
              <a:buSzPts val="1400"/>
              <a:buChar char="○"/>
              <a:defRPr/>
            </a:lvl5pPr>
            <a:lvl6pPr marL="3657509" lvl="5" indent="-423323" algn="l" rtl="0">
              <a:lnSpc>
                <a:spcPct val="115000"/>
              </a:lnSpc>
              <a:spcBef>
                <a:spcPts val="0"/>
              </a:spcBef>
              <a:spcAft>
                <a:spcPts val="0"/>
              </a:spcAft>
              <a:buSzPts val="1400"/>
              <a:buChar char="■"/>
              <a:defRPr/>
            </a:lvl6pPr>
            <a:lvl7pPr marL="4267093" lvl="6" indent="-423323" algn="l" rtl="0">
              <a:lnSpc>
                <a:spcPct val="115000"/>
              </a:lnSpc>
              <a:spcBef>
                <a:spcPts val="0"/>
              </a:spcBef>
              <a:spcAft>
                <a:spcPts val="0"/>
              </a:spcAft>
              <a:buSzPts val="1400"/>
              <a:buChar char="●"/>
              <a:defRPr/>
            </a:lvl7pPr>
            <a:lvl8pPr marL="4876678" lvl="7" indent="-423323" algn="l" rtl="0">
              <a:lnSpc>
                <a:spcPct val="115000"/>
              </a:lnSpc>
              <a:spcBef>
                <a:spcPts val="0"/>
              </a:spcBef>
              <a:spcAft>
                <a:spcPts val="0"/>
              </a:spcAft>
              <a:buSzPts val="1400"/>
              <a:buChar char="○"/>
              <a:defRPr/>
            </a:lvl8pPr>
            <a:lvl9pPr marL="5486263" lvl="8" indent="-423323" algn="l" rtl="0">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186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6662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522917" y="718488"/>
            <a:ext cx="11146000" cy="11448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3400"/>
              <a:buNone/>
              <a:defRPr/>
            </a:lvl1pPr>
            <a:lvl2pPr lvl="1" algn="l" rtl="0">
              <a:lnSpc>
                <a:spcPct val="100000"/>
              </a:lnSpc>
              <a:spcBef>
                <a:spcPts val="0"/>
              </a:spcBef>
              <a:spcAft>
                <a:spcPts val="0"/>
              </a:spcAft>
              <a:buSzPts val="3400"/>
              <a:buNone/>
              <a:defRPr/>
            </a:lvl2pPr>
            <a:lvl3pPr lvl="2" algn="l" rtl="0">
              <a:lnSpc>
                <a:spcPct val="100000"/>
              </a:lnSpc>
              <a:spcBef>
                <a:spcPts val="0"/>
              </a:spcBef>
              <a:spcAft>
                <a:spcPts val="0"/>
              </a:spcAft>
              <a:buSzPts val="3400"/>
              <a:buNone/>
              <a:defRPr/>
            </a:lvl3pPr>
            <a:lvl4pPr lvl="3" algn="l" rtl="0">
              <a:lnSpc>
                <a:spcPct val="100000"/>
              </a:lnSpc>
              <a:spcBef>
                <a:spcPts val="0"/>
              </a:spcBef>
              <a:spcAft>
                <a:spcPts val="0"/>
              </a:spcAft>
              <a:buSzPts val="3400"/>
              <a:buNone/>
              <a:defRPr/>
            </a:lvl4pPr>
            <a:lvl5pPr lvl="4" algn="l" rtl="0">
              <a:lnSpc>
                <a:spcPct val="100000"/>
              </a:lnSpc>
              <a:spcBef>
                <a:spcPts val="0"/>
              </a:spcBef>
              <a:spcAft>
                <a:spcPts val="0"/>
              </a:spcAft>
              <a:buSzPts val="3400"/>
              <a:buNone/>
              <a:defRPr/>
            </a:lvl5pPr>
            <a:lvl6pPr lvl="5" algn="l" rtl="0">
              <a:lnSpc>
                <a:spcPct val="100000"/>
              </a:lnSpc>
              <a:spcBef>
                <a:spcPts val="0"/>
              </a:spcBef>
              <a:spcAft>
                <a:spcPts val="0"/>
              </a:spcAft>
              <a:buSzPts val="3400"/>
              <a:buNone/>
              <a:defRPr/>
            </a:lvl6pPr>
            <a:lvl7pPr lvl="6" algn="l" rtl="0">
              <a:lnSpc>
                <a:spcPct val="100000"/>
              </a:lnSpc>
              <a:spcBef>
                <a:spcPts val="0"/>
              </a:spcBef>
              <a:spcAft>
                <a:spcPts val="0"/>
              </a:spcAft>
              <a:buSzPts val="3400"/>
              <a:buNone/>
              <a:defRPr/>
            </a:lvl7pPr>
            <a:lvl8pPr lvl="7" algn="l" rtl="0">
              <a:lnSpc>
                <a:spcPct val="100000"/>
              </a:lnSpc>
              <a:spcBef>
                <a:spcPts val="0"/>
              </a:spcBef>
              <a:spcAft>
                <a:spcPts val="0"/>
              </a:spcAft>
              <a:buSzPts val="3400"/>
              <a:buNone/>
              <a:defRPr/>
            </a:lvl8pPr>
            <a:lvl9pPr lvl="8" algn="l" rtl="0">
              <a:lnSpc>
                <a:spcPct val="100000"/>
              </a:lnSpc>
              <a:spcBef>
                <a:spcPts val="0"/>
              </a:spcBef>
              <a:spcAft>
                <a:spcPts val="0"/>
              </a:spcAft>
              <a:buSzPts val="3400"/>
              <a:buNone/>
              <a:defRPr/>
            </a:lvl9pPr>
          </a:lstStyle>
          <a:p>
            <a:endParaRPr/>
          </a:p>
        </p:txBody>
      </p:sp>
      <p:sp>
        <p:nvSpPr>
          <p:cNvPr id="67" name="Google Shape;67;p17"/>
          <p:cNvSpPr txBox="1">
            <a:spLocks noGrp="1"/>
          </p:cNvSpPr>
          <p:nvPr>
            <p:ph type="body" idx="1"/>
          </p:nvPr>
        </p:nvSpPr>
        <p:spPr>
          <a:xfrm>
            <a:off x="522483" y="2031688"/>
            <a:ext cx="11146400" cy="711600"/>
          </a:xfrm>
          <a:prstGeom prst="rect">
            <a:avLst/>
          </a:prstGeom>
          <a:noFill/>
          <a:ln>
            <a:noFill/>
          </a:ln>
        </p:spPr>
        <p:txBody>
          <a:bodyPr spcFirstLastPara="1" wrap="square" lIns="0" tIns="0" rIns="0" bIns="0" anchor="t" anchorCtr="0">
            <a:noAutofit/>
          </a:bodyPr>
          <a:lstStyle>
            <a:lvl1pPr marL="609585" lvl="0" indent="-304792" algn="l" rtl="0">
              <a:lnSpc>
                <a:spcPct val="115000"/>
              </a:lnSpc>
              <a:spcBef>
                <a:spcPts val="0"/>
              </a:spcBef>
              <a:spcAft>
                <a:spcPts val="0"/>
              </a:spcAft>
              <a:buSzPts val="2200"/>
              <a:buNone/>
              <a:defRPr/>
            </a:lvl1pPr>
            <a:lvl2pPr marL="1219170" lvl="1" indent="-304792" algn="l" rtl="0">
              <a:lnSpc>
                <a:spcPct val="115000"/>
              </a:lnSpc>
              <a:spcBef>
                <a:spcPts val="1815"/>
              </a:spcBef>
              <a:spcAft>
                <a:spcPts val="0"/>
              </a:spcAft>
              <a:buSzPts val="1700"/>
              <a:buNone/>
              <a:defRPr/>
            </a:lvl2pPr>
            <a:lvl3pPr marL="1828754" lvl="2" indent="-304792" algn="l" rtl="0">
              <a:lnSpc>
                <a:spcPct val="115000"/>
              </a:lnSpc>
              <a:spcBef>
                <a:spcPts val="1815"/>
              </a:spcBef>
              <a:spcAft>
                <a:spcPts val="0"/>
              </a:spcAft>
              <a:buSzPts val="1700"/>
              <a:buNone/>
              <a:defRPr/>
            </a:lvl3pPr>
            <a:lvl4pPr marL="2438339" lvl="3" indent="-304792" algn="l" rtl="0">
              <a:lnSpc>
                <a:spcPct val="115000"/>
              </a:lnSpc>
              <a:spcBef>
                <a:spcPts val="1815"/>
              </a:spcBef>
              <a:spcAft>
                <a:spcPts val="0"/>
              </a:spcAft>
              <a:buSzPts val="1700"/>
              <a:buNone/>
              <a:defRPr/>
            </a:lvl4pPr>
            <a:lvl5pPr marL="3047924" lvl="4" indent="-304792" algn="l" rtl="0">
              <a:lnSpc>
                <a:spcPct val="115000"/>
              </a:lnSpc>
              <a:spcBef>
                <a:spcPts val="1815"/>
              </a:spcBef>
              <a:spcAft>
                <a:spcPts val="0"/>
              </a:spcAft>
              <a:buSzPts val="1700"/>
              <a:buNone/>
              <a:defRPr/>
            </a:lvl5pPr>
            <a:lvl6pPr marL="3657509" lvl="5" indent="-304792" algn="l" rtl="0">
              <a:lnSpc>
                <a:spcPct val="115000"/>
              </a:lnSpc>
              <a:spcBef>
                <a:spcPts val="1815"/>
              </a:spcBef>
              <a:spcAft>
                <a:spcPts val="0"/>
              </a:spcAft>
              <a:buSzPts val="1700"/>
              <a:buNone/>
              <a:defRPr/>
            </a:lvl6pPr>
            <a:lvl7pPr marL="4267093" lvl="6" indent="-304792" algn="l" rtl="0">
              <a:lnSpc>
                <a:spcPct val="115000"/>
              </a:lnSpc>
              <a:spcBef>
                <a:spcPts val="1815"/>
              </a:spcBef>
              <a:spcAft>
                <a:spcPts val="0"/>
              </a:spcAft>
              <a:buSzPts val="1700"/>
              <a:buNone/>
              <a:defRPr/>
            </a:lvl7pPr>
            <a:lvl8pPr marL="4876678" lvl="7" indent="-304792" algn="l" rtl="0">
              <a:lnSpc>
                <a:spcPct val="115000"/>
              </a:lnSpc>
              <a:spcBef>
                <a:spcPts val="1815"/>
              </a:spcBef>
              <a:spcAft>
                <a:spcPts val="0"/>
              </a:spcAft>
              <a:buSzPts val="1700"/>
              <a:buNone/>
              <a:defRPr/>
            </a:lvl8pPr>
            <a:lvl9pPr marL="5486263" lvl="8" indent="-304792" algn="l" rtl="0">
              <a:lnSpc>
                <a:spcPct val="115000"/>
              </a:lnSpc>
              <a:spcBef>
                <a:spcPts val="1815"/>
              </a:spcBef>
              <a:spcAft>
                <a:spcPts val="1815"/>
              </a:spcAft>
              <a:buSzPts val="1700"/>
              <a:buNone/>
              <a:defRPr/>
            </a:lvl9pPr>
          </a:lstStyle>
          <a:p>
            <a:endParaRPr/>
          </a:p>
        </p:txBody>
      </p:sp>
      <p:sp>
        <p:nvSpPr>
          <p:cNvPr id="68" name="Google Shape;68;p17"/>
          <p:cNvSpPr txBox="1">
            <a:spLocks noGrp="1"/>
          </p:cNvSpPr>
          <p:nvPr>
            <p:ph type="sldNum" idx="12"/>
          </p:nvPr>
        </p:nvSpPr>
        <p:spPr>
          <a:xfrm>
            <a:off x="11409045" y="6333135"/>
            <a:ext cx="731600" cy="524800"/>
          </a:xfrm>
          <a:prstGeom prst="rect">
            <a:avLst/>
          </a:prstGeom>
          <a:noFill/>
          <a:ln>
            <a:noFill/>
          </a:ln>
        </p:spPr>
        <p:txBody>
          <a:bodyPr spcFirstLastPara="1" wrap="square" lIns="111975" tIns="111975" rIns="111975" bIns="111975" anchor="t" anchorCtr="0">
            <a:noAutofit/>
          </a:bodyPr>
          <a:lstStyle>
            <a:lvl1pPr marL="0" marR="0" lvl="0" indent="0" algn="r" rtl="0">
              <a:lnSpc>
                <a:spcPct val="100000"/>
              </a:lnSpc>
              <a:spcBef>
                <a:spcPts val="0"/>
              </a:spcBef>
              <a:spcAft>
                <a:spcPts val="0"/>
              </a:spcAft>
              <a:buClr>
                <a:srgbClr val="000000"/>
              </a:buClr>
              <a:buSzPts val="953"/>
              <a:buFont typeface="Arial"/>
              <a:buNone/>
              <a:defRPr sz="1271"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53"/>
              <a:buFont typeface="Arial"/>
              <a:buNone/>
              <a:defRPr sz="1271"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53"/>
              <a:buFont typeface="Arial"/>
              <a:buNone/>
              <a:defRPr sz="1271"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53"/>
              <a:buFont typeface="Arial"/>
              <a:buNone/>
              <a:defRPr sz="1271"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53"/>
              <a:buFont typeface="Arial"/>
              <a:buNone/>
              <a:defRPr sz="1271"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53"/>
              <a:buFont typeface="Arial"/>
              <a:buNone/>
              <a:defRPr sz="1271"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53"/>
              <a:buFont typeface="Arial"/>
              <a:buNone/>
              <a:defRPr sz="1271"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53"/>
              <a:buFont typeface="Arial"/>
              <a:buNone/>
              <a:defRPr sz="1271"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53"/>
              <a:buFont typeface="Arial"/>
              <a:buNone/>
              <a:defRPr sz="1271"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9628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1" name="Google Shape;71;p18"/>
          <p:cNvSpPr txBox="1">
            <a:spLocks noGrp="1"/>
          </p:cNvSpPr>
          <p:nvPr>
            <p:ph type="body" idx="1"/>
          </p:nvPr>
        </p:nvSpPr>
        <p:spPr>
          <a:xfrm>
            <a:off x="609600" y="1773936"/>
            <a:ext cx="5384800" cy="46240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Char char="●"/>
              <a:defRPr sz="2800"/>
            </a:lvl1pPr>
            <a:lvl2pPr marL="1219170" lvl="1" indent="-423323" algn="l" rtl="0">
              <a:lnSpc>
                <a:spcPct val="115000"/>
              </a:lnSpc>
              <a:spcBef>
                <a:spcPts val="0"/>
              </a:spcBef>
              <a:spcAft>
                <a:spcPts val="0"/>
              </a:spcAft>
              <a:buSzPts val="1400"/>
              <a:buChar char="○"/>
              <a:defRPr sz="2400"/>
            </a:lvl2pPr>
            <a:lvl3pPr marL="1828754" lvl="2" indent="-423323" algn="l" rtl="0">
              <a:lnSpc>
                <a:spcPct val="115000"/>
              </a:lnSpc>
              <a:spcBef>
                <a:spcPts val="0"/>
              </a:spcBef>
              <a:spcAft>
                <a:spcPts val="0"/>
              </a:spcAft>
              <a:buSzPts val="1400"/>
              <a:buChar char="■"/>
              <a:defRPr sz="2000"/>
            </a:lvl3pPr>
            <a:lvl4pPr marL="2438339" lvl="3" indent="-423323" algn="l" rtl="0">
              <a:lnSpc>
                <a:spcPct val="115000"/>
              </a:lnSpc>
              <a:spcBef>
                <a:spcPts val="0"/>
              </a:spcBef>
              <a:spcAft>
                <a:spcPts val="0"/>
              </a:spcAft>
              <a:buSzPts val="1400"/>
              <a:buChar char="●"/>
              <a:defRPr sz="1800"/>
            </a:lvl4pPr>
            <a:lvl5pPr marL="3047924" lvl="4" indent="-423323" algn="l" rtl="0">
              <a:lnSpc>
                <a:spcPct val="115000"/>
              </a:lnSpc>
              <a:spcBef>
                <a:spcPts val="0"/>
              </a:spcBef>
              <a:spcAft>
                <a:spcPts val="0"/>
              </a:spcAft>
              <a:buSzPts val="1400"/>
              <a:buChar char="○"/>
              <a:defRPr sz="1800"/>
            </a:lvl5pPr>
            <a:lvl6pPr marL="3657509" lvl="5" indent="-423323" algn="l" rtl="0">
              <a:lnSpc>
                <a:spcPct val="115000"/>
              </a:lnSpc>
              <a:spcBef>
                <a:spcPts val="0"/>
              </a:spcBef>
              <a:spcAft>
                <a:spcPts val="0"/>
              </a:spcAft>
              <a:buSzPts val="1400"/>
              <a:buChar char="■"/>
              <a:defRPr sz="1800"/>
            </a:lvl6pPr>
            <a:lvl7pPr marL="4267093" lvl="6" indent="-423323" algn="l" rtl="0">
              <a:lnSpc>
                <a:spcPct val="115000"/>
              </a:lnSpc>
              <a:spcBef>
                <a:spcPts val="0"/>
              </a:spcBef>
              <a:spcAft>
                <a:spcPts val="0"/>
              </a:spcAft>
              <a:buSzPts val="1400"/>
              <a:buChar char="●"/>
              <a:defRPr sz="1800"/>
            </a:lvl7pPr>
            <a:lvl8pPr marL="4876678" lvl="7" indent="-423323" algn="l" rtl="0">
              <a:lnSpc>
                <a:spcPct val="115000"/>
              </a:lnSpc>
              <a:spcBef>
                <a:spcPts val="0"/>
              </a:spcBef>
              <a:spcAft>
                <a:spcPts val="0"/>
              </a:spcAft>
              <a:buSzPts val="1400"/>
              <a:buChar char="○"/>
              <a:defRPr sz="1800"/>
            </a:lvl8pPr>
            <a:lvl9pPr marL="5486263" lvl="8" indent="-423323" algn="l" rtl="0">
              <a:lnSpc>
                <a:spcPct val="115000"/>
              </a:lnSpc>
              <a:spcBef>
                <a:spcPts val="0"/>
              </a:spcBef>
              <a:spcAft>
                <a:spcPts val="0"/>
              </a:spcAft>
              <a:buSzPts val="1400"/>
              <a:buChar char="■"/>
              <a:defRPr sz="1800"/>
            </a:lvl9pPr>
          </a:lstStyle>
          <a:p>
            <a:endParaRPr/>
          </a:p>
        </p:txBody>
      </p:sp>
      <p:sp>
        <p:nvSpPr>
          <p:cNvPr id="72" name="Google Shape;72;p18"/>
          <p:cNvSpPr txBox="1">
            <a:spLocks noGrp="1"/>
          </p:cNvSpPr>
          <p:nvPr>
            <p:ph type="body" idx="2"/>
          </p:nvPr>
        </p:nvSpPr>
        <p:spPr>
          <a:xfrm>
            <a:off x="6197600" y="1773936"/>
            <a:ext cx="5384800" cy="46240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Char char="●"/>
              <a:defRPr sz="2800"/>
            </a:lvl1pPr>
            <a:lvl2pPr marL="1219170" lvl="1" indent="-423323" algn="l" rtl="0">
              <a:lnSpc>
                <a:spcPct val="115000"/>
              </a:lnSpc>
              <a:spcBef>
                <a:spcPts val="0"/>
              </a:spcBef>
              <a:spcAft>
                <a:spcPts val="0"/>
              </a:spcAft>
              <a:buSzPts val="1400"/>
              <a:buChar char="○"/>
              <a:defRPr sz="2400"/>
            </a:lvl2pPr>
            <a:lvl3pPr marL="1828754" lvl="2" indent="-423323" algn="l" rtl="0">
              <a:lnSpc>
                <a:spcPct val="115000"/>
              </a:lnSpc>
              <a:spcBef>
                <a:spcPts val="0"/>
              </a:spcBef>
              <a:spcAft>
                <a:spcPts val="0"/>
              </a:spcAft>
              <a:buSzPts val="1400"/>
              <a:buChar char="■"/>
              <a:defRPr sz="2000"/>
            </a:lvl3pPr>
            <a:lvl4pPr marL="2438339" lvl="3" indent="-423323" algn="l" rtl="0">
              <a:lnSpc>
                <a:spcPct val="115000"/>
              </a:lnSpc>
              <a:spcBef>
                <a:spcPts val="0"/>
              </a:spcBef>
              <a:spcAft>
                <a:spcPts val="0"/>
              </a:spcAft>
              <a:buSzPts val="1400"/>
              <a:buChar char="●"/>
              <a:defRPr sz="1800"/>
            </a:lvl4pPr>
            <a:lvl5pPr marL="3047924" lvl="4" indent="-423323" algn="l" rtl="0">
              <a:lnSpc>
                <a:spcPct val="115000"/>
              </a:lnSpc>
              <a:spcBef>
                <a:spcPts val="0"/>
              </a:spcBef>
              <a:spcAft>
                <a:spcPts val="0"/>
              </a:spcAft>
              <a:buSzPts val="1400"/>
              <a:buChar char="○"/>
              <a:defRPr sz="1800"/>
            </a:lvl5pPr>
            <a:lvl6pPr marL="3657509" lvl="5" indent="-423323" algn="l" rtl="0">
              <a:lnSpc>
                <a:spcPct val="115000"/>
              </a:lnSpc>
              <a:spcBef>
                <a:spcPts val="0"/>
              </a:spcBef>
              <a:spcAft>
                <a:spcPts val="0"/>
              </a:spcAft>
              <a:buSzPts val="1400"/>
              <a:buChar char="■"/>
              <a:defRPr sz="1800"/>
            </a:lvl6pPr>
            <a:lvl7pPr marL="4267093" lvl="6" indent="-423323" algn="l" rtl="0">
              <a:lnSpc>
                <a:spcPct val="115000"/>
              </a:lnSpc>
              <a:spcBef>
                <a:spcPts val="0"/>
              </a:spcBef>
              <a:spcAft>
                <a:spcPts val="0"/>
              </a:spcAft>
              <a:buSzPts val="1400"/>
              <a:buChar char="●"/>
              <a:defRPr sz="1800"/>
            </a:lvl7pPr>
            <a:lvl8pPr marL="4876678" lvl="7" indent="-423323" algn="l" rtl="0">
              <a:lnSpc>
                <a:spcPct val="115000"/>
              </a:lnSpc>
              <a:spcBef>
                <a:spcPts val="0"/>
              </a:spcBef>
              <a:spcAft>
                <a:spcPts val="0"/>
              </a:spcAft>
              <a:buSzPts val="1400"/>
              <a:buChar char="○"/>
              <a:defRPr sz="1800"/>
            </a:lvl8pPr>
            <a:lvl9pPr marL="5486263" lvl="8" indent="-423323" algn="l" rtl="0">
              <a:lnSpc>
                <a:spcPct val="115000"/>
              </a:lnSpc>
              <a:spcBef>
                <a:spcPts val="0"/>
              </a:spcBef>
              <a:spcAft>
                <a:spcPts val="0"/>
              </a:spcAft>
              <a:buSzPts val="1400"/>
              <a:buChar char="■"/>
              <a:defRPr sz="1800"/>
            </a:lvl9pPr>
          </a:lstStyle>
          <a:p>
            <a:endParaRPr/>
          </a:p>
        </p:txBody>
      </p:sp>
      <p:sp>
        <p:nvSpPr>
          <p:cNvPr id="73" name="Google Shape;73;p18"/>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74" name="Google Shape;74;p18"/>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32845011"/>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8" name="Google Shape;78;p19"/>
          <p:cNvSpPr txBox="1">
            <a:spLocks noGrp="1"/>
          </p:cNvSpPr>
          <p:nvPr>
            <p:ph type="body" idx="1"/>
          </p:nvPr>
        </p:nvSpPr>
        <p:spPr>
          <a:xfrm>
            <a:off x="609600" y="1698989"/>
            <a:ext cx="5386800" cy="715200"/>
          </a:xfrm>
          <a:prstGeom prst="rect">
            <a:avLst/>
          </a:prstGeom>
          <a:noFill/>
          <a:ln>
            <a:noFill/>
          </a:ln>
        </p:spPr>
        <p:txBody>
          <a:bodyPr spcFirstLastPara="1" wrap="square" lIns="146300" tIns="91425" rIns="91425" bIns="91425" anchor="ctr" anchorCtr="0">
            <a:normAutofit/>
          </a:bodyPr>
          <a:lstStyle>
            <a:lvl1pPr marL="609585" lvl="0" indent="-304792" algn="l" rtl="0">
              <a:lnSpc>
                <a:spcPct val="115000"/>
              </a:lnSpc>
              <a:spcBef>
                <a:spcPts val="0"/>
              </a:spcBef>
              <a:spcAft>
                <a:spcPts val="0"/>
              </a:spcAft>
              <a:buSzPts val="1800"/>
              <a:buNone/>
              <a:defRPr sz="2300" b="1" cap="none"/>
            </a:lvl1pPr>
            <a:lvl2pPr marL="1219170" lvl="1" indent="-304792" algn="l" rtl="0">
              <a:lnSpc>
                <a:spcPct val="115000"/>
              </a:lnSpc>
              <a:spcBef>
                <a:spcPts val="0"/>
              </a:spcBef>
              <a:spcAft>
                <a:spcPts val="0"/>
              </a:spcAft>
              <a:buSzPts val="1400"/>
              <a:buNone/>
              <a:defRPr sz="2000" b="1"/>
            </a:lvl2pPr>
            <a:lvl3pPr marL="1828754" lvl="2" indent="-304792" algn="l" rtl="0">
              <a:lnSpc>
                <a:spcPct val="115000"/>
              </a:lnSpc>
              <a:spcBef>
                <a:spcPts val="0"/>
              </a:spcBef>
              <a:spcAft>
                <a:spcPts val="0"/>
              </a:spcAft>
              <a:buSzPts val="1400"/>
              <a:buNone/>
              <a:defRPr sz="1800" b="1"/>
            </a:lvl3pPr>
            <a:lvl4pPr marL="2438339" lvl="3" indent="-304792" algn="l" rtl="0">
              <a:lnSpc>
                <a:spcPct val="115000"/>
              </a:lnSpc>
              <a:spcBef>
                <a:spcPts val="0"/>
              </a:spcBef>
              <a:spcAft>
                <a:spcPts val="0"/>
              </a:spcAft>
              <a:buSzPts val="1400"/>
              <a:buNone/>
              <a:defRPr sz="1600" b="1"/>
            </a:lvl4pPr>
            <a:lvl5pPr marL="3047924" lvl="4" indent="-304792" algn="l" rtl="0">
              <a:lnSpc>
                <a:spcPct val="115000"/>
              </a:lnSpc>
              <a:spcBef>
                <a:spcPts val="0"/>
              </a:spcBef>
              <a:spcAft>
                <a:spcPts val="0"/>
              </a:spcAft>
              <a:buSzPts val="1400"/>
              <a:buNone/>
              <a:defRPr sz="1600" b="1"/>
            </a:lvl5pPr>
            <a:lvl6pPr marL="3657509" lvl="5" indent="-304792" algn="l" rtl="0">
              <a:lnSpc>
                <a:spcPct val="115000"/>
              </a:lnSpc>
              <a:spcBef>
                <a:spcPts val="0"/>
              </a:spcBef>
              <a:spcAft>
                <a:spcPts val="0"/>
              </a:spcAft>
              <a:buSzPts val="1400"/>
              <a:buNone/>
              <a:defRPr sz="1600" b="1"/>
            </a:lvl6pPr>
            <a:lvl7pPr marL="4267093" lvl="6" indent="-304792" algn="l" rtl="0">
              <a:lnSpc>
                <a:spcPct val="115000"/>
              </a:lnSpc>
              <a:spcBef>
                <a:spcPts val="0"/>
              </a:spcBef>
              <a:spcAft>
                <a:spcPts val="0"/>
              </a:spcAft>
              <a:buSzPts val="1400"/>
              <a:buNone/>
              <a:defRPr sz="1600" b="1"/>
            </a:lvl7pPr>
            <a:lvl8pPr marL="4876678" lvl="7" indent="-304792" algn="l" rtl="0">
              <a:lnSpc>
                <a:spcPct val="115000"/>
              </a:lnSpc>
              <a:spcBef>
                <a:spcPts val="0"/>
              </a:spcBef>
              <a:spcAft>
                <a:spcPts val="0"/>
              </a:spcAft>
              <a:buSzPts val="1400"/>
              <a:buNone/>
              <a:defRPr sz="1600" b="1"/>
            </a:lvl8pPr>
            <a:lvl9pPr marL="5486263" lvl="8" indent="-304792" algn="l" rtl="0">
              <a:lnSpc>
                <a:spcPct val="115000"/>
              </a:lnSpc>
              <a:spcBef>
                <a:spcPts val="0"/>
              </a:spcBef>
              <a:spcAft>
                <a:spcPts val="0"/>
              </a:spcAft>
              <a:buSzPts val="1400"/>
              <a:buNone/>
              <a:defRPr sz="1600" b="1"/>
            </a:lvl9pPr>
          </a:lstStyle>
          <a:p>
            <a:endParaRPr/>
          </a:p>
        </p:txBody>
      </p:sp>
      <p:sp>
        <p:nvSpPr>
          <p:cNvPr id="79" name="Google Shape;79;p19"/>
          <p:cNvSpPr txBox="1">
            <a:spLocks noGrp="1"/>
          </p:cNvSpPr>
          <p:nvPr>
            <p:ph type="body" idx="2"/>
          </p:nvPr>
        </p:nvSpPr>
        <p:spPr>
          <a:xfrm>
            <a:off x="609600" y="2449512"/>
            <a:ext cx="5386800" cy="39512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Char char="●"/>
              <a:defRPr sz="2400"/>
            </a:lvl1pPr>
            <a:lvl2pPr marL="1219170" lvl="1" indent="-423323" algn="l" rtl="0">
              <a:lnSpc>
                <a:spcPct val="115000"/>
              </a:lnSpc>
              <a:spcBef>
                <a:spcPts val="0"/>
              </a:spcBef>
              <a:spcAft>
                <a:spcPts val="0"/>
              </a:spcAft>
              <a:buSzPts val="1400"/>
              <a:buChar char="○"/>
              <a:defRPr sz="2000"/>
            </a:lvl2pPr>
            <a:lvl3pPr marL="1828754" lvl="2" indent="-423323" algn="l" rtl="0">
              <a:lnSpc>
                <a:spcPct val="115000"/>
              </a:lnSpc>
              <a:spcBef>
                <a:spcPts val="0"/>
              </a:spcBef>
              <a:spcAft>
                <a:spcPts val="0"/>
              </a:spcAft>
              <a:buSzPts val="1400"/>
              <a:buChar char="■"/>
              <a:defRPr sz="1800"/>
            </a:lvl3pPr>
            <a:lvl4pPr marL="2438339" lvl="3" indent="-423323" algn="l" rtl="0">
              <a:lnSpc>
                <a:spcPct val="115000"/>
              </a:lnSpc>
              <a:spcBef>
                <a:spcPts val="0"/>
              </a:spcBef>
              <a:spcAft>
                <a:spcPts val="0"/>
              </a:spcAft>
              <a:buSzPts val="1400"/>
              <a:buChar char="●"/>
              <a:defRPr sz="1600"/>
            </a:lvl4pPr>
            <a:lvl5pPr marL="3047924" lvl="4" indent="-423323" algn="l" rtl="0">
              <a:lnSpc>
                <a:spcPct val="115000"/>
              </a:lnSpc>
              <a:spcBef>
                <a:spcPts val="0"/>
              </a:spcBef>
              <a:spcAft>
                <a:spcPts val="0"/>
              </a:spcAft>
              <a:buSzPts val="1400"/>
              <a:buChar char="○"/>
              <a:defRPr sz="1600"/>
            </a:lvl5pPr>
            <a:lvl6pPr marL="3657509" lvl="5" indent="-423323" algn="l" rtl="0">
              <a:lnSpc>
                <a:spcPct val="115000"/>
              </a:lnSpc>
              <a:spcBef>
                <a:spcPts val="0"/>
              </a:spcBef>
              <a:spcAft>
                <a:spcPts val="0"/>
              </a:spcAft>
              <a:buSzPts val="1400"/>
              <a:buChar char="■"/>
              <a:defRPr sz="1600"/>
            </a:lvl6pPr>
            <a:lvl7pPr marL="4267093" lvl="6" indent="-423323" algn="l" rtl="0">
              <a:lnSpc>
                <a:spcPct val="115000"/>
              </a:lnSpc>
              <a:spcBef>
                <a:spcPts val="0"/>
              </a:spcBef>
              <a:spcAft>
                <a:spcPts val="0"/>
              </a:spcAft>
              <a:buSzPts val="1400"/>
              <a:buChar char="●"/>
              <a:defRPr sz="1600"/>
            </a:lvl7pPr>
            <a:lvl8pPr marL="4876678" lvl="7" indent="-423323" algn="l" rtl="0">
              <a:lnSpc>
                <a:spcPct val="115000"/>
              </a:lnSpc>
              <a:spcBef>
                <a:spcPts val="0"/>
              </a:spcBef>
              <a:spcAft>
                <a:spcPts val="0"/>
              </a:spcAft>
              <a:buSzPts val="1400"/>
              <a:buChar char="○"/>
              <a:defRPr sz="1600"/>
            </a:lvl8pPr>
            <a:lvl9pPr marL="5486263" lvl="8" indent="-423323" algn="l" rtl="0">
              <a:lnSpc>
                <a:spcPct val="115000"/>
              </a:lnSpc>
              <a:spcBef>
                <a:spcPts val="0"/>
              </a:spcBef>
              <a:spcAft>
                <a:spcPts val="0"/>
              </a:spcAft>
              <a:buSzPts val="1400"/>
              <a:buChar char="■"/>
              <a:defRPr sz="1600"/>
            </a:lvl9pPr>
          </a:lstStyle>
          <a:p>
            <a:endParaRPr/>
          </a:p>
        </p:txBody>
      </p:sp>
      <p:sp>
        <p:nvSpPr>
          <p:cNvPr id="80" name="Google Shape;80;p19"/>
          <p:cNvSpPr txBox="1">
            <a:spLocks noGrp="1"/>
          </p:cNvSpPr>
          <p:nvPr>
            <p:ph type="body" idx="3"/>
          </p:nvPr>
        </p:nvSpPr>
        <p:spPr>
          <a:xfrm>
            <a:off x="6193368" y="1698989"/>
            <a:ext cx="5389200" cy="715200"/>
          </a:xfrm>
          <a:prstGeom prst="rect">
            <a:avLst/>
          </a:prstGeom>
          <a:noFill/>
          <a:ln>
            <a:noFill/>
          </a:ln>
        </p:spPr>
        <p:txBody>
          <a:bodyPr spcFirstLastPara="1" wrap="square" lIns="146300" tIns="91425" rIns="91425" bIns="91425" anchor="ctr" anchorCtr="0">
            <a:normAutofit/>
          </a:bodyPr>
          <a:lstStyle>
            <a:lvl1pPr marL="609585" lvl="0" indent="-304792" algn="l" rtl="0">
              <a:lnSpc>
                <a:spcPct val="115000"/>
              </a:lnSpc>
              <a:spcBef>
                <a:spcPts val="0"/>
              </a:spcBef>
              <a:spcAft>
                <a:spcPts val="0"/>
              </a:spcAft>
              <a:buSzPts val="1800"/>
              <a:buNone/>
              <a:defRPr sz="2300" b="1" cap="none"/>
            </a:lvl1pPr>
            <a:lvl2pPr marL="1219170" lvl="1" indent="-304792" algn="l" rtl="0">
              <a:lnSpc>
                <a:spcPct val="115000"/>
              </a:lnSpc>
              <a:spcBef>
                <a:spcPts val="0"/>
              </a:spcBef>
              <a:spcAft>
                <a:spcPts val="0"/>
              </a:spcAft>
              <a:buSzPts val="1400"/>
              <a:buNone/>
              <a:defRPr sz="2000" b="1"/>
            </a:lvl2pPr>
            <a:lvl3pPr marL="1828754" lvl="2" indent="-304792" algn="l" rtl="0">
              <a:lnSpc>
                <a:spcPct val="115000"/>
              </a:lnSpc>
              <a:spcBef>
                <a:spcPts val="0"/>
              </a:spcBef>
              <a:spcAft>
                <a:spcPts val="0"/>
              </a:spcAft>
              <a:buSzPts val="1400"/>
              <a:buNone/>
              <a:defRPr sz="1800" b="1"/>
            </a:lvl3pPr>
            <a:lvl4pPr marL="2438339" lvl="3" indent="-304792" algn="l" rtl="0">
              <a:lnSpc>
                <a:spcPct val="115000"/>
              </a:lnSpc>
              <a:spcBef>
                <a:spcPts val="0"/>
              </a:spcBef>
              <a:spcAft>
                <a:spcPts val="0"/>
              </a:spcAft>
              <a:buSzPts val="1400"/>
              <a:buNone/>
              <a:defRPr sz="1600" b="1"/>
            </a:lvl4pPr>
            <a:lvl5pPr marL="3047924" lvl="4" indent="-304792" algn="l" rtl="0">
              <a:lnSpc>
                <a:spcPct val="115000"/>
              </a:lnSpc>
              <a:spcBef>
                <a:spcPts val="0"/>
              </a:spcBef>
              <a:spcAft>
                <a:spcPts val="0"/>
              </a:spcAft>
              <a:buSzPts val="1400"/>
              <a:buNone/>
              <a:defRPr sz="1600" b="1"/>
            </a:lvl5pPr>
            <a:lvl6pPr marL="3657509" lvl="5" indent="-304792" algn="l" rtl="0">
              <a:lnSpc>
                <a:spcPct val="115000"/>
              </a:lnSpc>
              <a:spcBef>
                <a:spcPts val="0"/>
              </a:spcBef>
              <a:spcAft>
                <a:spcPts val="0"/>
              </a:spcAft>
              <a:buSzPts val="1400"/>
              <a:buNone/>
              <a:defRPr sz="1600" b="1"/>
            </a:lvl6pPr>
            <a:lvl7pPr marL="4267093" lvl="6" indent="-304792" algn="l" rtl="0">
              <a:lnSpc>
                <a:spcPct val="115000"/>
              </a:lnSpc>
              <a:spcBef>
                <a:spcPts val="0"/>
              </a:spcBef>
              <a:spcAft>
                <a:spcPts val="0"/>
              </a:spcAft>
              <a:buSzPts val="1400"/>
              <a:buNone/>
              <a:defRPr sz="1600" b="1"/>
            </a:lvl7pPr>
            <a:lvl8pPr marL="4876678" lvl="7" indent="-304792" algn="l" rtl="0">
              <a:lnSpc>
                <a:spcPct val="115000"/>
              </a:lnSpc>
              <a:spcBef>
                <a:spcPts val="0"/>
              </a:spcBef>
              <a:spcAft>
                <a:spcPts val="0"/>
              </a:spcAft>
              <a:buSzPts val="1400"/>
              <a:buNone/>
              <a:defRPr sz="1600" b="1"/>
            </a:lvl8pPr>
            <a:lvl9pPr marL="5486263" lvl="8" indent="-304792" algn="l" rtl="0">
              <a:lnSpc>
                <a:spcPct val="115000"/>
              </a:lnSpc>
              <a:spcBef>
                <a:spcPts val="0"/>
              </a:spcBef>
              <a:spcAft>
                <a:spcPts val="0"/>
              </a:spcAft>
              <a:buSzPts val="1400"/>
              <a:buNone/>
              <a:defRPr sz="1600" b="1"/>
            </a:lvl9pPr>
          </a:lstStyle>
          <a:p>
            <a:endParaRPr/>
          </a:p>
        </p:txBody>
      </p:sp>
      <p:sp>
        <p:nvSpPr>
          <p:cNvPr id="81" name="Google Shape;81;p19"/>
          <p:cNvSpPr txBox="1">
            <a:spLocks noGrp="1"/>
          </p:cNvSpPr>
          <p:nvPr>
            <p:ph type="body" idx="4"/>
          </p:nvPr>
        </p:nvSpPr>
        <p:spPr>
          <a:xfrm>
            <a:off x="6193368" y="2449512"/>
            <a:ext cx="5389200" cy="39512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Char char="●"/>
              <a:defRPr sz="2400"/>
            </a:lvl1pPr>
            <a:lvl2pPr marL="1219170" lvl="1" indent="-423323" algn="l" rtl="0">
              <a:lnSpc>
                <a:spcPct val="115000"/>
              </a:lnSpc>
              <a:spcBef>
                <a:spcPts val="0"/>
              </a:spcBef>
              <a:spcAft>
                <a:spcPts val="0"/>
              </a:spcAft>
              <a:buSzPts val="1400"/>
              <a:buChar char="○"/>
              <a:defRPr sz="2000"/>
            </a:lvl2pPr>
            <a:lvl3pPr marL="1828754" lvl="2" indent="-423323" algn="l" rtl="0">
              <a:lnSpc>
                <a:spcPct val="115000"/>
              </a:lnSpc>
              <a:spcBef>
                <a:spcPts val="0"/>
              </a:spcBef>
              <a:spcAft>
                <a:spcPts val="0"/>
              </a:spcAft>
              <a:buSzPts val="1400"/>
              <a:buChar char="■"/>
              <a:defRPr sz="1800"/>
            </a:lvl3pPr>
            <a:lvl4pPr marL="2438339" lvl="3" indent="-423323" algn="l" rtl="0">
              <a:lnSpc>
                <a:spcPct val="115000"/>
              </a:lnSpc>
              <a:spcBef>
                <a:spcPts val="0"/>
              </a:spcBef>
              <a:spcAft>
                <a:spcPts val="0"/>
              </a:spcAft>
              <a:buSzPts val="1400"/>
              <a:buChar char="●"/>
              <a:defRPr sz="1600"/>
            </a:lvl4pPr>
            <a:lvl5pPr marL="3047924" lvl="4" indent="-423323" algn="l" rtl="0">
              <a:lnSpc>
                <a:spcPct val="115000"/>
              </a:lnSpc>
              <a:spcBef>
                <a:spcPts val="0"/>
              </a:spcBef>
              <a:spcAft>
                <a:spcPts val="0"/>
              </a:spcAft>
              <a:buSzPts val="1400"/>
              <a:buChar char="○"/>
              <a:defRPr sz="1600"/>
            </a:lvl5pPr>
            <a:lvl6pPr marL="3657509" lvl="5" indent="-423323" algn="l" rtl="0">
              <a:lnSpc>
                <a:spcPct val="115000"/>
              </a:lnSpc>
              <a:spcBef>
                <a:spcPts val="0"/>
              </a:spcBef>
              <a:spcAft>
                <a:spcPts val="0"/>
              </a:spcAft>
              <a:buSzPts val="1400"/>
              <a:buChar char="■"/>
              <a:defRPr sz="1600"/>
            </a:lvl6pPr>
            <a:lvl7pPr marL="4267093" lvl="6" indent="-423323" algn="l" rtl="0">
              <a:lnSpc>
                <a:spcPct val="115000"/>
              </a:lnSpc>
              <a:spcBef>
                <a:spcPts val="0"/>
              </a:spcBef>
              <a:spcAft>
                <a:spcPts val="0"/>
              </a:spcAft>
              <a:buSzPts val="1400"/>
              <a:buChar char="●"/>
              <a:defRPr sz="1600"/>
            </a:lvl7pPr>
            <a:lvl8pPr marL="4876678" lvl="7" indent="-423323" algn="l" rtl="0">
              <a:lnSpc>
                <a:spcPct val="115000"/>
              </a:lnSpc>
              <a:spcBef>
                <a:spcPts val="0"/>
              </a:spcBef>
              <a:spcAft>
                <a:spcPts val="0"/>
              </a:spcAft>
              <a:buSzPts val="1400"/>
              <a:buChar char="○"/>
              <a:defRPr sz="1600"/>
            </a:lvl8pPr>
            <a:lvl9pPr marL="5486263" lvl="8" indent="-423323" algn="l" rtl="0">
              <a:lnSpc>
                <a:spcPct val="115000"/>
              </a:lnSpc>
              <a:spcBef>
                <a:spcPts val="0"/>
              </a:spcBef>
              <a:spcAft>
                <a:spcPts val="0"/>
              </a:spcAft>
              <a:buSzPts val="1400"/>
              <a:buChar char="■"/>
              <a:defRPr sz="1600"/>
            </a:lvl9pPr>
          </a:lstStyle>
          <a:p>
            <a:endParaRPr/>
          </a:p>
        </p:txBody>
      </p:sp>
      <p:sp>
        <p:nvSpPr>
          <p:cNvPr id="82" name="Google Shape;82;p19"/>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83" name="Google Shape;83;p19"/>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84" name="Google Shape;84;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19164592"/>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4800"/>
            </a:lvl1pPr>
            <a:lvl2pPr lvl="1" algn="ctr" rtl="0">
              <a:lnSpc>
                <a:spcPct val="100000"/>
              </a:lnSpc>
              <a:spcBef>
                <a:spcPts val="0"/>
              </a:spcBef>
              <a:spcAft>
                <a:spcPts val="0"/>
              </a:spcAft>
              <a:buSzPts val="3600"/>
              <a:buNone/>
              <a:defRPr sz="4800"/>
            </a:lvl2pPr>
            <a:lvl3pPr lvl="2" algn="ctr" rtl="0">
              <a:lnSpc>
                <a:spcPct val="100000"/>
              </a:lnSpc>
              <a:spcBef>
                <a:spcPts val="0"/>
              </a:spcBef>
              <a:spcAft>
                <a:spcPts val="0"/>
              </a:spcAft>
              <a:buSzPts val="3600"/>
              <a:buNone/>
              <a:defRPr sz="4800"/>
            </a:lvl3pPr>
            <a:lvl4pPr lvl="3" algn="ctr" rtl="0">
              <a:lnSpc>
                <a:spcPct val="100000"/>
              </a:lnSpc>
              <a:spcBef>
                <a:spcPts val="0"/>
              </a:spcBef>
              <a:spcAft>
                <a:spcPts val="0"/>
              </a:spcAft>
              <a:buSzPts val="3600"/>
              <a:buNone/>
              <a:defRPr sz="4800"/>
            </a:lvl4pPr>
            <a:lvl5pPr lvl="4" algn="ctr" rtl="0">
              <a:lnSpc>
                <a:spcPct val="100000"/>
              </a:lnSpc>
              <a:spcBef>
                <a:spcPts val="0"/>
              </a:spcBef>
              <a:spcAft>
                <a:spcPts val="0"/>
              </a:spcAft>
              <a:buSzPts val="3600"/>
              <a:buNone/>
              <a:defRPr sz="4800"/>
            </a:lvl5pPr>
            <a:lvl6pPr lvl="5" algn="ctr" rtl="0">
              <a:lnSpc>
                <a:spcPct val="100000"/>
              </a:lnSpc>
              <a:spcBef>
                <a:spcPts val="0"/>
              </a:spcBef>
              <a:spcAft>
                <a:spcPts val="0"/>
              </a:spcAft>
              <a:buSzPts val="3600"/>
              <a:buNone/>
              <a:defRPr sz="4800"/>
            </a:lvl6pPr>
            <a:lvl7pPr lvl="6" algn="ctr" rtl="0">
              <a:lnSpc>
                <a:spcPct val="100000"/>
              </a:lnSpc>
              <a:spcBef>
                <a:spcPts val="0"/>
              </a:spcBef>
              <a:spcAft>
                <a:spcPts val="0"/>
              </a:spcAft>
              <a:buSzPts val="3600"/>
              <a:buNone/>
              <a:defRPr sz="4800"/>
            </a:lvl7pPr>
            <a:lvl8pPr lvl="7" algn="ctr" rtl="0">
              <a:lnSpc>
                <a:spcPct val="100000"/>
              </a:lnSpc>
              <a:spcBef>
                <a:spcPts val="0"/>
              </a:spcBef>
              <a:spcAft>
                <a:spcPts val="0"/>
              </a:spcAft>
              <a:buSzPts val="3600"/>
              <a:buNone/>
              <a:defRPr sz="4800"/>
            </a:lvl8pPr>
            <a:lvl9pPr lvl="8" algn="ctr" rtl="0">
              <a:lnSpc>
                <a:spcPct val="100000"/>
              </a:lnSpc>
              <a:spcBef>
                <a:spcPts val="0"/>
              </a:spcBef>
              <a:spcAft>
                <a:spcPts val="0"/>
              </a:spcAft>
              <a:buSzPts val="3600"/>
              <a:buNone/>
              <a:defRPr sz="4800"/>
            </a:lvl9pPr>
          </a:lstStyle>
          <a:p>
            <a:endParaRPr/>
          </a:p>
        </p:txBody>
      </p:sp>
      <p:sp>
        <p:nvSpPr>
          <p:cNvPr id="87" name="Google Shape;87;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470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BB9E-0844-E94B-8AA3-C166E5ABA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88D30F-5332-2442-BD0A-342C8BD200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43428-A6E0-3B41-A602-2D3BA56A0274}"/>
              </a:ext>
            </a:extLst>
          </p:cNvPr>
          <p:cNvSpPr>
            <a:spLocks noGrp="1"/>
          </p:cNvSpPr>
          <p:nvPr>
            <p:ph type="dt" sz="half" idx="10"/>
          </p:nvPr>
        </p:nvSpPr>
        <p:spPr/>
        <p:txBody>
          <a:bodyPr/>
          <a:lstStyle/>
          <a:p>
            <a:fld id="{B78DB298-2CF2-9749-B7DA-B43D8F11D612}" type="datetime1">
              <a:rPr lang="en-US" smtClean="0"/>
              <a:t>7/31/22</a:t>
            </a:fld>
            <a:endParaRPr lang="en-US"/>
          </a:p>
        </p:txBody>
      </p:sp>
      <p:sp>
        <p:nvSpPr>
          <p:cNvPr id="6" name="Slide Number Placeholder 5">
            <a:extLst>
              <a:ext uri="{FF2B5EF4-FFF2-40B4-BE49-F238E27FC236}">
                <a16:creationId xmlns:a16="http://schemas.microsoft.com/office/drawing/2014/main" id="{E1B3219D-05CE-3B45-B5E7-FFBE53BDDD28}"/>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2128466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90" name="Google Shape;90;p21"/>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rtl="0">
              <a:lnSpc>
                <a:spcPct val="115000"/>
              </a:lnSpc>
              <a:spcBef>
                <a:spcPts val="0"/>
              </a:spcBef>
              <a:spcAft>
                <a:spcPts val="0"/>
              </a:spcAft>
              <a:buSzPts val="1400"/>
              <a:buChar char="●"/>
              <a:defRPr sz="1867"/>
            </a:lvl1pPr>
            <a:lvl2pPr marL="1219170" lvl="1" indent="-406390" algn="l" rtl="0">
              <a:lnSpc>
                <a:spcPct val="115000"/>
              </a:lnSpc>
              <a:spcBef>
                <a:spcPts val="0"/>
              </a:spcBef>
              <a:spcAft>
                <a:spcPts val="0"/>
              </a:spcAft>
              <a:buSzPts val="1200"/>
              <a:buChar char="○"/>
              <a:defRPr sz="1600"/>
            </a:lvl2pPr>
            <a:lvl3pPr marL="1828754" lvl="2" indent="-406390" algn="l" rtl="0">
              <a:lnSpc>
                <a:spcPct val="115000"/>
              </a:lnSpc>
              <a:spcBef>
                <a:spcPts val="0"/>
              </a:spcBef>
              <a:spcAft>
                <a:spcPts val="0"/>
              </a:spcAft>
              <a:buSzPts val="1200"/>
              <a:buChar char="■"/>
              <a:defRPr sz="1600"/>
            </a:lvl3pPr>
            <a:lvl4pPr marL="2438339" lvl="3" indent="-406390" algn="l" rtl="0">
              <a:lnSpc>
                <a:spcPct val="115000"/>
              </a:lnSpc>
              <a:spcBef>
                <a:spcPts val="0"/>
              </a:spcBef>
              <a:spcAft>
                <a:spcPts val="0"/>
              </a:spcAft>
              <a:buSzPts val="1200"/>
              <a:buChar char="●"/>
              <a:defRPr sz="1600"/>
            </a:lvl4pPr>
            <a:lvl5pPr marL="3047924" lvl="4" indent="-406390" algn="l" rtl="0">
              <a:lnSpc>
                <a:spcPct val="115000"/>
              </a:lnSpc>
              <a:spcBef>
                <a:spcPts val="0"/>
              </a:spcBef>
              <a:spcAft>
                <a:spcPts val="0"/>
              </a:spcAft>
              <a:buSzPts val="1200"/>
              <a:buChar char="○"/>
              <a:defRPr sz="1600"/>
            </a:lvl5pPr>
            <a:lvl6pPr marL="3657509" lvl="5" indent="-406390" algn="l" rtl="0">
              <a:lnSpc>
                <a:spcPct val="115000"/>
              </a:lnSpc>
              <a:spcBef>
                <a:spcPts val="0"/>
              </a:spcBef>
              <a:spcAft>
                <a:spcPts val="0"/>
              </a:spcAft>
              <a:buSzPts val="1200"/>
              <a:buChar char="■"/>
              <a:defRPr sz="1600"/>
            </a:lvl6pPr>
            <a:lvl7pPr marL="4267093" lvl="6" indent="-406390" algn="l" rtl="0">
              <a:lnSpc>
                <a:spcPct val="115000"/>
              </a:lnSpc>
              <a:spcBef>
                <a:spcPts val="0"/>
              </a:spcBef>
              <a:spcAft>
                <a:spcPts val="0"/>
              </a:spcAft>
              <a:buSzPts val="1200"/>
              <a:buChar char="●"/>
              <a:defRPr sz="1600"/>
            </a:lvl7pPr>
            <a:lvl8pPr marL="4876678" lvl="7" indent="-406390" algn="l" rtl="0">
              <a:lnSpc>
                <a:spcPct val="115000"/>
              </a:lnSpc>
              <a:spcBef>
                <a:spcPts val="0"/>
              </a:spcBef>
              <a:spcAft>
                <a:spcPts val="0"/>
              </a:spcAft>
              <a:buSzPts val="1200"/>
              <a:buChar char="○"/>
              <a:defRPr sz="1600"/>
            </a:lvl8pPr>
            <a:lvl9pPr marL="5486263" lvl="8" indent="-406390" algn="l" rtl="0">
              <a:lnSpc>
                <a:spcPct val="115000"/>
              </a:lnSpc>
              <a:spcBef>
                <a:spcPts val="0"/>
              </a:spcBef>
              <a:spcAft>
                <a:spcPts val="0"/>
              </a:spcAft>
              <a:buSzPts val="1200"/>
              <a:buChar char="■"/>
              <a:defRPr sz="1600"/>
            </a:lvl9pPr>
          </a:lstStyle>
          <a:p>
            <a:endParaRPr/>
          </a:p>
        </p:txBody>
      </p:sp>
      <p:sp>
        <p:nvSpPr>
          <p:cNvPr id="91" name="Google Shape;91;p21"/>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rtl="0">
              <a:lnSpc>
                <a:spcPct val="115000"/>
              </a:lnSpc>
              <a:spcBef>
                <a:spcPts val="0"/>
              </a:spcBef>
              <a:spcAft>
                <a:spcPts val="0"/>
              </a:spcAft>
              <a:buSzPts val="1400"/>
              <a:buChar char="●"/>
              <a:defRPr sz="1867"/>
            </a:lvl1pPr>
            <a:lvl2pPr marL="1219170" lvl="1" indent="-406390" algn="l" rtl="0">
              <a:lnSpc>
                <a:spcPct val="115000"/>
              </a:lnSpc>
              <a:spcBef>
                <a:spcPts val="0"/>
              </a:spcBef>
              <a:spcAft>
                <a:spcPts val="0"/>
              </a:spcAft>
              <a:buSzPts val="1200"/>
              <a:buChar char="○"/>
              <a:defRPr sz="1600"/>
            </a:lvl2pPr>
            <a:lvl3pPr marL="1828754" lvl="2" indent="-406390" algn="l" rtl="0">
              <a:lnSpc>
                <a:spcPct val="115000"/>
              </a:lnSpc>
              <a:spcBef>
                <a:spcPts val="0"/>
              </a:spcBef>
              <a:spcAft>
                <a:spcPts val="0"/>
              </a:spcAft>
              <a:buSzPts val="1200"/>
              <a:buChar char="■"/>
              <a:defRPr sz="1600"/>
            </a:lvl3pPr>
            <a:lvl4pPr marL="2438339" lvl="3" indent="-406390" algn="l" rtl="0">
              <a:lnSpc>
                <a:spcPct val="115000"/>
              </a:lnSpc>
              <a:spcBef>
                <a:spcPts val="0"/>
              </a:spcBef>
              <a:spcAft>
                <a:spcPts val="0"/>
              </a:spcAft>
              <a:buSzPts val="1200"/>
              <a:buChar char="●"/>
              <a:defRPr sz="1600"/>
            </a:lvl4pPr>
            <a:lvl5pPr marL="3047924" lvl="4" indent="-406390" algn="l" rtl="0">
              <a:lnSpc>
                <a:spcPct val="115000"/>
              </a:lnSpc>
              <a:spcBef>
                <a:spcPts val="0"/>
              </a:spcBef>
              <a:spcAft>
                <a:spcPts val="0"/>
              </a:spcAft>
              <a:buSzPts val="1200"/>
              <a:buChar char="○"/>
              <a:defRPr sz="1600"/>
            </a:lvl5pPr>
            <a:lvl6pPr marL="3657509" lvl="5" indent="-406390" algn="l" rtl="0">
              <a:lnSpc>
                <a:spcPct val="115000"/>
              </a:lnSpc>
              <a:spcBef>
                <a:spcPts val="0"/>
              </a:spcBef>
              <a:spcAft>
                <a:spcPts val="0"/>
              </a:spcAft>
              <a:buSzPts val="1200"/>
              <a:buChar char="■"/>
              <a:defRPr sz="1600"/>
            </a:lvl6pPr>
            <a:lvl7pPr marL="4267093" lvl="6" indent="-406390" algn="l" rtl="0">
              <a:lnSpc>
                <a:spcPct val="115000"/>
              </a:lnSpc>
              <a:spcBef>
                <a:spcPts val="0"/>
              </a:spcBef>
              <a:spcAft>
                <a:spcPts val="0"/>
              </a:spcAft>
              <a:buSzPts val="1200"/>
              <a:buChar char="●"/>
              <a:defRPr sz="1600"/>
            </a:lvl7pPr>
            <a:lvl8pPr marL="4876678" lvl="7" indent="-406390" algn="l" rtl="0">
              <a:lnSpc>
                <a:spcPct val="115000"/>
              </a:lnSpc>
              <a:spcBef>
                <a:spcPts val="0"/>
              </a:spcBef>
              <a:spcAft>
                <a:spcPts val="0"/>
              </a:spcAft>
              <a:buSzPts val="1200"/>
              <a:buChar char="○"/>
              <a:defRPr sz="1600"/>
            </a:lvl8pPr>
            <a:lvl9pPr marL="5486263" lvl="8" indent="-406390" algn="l" rtl="0">
              <a:lnSpc>
                <a:spcPct val="115000"/>
              </a:lnSpc>
              <a:spcBef>
                <a:spcPts val="0"/>
              </a:spcBef>
              <a:spcAft>
                <a:spcPts val="0"/>
              </a:spcAft>
              <a:buSzPts val="1200"/>
              <a:buChar char="■"/>
              <a:defRPr sz="1600"/>
            </a:lvl9pPr>
          </a:lstStyle>
          <a:p>
            <a:endParaRPr/>
          </a:p>
        </p:txBody>
      </p:sp>
      <p:sp>
        <p:nvSpPr>
          <p:cNvPr id="92" name="Google Shape;92;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066736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95" name="Google Shape;95;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50096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3200"/>
            </a:lvl1pPr>
            <a:lvl2pPr lvl="1" algn="l" rtl="0">
              <a:lnSpc>
                <a:spcPct val="100000"/>
              </a:lnSpc>
              <a:spcBef>
                <a:spcPts val="0"/>
              </a:spcBef>
              <a:spcAft>
                <a:spcPts val="0"/>
              </a:spcAft>
              <a:buSzPts val="2400"/>
              <a:buNone/>
              <a:defRPr sz="3200"/>
            </a:lvl2pPr>
            <a:lvl3pPr lvl="2" algn="l" rtl="0">
              <a:lnSpc>
                <a:spcPct val="100000"/>
              </a:lnSpc>
              <a:spcBef>
                <a:spcPts val="0"/>
              </a:spcBef>
              <a:spcAft>
                <a:spcPts val="0"/>
              </a:spcAft>
              <a:buSzPts val="2400"/>
              <a:buNone/>
              <a:defRPr sz="3200"/>
            </a:lvl3pPr>
            <a:lvl4pPr lvl="3" algn="l" rtl="0">
              <a:lnSpc>
                <a:spcPct val="100000"/>
              </a:lnSpc>
              <a:spcBef>
                <a:spcPts val="0"/>
              </a:spcBef>
              <a:spcAft>
                <a:spcPts val="0"/>
              </a:spcAft>
              <a:buSzPts val="2400"/>
              <a:buNone/>
              <a:defRPr sz="3200"/>
            </a:lvl4pPr>
            <a:lvl5pPr lvl="4" algn="l" rtl="0">
              <a:lnSpc>
                <a:spcPct val="100000"/>
              </a:lnSpc>
              <a:spcBef>
                <a:spcPts val="0"/>
              </a:spcBef>
              <a:spcAft>
                <a:spcPts val="0"/>
              </a:spcAft>
              <a:buSzPts val="2400"/>
              <a:buNone/>
              <a:defRPr sz="3200"/>
            </a:lvl5pPr>
            <a:lvl6pPr lvl="5" algn="l" rtl="0">
              <a:lnSpc>
                <a:spcPct val="100000"/>
              </a:lnSpc>
              <a:spcBef>
                <a:spcPts val="0"/>
              </a:spcBef>
              <a:spcAft>
                <a:spcPts val="0"/>
              </a:spcAft>
              <a:buSzPts val="2400"/>
              <a:buNone/>
              <a:defRPr sz="3200"/>
            </a:lvl6pPr>
            <a:lvl7pPr lvl="6" algn="l" rtl="0">
              <a:lnSpc>
                <a:spcPct val="100000"/>
              </a:lnSpc>
              <a:spcBef>
                <a:spcPts val="0"/>
              </a:spcBef>
              <a:spcAft>
                <a:spcPts val="0"/>
              </a:spcAft>
              <a:buSzPts val="2400"/>
              <a:buNone/>
              <a:defRPr sz="3200"/>
            </a:lvl7pPr>
            <a:lvl8pPr lvl="7" algn="l" rtl="0">
              <a:lnSpc>
                <a:spcPct val="100000"/>
              </a:lnSpc>
              <a:spcBef>
                <a:spcPts val="0"/>
              </a:spcBef>
              <a:spcAft>
                <a:spcPts val="0"/>
              </a:spcAft>
              <a:buSzPts val="2400"/>
              <a:buNone/>
              <a:defRPr sz="3200"/>
            </a:lvl8pPr>
            <a:lvl9pPr lvl="8" algn="l" rtl="0">
              <a:lnSpc>
                <a:spcPct val="100000"/>
              </a:lnSpc>
              <a:spcBef>
                <a:spcPts val="0"/>
              </a:spcBef>
              <a:spcAft>
                <a:spcPts val="0"/>
              </a:spcAft>
              <a:buSzPts val="2400"/>
              <a:buNone/>
              <a:defRPr sz="3200"/>
            </a:lvl9pPr>
          </a:lstStyle>
          <a:p>
            <a:endParaRPr/>
          </a:p>
        </p:txBody>
      </p:sp>
      <p:sp>
        <p:nvSpPr>
          <p:cNvPr id="98" name="Google Shape;98;p23"/>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rtl="0">
              <a:lnSpc>
                <a:spcPct val="115000"/>
              </a:lnSpc>
              <a:spcBef>
                <a:spcPts val="0"/>
              </a:spcBef>
              <a:spcAft>
                <a:spcPts val="0"/>
              </a:spcAft>
              <a:buSzPts val="1200"/>
              <a:buChar char="●"/>
              <a:defRPr sz="1600"/>
            </a:lvl1pPr>
            <a:lvl2pPr marL="1219170" lvl="1" indent="-406390" algn="l" rtl="0">
              <a:lnSpc>
                <a:spcPct val="115000"/>
              </a:lnSpc>
              <a:spcBef>
                <a:spcPts val="0"/>
              </a:spcBef>
              <a:spcAft>
                <a:spcPts val="0"/>
              </a:spcAft>
              <a:buSzPts val="1200"/>
              <a:buChar char="○"/>
              <a:defRPr sz="1600"/>
            </a:lvl2pPr>
            <a:lvl3pPr marL="1828754" lvl="2" indent="-406390" algn="l" rtl="0">
              <a:lnSpc>
                <a:spcPct val="115000"/>
              </a:lnSpc>
              <a:spcBef>
                <a:spcPts val="0"/>
              </a:spcBef>
              <a:spcAft>
                <a:spcPts val="0"/>
              </a:spcAft>
              <a:buSzPts val="1200"/>
              <a:buChar char="■"/>
              <a:defRPr sz="1600"/>
            </a:lvl3pPr>
            <a:lvl4pPr marL="2438339" lvl="3" indent="-406390" algn="l" rtl="0">
              <a:lnSpc>
                <a:spcPct val="115000"/>
              </a:lnSpc>
              <a:spcBef>
                <a:spcPts val="0"/>
              </a:spcBef>
              <a:spcAft>
                <a:spcPts val="0"/>
              </a:spcAft>
              <a:buSzPts val="1200"/>
              <a:buChar char="●"/>
              <a:defRPr sz="1600"/>
            </a:lvl4pPr>
            <a:lvl5pPr marL="3047924" lvl="4" indent="-406390" algn="l" rtl="0">
              <a:lnSpc>
                <a:spcPct val="115000"/>
              </a:lnSpc>
              <a:spcBef>
                <a:spcPts val="0"/>
              </a:spcBef>
              <a:spcAft>
                <a:spcPts val="0"/>
              </a:spcAft>
              <a:buSzPts val="1200"/>
              <a:buChar char="○"/>
              <a:defRPr sz="1600"/>
            </a:lvl5pPr>
            <a:lvl6pPr marL="3657509" lvl="5" indent="-406390" algn="l" rtl="0">
              <a:lnSpc>
                <a:spcPct val="115000"/>
              </a:lnSpc>
              <a:spcBef>
                <a:spcPts val="0"/>
              </a:spcBef>
              <a:spcAft>
                <a:spcPts val="0"/>
              </a:spcAft>
              <a:buSzPts val="1200"/>
              <a:buChar char="■"/>
              <a:defRPr sz="1600"/>
            </a:lvl6pPr>
            <a:lvl7pPr marL="4267093" lvl="6" indent="-406390" algn="l" rtl="0">
              <a:lnSpc>
                <a:spcPct val="115000"/>
              </a:lnSpc>
              <a:spcBef>
                <a:spcPts val="0"/>
              </a:spcBef>
              <a:spcAft>
                <a:spcPts val="0"/>
              </a:spcAft>
              <a:buSzPts val="1200"/>
              <a:buChar char="●"/>
              <a:defRPr sz="1600"/>
            </a:lvl7pPr>
            <a:lvl8pPr marL="4876678" lvl="7" indent="-406390" algn="l" rtl="0">
              <a:lnSpc>
                <a:spcPct val="115000"/>
              </a:lnSpc>
              <a:spcBef>
                <a:spcPts val="0"/>
              </a:spcBef>
              <a:spcAft>
                <a:spcPts val="0"/>
              </a:spcAft>
              <a:buSzPts val="1200"/>
              <a:buChar char="○"/>
              <a:defRPr sz="1600"/>
            </a:lvl8pPr>
            <a:lvl9pPr marL="5486263" lvl="8" indent="-406390" algn="l" rtl="0">
              <a:lnSpc>
                <a:spcPct val="115000"/>
              </a:lnSpc>
              <a:spcBef>
                <a:spcPts val="0"/>
              </a:spcBef>
              <a:spcAft>
                <a:spcPts val="0"/>
              </a:spcAft>
              <a:buSzPts val="1200"/>
              <a:buChar char="■"/>
              <a:defRPr sz="1600"/>
            </a:lvl9pPr>
          </a:lstStyle>
          <a:p>
            <a:endParaRPr/>
          </a:p>
        </p:txBody>
      </p:sp>
      <p:sp>
        <p:nvSpPr>
          <p:cNvPr id="99" name="Google Shape;99;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86798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6400"/>
            </a:lvl1pPr>
            <a:lvl2pPr lvl="1" algn="l" rtl="0">
              <a:lnSpc>
                <a:spcPct val="100000"/>
              </a:lnSpc>
              <a:spcBef>
                <a:spcPts val="0"/>
              </a:spcBef>
              <a:spcAft>
                <a:spcPts val="0"/>
              </a:spcAft>
              <a:buSzPts val="4800"/>
              <a:buNone/>
              <a:defRPr sz="6400"/>
            </a:lvl2pPr>
            <a:lvl3pPr lvl="2" algn="l" rtl="0">
              <a:lnSpc>
                <a:spcPct val="100000"/>
              </a:lnSpc>
              <a:spcBef>
                <a:spcPts val="0"/>
              </a:spcBef>
              <a:spcAft>
                <a:spcPts val="0"/>
              </a:spcAft>
              <a:buSzPts val="4800"/>
              <a:buNone/>
              <a:defRPr sz="6400"/>
            </a:lvl3pPr>
            <a:lvl4pPr lvl="3" algn="l" rtl="0">
              <a:lnSpc>
                <a:spcPct val="100000"/>
              </a:lnSpc>
              <a:spcBef>
                <a:spcPts val="0"/>
              </a:spcBef>
              <a:spcAft>
                <a:spcPts val="0"/>
              </a:spcAft>
              <a:buSzPts val="4800"/>
              <a:buNone/>
              <a:defRPr sz="6400"/>
            </a:lvl4pPr>
            <a:lvl5pPr lvl="4" algn="l" rtl="0">
              <a:lnSpc>
                <a:spcPct val="100000"/>
              </a:lnSpc>
              <a:spcBef>
                <a:spcPts val="0"/>
              </a:spcBef>
              <a:spcAft>
                <a:spcPts val="0"/>
              </a:spcAft>
              <a:buSzPts val="4800"/>
              <a:buNone/>
              <a:defRPr sz="6400"/>
            </a:lvl5pPr>
            <a:lvl6pPr lvl="5" algn="l" rtl="0">
              <a:lnSpc>
                <a:spcPct val="100000"/>
              </a:lnSpc>
              <a:spcBef>
                <a:spcPts val="0"/>
              </a:spcBef>
              <a:spcAft>
                <a:spcPts val="0"/>
              </a:spcAft>
              <a:buSzPts val="4800"/>
              <a:buNone/>
              <a:defRPr sz="6400"/>
            </a:lvl6pPr>
            <a:lvl7pPr lvl="6" algn="l" rtl="0">
              <a:lnSpc>
                <a:spcPct val="100000"/>
              </a:lnSpc>
              <a:spcBef>
                <a:spcPts val="0"/>
              </a:spcBef>
              <a:spcAft>
                <a:spcPts val="0"/>
              </a:spcAft>
              <a:buSzPts val="4800"/>
              <a:buNone/>
              <a:defRPr sz="6400"/>
            </a:lvl7pPr>
            <a:lvl8pPr lvl="7" algn="l" rtl="0">
              <a:lnSpc>
                <a:spcPct val="100000"/>
              </a:lnSpc>
              <a:spcBef>
                <a:spcPts val="0"/>
              </a:spcBef>
              <a:spcAft>
                <a:spcPts val="0"/>
              </a:spcAft>
              <a:buSzPts val="4800"/>
              <a:buNone/>
              <a:defRPr sz="6400"/>
            </a:lvl8pPr>
            <a:lvl9pPr lvl="8" algn="l" rtl="0">
              <a:lnSpc>
                <a:spcPct val="100000"/>
              </a:lnSpc>
              <a:spcBef>
                <a:spcPts val="0"/>
              </a:spcBef>
              <a:spcAft>
                <a:spcPts val="0"/>
              </a:spcAft>
              <a:buSzPts val="4800"/>
              <a:buNone/>
              <a:defRPr sz="6400"/>
            </a:lvl9pPr>
          </a:lstStyle>
          <a:p>
            <a:endParaRPr/>
          </a:p>
        </p:txBody>
      </p:sp>
      <p:sp>
        <p:nvSpPr>
          <p:cNvPr id="102" name="Google Shape;102;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78924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3"/>
        <p:cNvGrpSpPr/>
        <p:nvPr/>
      </p:nvGrpSpPr>
      <p:grpSpPr>
        <a:xfrm>
          <a:off x="0" y="0"/>
          <a:ext cx="0" cy="0"/>
          <a:chOff x="0" y="0"/>
          <a:chExt cx="0" cy="0"/>
        </a:xfrm>
      </p:grpSpPr>
      <p:sp>
        <p:nvSpPr>
          <p:cNvPr id="104" name="Google Shape;104;p25"/>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 name="Google Shape;105;p25"/>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5600"/>
            </a:lvl1pPr>
            <a:lvl2pPr lvl="1" algn="ctr" rtl="0">
              <a:lnSpc>
                <a:spcPct val="100000"/>
              </a:lnSpc>
              <a:spcBef>
                <a:spcPts val="0"/>
              </a:spcBef>
              <a:spcAft>
                <a:spcPts val="0"/>
              </a:spcAft>
              <a:buSzPts val="4200"/>
              <a:buNone/>
              <a:defRPr sz="5600"/>
            </a:lvl2pPr>
            <a:lvl3pPr lvl="2" algn="ctr" rtl="0">
              <a:lnSpc>
                <a:spcPct val="100000"/>
              </a:lnSpc>
              <a:spcBef>
                <a:spcPts val="0"/>
              </a:spcBef>
              <a:spcAft>
                <a:spcPts val="0"/>
              </a:spcAft>
              <a:buSzPts val="4200"/>
              <a:buNone/>
              <a:defRPr sz="5600"/>
            </a:lvl3pPr>
            <a:lvl4pPr lvl="3" algn="ctr" rtl="0">
              <a:lnSpc>
                <a:spcPct val="100000"/>
              </a:lnSpc>
              <a:spcBef>
                <a:spcPts val="0"/>
              </a:spcBef>
              <a:spcAft>
                <a:spcPts val="0"/>
              </a:spcAft>
              <a:buSzPts val="4200"/>
              <a:buNone/>
              <a:defRPr sz="5600"/>
            </a:lvl4pPr>
            <a:lvl5pPr lvl="4" algn="ctr" rtl="0">
              <a:lnSpc>
                <a:spcPct val="100000"/>
              </a:lnSpc>
              <a:spcBef>
                <a:spcPts val="0"/>
              </a:spcBef>
              <a:spcAft>
                <a:spcPts val="0"/>
              </a:spcAft>
              <a:buSzPts val="4200"/>
              <a:buNone/>
              <a:defRPr sz="5600"/>
            </a:lvl5pPr>
            <a:lvl6pPr lvl="5" algn="ctr" rtl="0">
              <a:lnSpc>
                <a:spcPct val="100000"/>
              </a:lnSpc>
              <a:spcBef>
                <a:spcPts val="0"/>
              </a:spcBef>
              <a:spcAft>
                <a:spcPts val="0"/>
              </a:spcAft>
              <a:buSzPts val="4200"/>
              <a:buNone/>
              <a:defRPr sz="5600"/>
            </a:lvl6pPr>
            <a:lvl7pPr lvl="6" algn="ctr" rtl="0">
              <a:lnSpc>
                <a:spcPct val="100000"/>
              </a:lnSpc>
              <a:spcBef>
                <a:spcPts val="0"/>
              </a:spcBef>
              <a:spcAft>
                <a:spcPts val="0"/>
              </a:spcAft>
              <a:buSzPts val="4200"/>
              <a:buNone/>
              <a:defRPr sz="5600"/>
            </a:lvl7pPr>
            <a:lvl8pPr lvl="7" algn="ctr" rtl="0">
              <a:lnSpc>
                <a:spcPct val="100000"/>
              </a:lnSpc>
              <a:spcBef>
                <a:spcPts val="0"/>
              </a:spcBef>
              <a:spcAft>
                <a:spcPts val="0"/>
              </a:spcAft>
              <a:buSzPts val="4200"/>
              <a:buNone/>
              <a:defRPr sz="5600"/>
            </a:lvl8pPr>
            <a:lvl9pPr lvl="8" algn="ctr" rtl="0">
              <a:lnSpc>
                <a:spcPct val="100000"/>
              </a:lnSpc>
              <a:spcBef>
                <a:spcPts val="0"/>
              </a:spcBef>
              <a:spcAft>
                <a:spcPts val="0"/>
              </a:spcAft>
              <a:buSzPts val="4200"/>
              <a:buNone/>
              <a:defRPr sz="5600"/>
            </a:lvl9pPr>
          </a:lstStyle>
          <a:p>
            <a:endParaRPr/>
          </a:p>
        </p:txBody>
      </p:sp>
      <p:sp>
        <p:nvSpPr>
          <p:cNvPr id="106" name="Google Shape;106;p25"/>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07" name="Google Shape;107;p25"/>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rtl="0">
              <a:lnSpc>
                <a:spcPct val="115000"/>
              </a:lnSpc>
              <a:spcBef>
                <a:spcPts val="0"/>
              </a:spcBef>
              <a:spcAft>
                <a:spcPts val="0"/>
              </a:spcAft>
              <a:buSzPts val="1800"/>
              <a:buChar char="●"/>
              <a:defRPr/>
            </a:lvl1pPr>
            <a:lvl2pPr marL="1219170" lvl="1" indent="-423323" algn="l" rtl="0">
              <a:lnSpc>
                <a:spcPct val="115000"/>
              </a:lnSpc>
              <a:spcBef>
                <a:spcPts val="0"/>
              </a:spcBef>
              <a:spcAft>
                <a:spcPts val="0"/>
              </a:spcAft>
              <a:buSzPts val="1400"/>
              <a:buChar char="○"/>
              <a:defRPr/>
            </a:lvl2pPr>
            <a:lvl3pPr marL="1828754" lvl="2" indent="-423323" algn="l" rtl="0">
              <a:lnSpc>
                <a:spcPct val="115000"/>
              </a:lnSpc>
              <a:spcBef>
                <a:spcPts val="0"/>
              </a:spcBef>
              <a:spcAft>
                <a:spcPts val="0"/>
              </a:spcAft>
              <a:buSzPts val="1400"/>
              <a:buChar char="■"/>
              <a:defRPr/>
            </a:lvl3pPr>
            <a:lvl4pPr marL="2438339" lvl="3" indent="-423323" algn="l" rtl="0">
              <a:lnSpc>
                <a:spcPct val="115000"/>
              </a:lnSpc>
              <a:spcBef>
                <a:spcPts val="0"/>
              </a:spcBef>
              <a:spcAft>
                <a:spcPts val="0"/>
              </a:spcAft>
              <a:buSzPts val="1400"/>
              <a:buChar char="●"/>
              <a:defRPr/>
            </a:lvl4pPr>
            <a:lvl5pPr marL="3047924" lvl="4" indent="-423323" algn="l" rtl="0">
              <a:lnSpc>
                <a:spcPct val="115000"/>
              </a:lnSpc>
              <a:spcBef>
                <a:spcPts val="0"/>
              </a:spcBef>
              <a:spcAft>
                <a:spcPts val="0"/>
              </a:spcAft>
              <a:buSzPts val="1400"/>
              <a:buChar char="○"/>
              <a:defRPr/>
            </a:lvl5pPr>
            <a:lvl6pPr marL="3657509" lvl="5" indent="-423323" algn="l" rtl="0">
              <a:lnSpc>
                <a:spcPct val="115000"/>
              </a:lnSpc>
              <a:spcBef>
                <a:spcPts val="0"/>
              </a:spcBef>
              <a:spcAft>
                <a:spcPts val="0"/>
              </a:spcAft>
              <a:buSzPts val="1400"/>
              <a:buChar char="■"/>
              <a:defRPr/>
            </a:lvl6pPr>
            <a:lvl7pPr marL="4267093" lvl="6" indent="-423323" algn="l" rtl="0">
              <a:lnSpc>
                <a:spcPct val="115000"/>
              </a:lnSpc>
              <a:spcBef>
                <a:spcPts val="0"/>
              </a:spcBef>
              <a:spcAft>
                <a:spcPts val="0"/>
              </a:spcAft>
              <a:buSzPts val="1400"/>
              <a:buChar char="●"/>
              <a:defRPr/>
            </a:lvl7pPr>
            <a:lvl8pPr marL="4876678" lvl="7" indent="-423323" algn="l" rtl="0">
              <a:lnSpc>
                <a:spcPct val="115000"/>
              </a:lnSpc>
              <a:spcBef>
                <a:spcPts val="0"/>
              </a:spcBef>
              <a:spcAft>
                <a:spcPts val="0"/>
              </a:spcAft>
              <a:buSzPts val="1400"/>
              <a:buChar char="○"/>
              <a:defRPr/>
            </a:lvl8pPr>
            <a:lvl9pPr marL="5486263" lvl="8" indent="-423323" algn="l" rtl="0">
              <a:lnSpc>
                <a:spcPct val="115000"/>
              </a:lnSpc>
              <a:spcBef>
                <a:spcPts val="0"/>
              </a:spcBef>
              <a:spcAft>
                <a:spcPts val="0"/>
              </a:spcAft>
              <a:buSzPts val="1400"/>
              <a:buChar char="■"/>
              <a:defRPr/>
            </a:lvl9pPr>
          </a:lstStyle>
          <a:p>
            <a:endParaRPr/>
          </a:p>
        </p:txBody>
      </p:sp>
      <p:sp>
        <p:nvSpPr>
          <p:cNvPr id="108" name="Google Shape;108;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1805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9"/>
        <p:cNvGrpSpPr/>
        <p:nvPr/>
      </p:nvGrpSpPr>
      <p:grpSpPr>
        <a:xfrm>
          <a:off x="0" y="0"/>
          <a:ext cx="0" cy="0"/>
          <a:chOff x="0" y="0"/>
          <a:chExt cx="0" cy="0"/>
        </a:xfrm>
      </p:grpSpPr>
      <p:sp>
        <p:nvSpPr>
          <p:cNvPr id="110" name="Google Shape;110;p26"/>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rtl="0">
              <a:lnSpc>
                <a:spcPct val="100000"/>
              </a:lnSpc>
              <a:spcBef>
                <a:spcPts val="0"/>
              </a:spcBef>
              <a:spcAft>
                <a:spcPts val="0"/>
              </a:spcAft>
              <a:buSzPts val="1800"/>
              <a:buNone/>
              <a:defRPr/>
            </a:lvl1pPr>
          </a:lstStyle>
          <a:p>
            <a:endParaRPr/>
          </a:p>
        </p:txBody>
      </p:sp>
      <p:sp>
        <p:nvSpPr>
          <p:cNvPr id="111" name="Google Shape;111;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12873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2"/>
        <p:cNvGrpSpPr/>
        <p:nvPr/>
      </p:nvGrpSpPr>
      <p:grpSpPr>
        <a:xfrm>
          <a:off x="0" y="0"/>
          <a:ext cx="0" cy="0"/>
          <a:chOff x="0" y="0"/>
          <a:chExt cx="0" cy="0"/>
        </a:xfrm>
      </p:grpSpPr>
      <p:sp>
        <p:nvSpPr>
          <p:cNvPr id="113" name="Google Shape;113;p27"/>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6000"/>
            </a:lvl1pPr>
            <a:lvl2pPr lvl="1" algn="ctr" rtl="0">
              <a:lnSpc>
                <a:spcPct val="100000"/>
              </a:lnSpc>
              <a:spcBef>
                <a:spcPts val="0"/>
              </a:spcBef>
              <a:spcAft>
                <a:spcPts val="0"/>
              </a:spcAft>
              <a:buSzPts val="12000"/>
              <a:buNone/>
              <a:defRPr sz="16000"/>
            </a:lvl2pPr>
            <a:lvl3pPr lvl="2" algn="ctr" rtl="0">
              <a:lnSpc>
                <a:spcPct val="100000"/>
              </a:lnSpc>
              <a:spcBef>
                <a:spcPts val="0"/>
              </a:spcBef>
              <a:spcAft>
                <a:spcPts val="0"/>
              </a:spcAft>
              <a:buSzPts val="12000"/>
              <a:buNone/>
              <a:defRPr sz="16000"/>
            </a:lvl3pPr>
            <a:lvl4pPr lvl="3" algn="ctr" rtl="0">
              <a:lnSpc>
                <a:spcPct val="100000"/>
              </a:lnSpc>
              <a:spcBef>
                <a:spcPts val="0"/>
              </a:spcBef>
              <a:spcAft>
                <a:spcPts val="0"/>
              </a:spcAft>
              <a:buSzPts val="12000"/>
              <a:buNone/>
              <a:defRPr sz="16000"/>
            </a:lvl4pPr>
            <a:lvl5pPr lvl="4" algn="ctr" rtl="0">
              <a:lnSpc>
                <a:spcPct val="100000"/>
              </a:lnSpc>
              <a:spcBef>
                <a:spcPts val="0"/>
              </a:spcBef>
              <a:spcAft>
                <a:spcPts val="0"/>
              </a:spcAft>
              <a:buSzPts val="12000"/>
              <a:buNone/>
              <a:defRPr sz="16000"/>
            </a:lvl5pPr>
            <a:lvl6pPr lvl="5" algn="ctr" rtl="0">
              <a:lnSpc>
                <a:spcPct val="100000"/>
              </a:lnSpc>
              <a:spcBef>
                <a:spcPts val="0"/>
              </a:spcBef>
              <a:spcAft>
                <a:spcPts val="0"/>
              </a:spcAft>
              <a:buSzPts val="12000"/>
              <a:buNone/>
              <a:defRPr sz="16000"/>
            </a:lvl6pPr>
            <a:lvl7pPr lvl="6" algn="ctr" rtl="0">
              <a:lnSpc>
                <a:spcPct val="100000"/>
              </a:lnSpc>
              <a:spcBef>
                <a:spcPts val="0"/>
              </a:spcBef>
              <a:spcAft>
                <a:spcPts val="0"/>
              </a:spcAft>
              <a:buSzPts val="12000"/>
              <a:buNone/>
              <a:defRPr sz="16000"/>
            </a:lvl7pPr>
            <a:lvl8pPr lvl="7" algn="ctr" rtl="0">
              <a:lnSpc>
                <a:spcPct val="100000"/>
              </a:lnSpc>
              <a:spcBef>
                <a:spcPts val="0"/>
              </a:spcBef>
              <a:spcAft>
                <a:spcPts val="0"/>
              </a:spcAft>
              <a:buSzPts val="12000"/>
              <a:buNone/>
              <a:defRPr sz="16000"/>
            </a:lvl8pPr>
            <a:lvl9pPr lvl="8" algn="ctr" rtl="0">
              <a:lnSpc>
                <a:spcPct val="100000"/>
              </a:lnSpc>
              <a:spcBef>
                <a:spcPts val="0"/>
              </a:spcBef>
              <a:spcAft>
                <a:spcPts val="0"/>
              </a:spcAft>
              <a:buSzPts val="12000"/>
              <a:buNone/>
              <a:defRPr sz="16000"/>
            </a:lvl9pPr>
          </a:lstStyle>
          <a:p>
            <a:r>
              <a:t>xx%</a:t>
            </a:r>
          </a:p>
        </p:txBody>
      </p:sp>
      <p:sp>
        <p:nvSpPr>
          <p:cNvPr id="114" name="Google Shape;114;p27"/>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rtl="0">
              <a:lnSpc>
                <a:spcPct val="115000"/>
              </a:lnSpc>
              <a:spcBef>
                <a:spcPts val="0"/>
              </a:spcBef>
              <a:spcAft>
                <a:spcPts val="0"/>
              </a:spcAft>
              <a:buSzPts val="1800"/>
              <a:buChar char="●"/>
              <a:defRPr/>
            </a:lvl1pPr>
            <a:lvl2pPr marL="1219170" lvl="1" indent="-423323" algn="ctr" rtl="0">
              <a:lnSpc>
                <a:spcPct val="115000"/>
              </a:lnSpc>
              <a:spcBef>
                <a:spcPts val="0"/>
              </a:spcBef>
              <a:spcAft>
                <a:spcPts val="0"/>
              </a:spcAft>
              <a:buSzPts val="1400"/>
              <a:buChar char="○"/>
              <a:defRPr/>
            </a:lvl2pPr>
            <a:lvl3pPr marL="1828754" lvl="2" indent="-423323" algn="ctr" rtl="0">
              <a:lnSpc>
                <a:spcPct val="115000"/>
              </a:lnSpc>
              <a:spcBef>
                <a:spcPts val="0"/>
              </a:spcBef>
              <a:spcAft>
                <a:spcPts val="0"/>
              </a:spcAft>
              <a:buSzPts val="1400"/>
              <a:buChar char="■"/>
              <a:defRPr/>
            </a:lvl3pPr>
            <a:lvl4pPr marL="2438339" lvl="3" indent="-423323" algn="ctr" rtl="0">
              <a:lnSpc>
                <a:spcPct val="115000"/>
              </a:lnSpc>
              <a:spcBef>
                <a:spcPts val="0"/>
              </a:spcBef>
              <a:spcAft>
                <a:spcPts val="0"/>
              </a:spcAft>
              <a:buSzPts val="1400"/>
              <a:buChar char="●"/>
              <a:defRPr/>
            </a:lvl4pPr>
            <a:lvl5pPr marL="3047924" lvl="4" indent="-423323" algn="ctr" rtl="0">
              <a:lnSpc>
                <a:spcPct val="115000"/>
              </a:lnSpc>
              <a:spcBef>
                <a:spcPts val="0"/>
              </a:spcBef>
              <a:spcAft>
                <a:spcPts val="0"/>
              </a:spcAft>
              <a:buSzPts val="1400"/>
              <a:buChar char="○"/>
              <a:defRPr/>
            </a:lvl5pPr>
            <a:lvl6pPr marL="3657509" lvl="5" indent="-423323" algn="ctr" rtl="0">
              <a:lnSpc>
                <a:spcPct val="115000"/>
              </a:lnSpc>
              <a:spcBef>
                <a:spcPts val="0"/>
              </a:spcBef>
              <a:spcAft>
                <a:spcPts val="0"/>
              </a:spcAft>
              <a:buSzPts val="1400"/>
              <a:buChar char="■"/>
              <a:defRPr/>
            </a:lvl6pPr>
            <a:lvl7pPr marL="4267093" lvl="6" indent="-423323" algn="ctr" rtl="0">
              <a:lnSpc>
                <a:spcPct val="115000"/>
              </a:lnSpc>
              <a:spcBef>
                <a:spcPts val="0"/>
              </a:spcBef>
              <a:spcAft>
                <a:spcPts val="0"/>
              </a:spcAft>
              <a:buSzPts val="1400"/>
              <a:buChar char="●"/>
              <a:defRPr/>
            </a:lvl7pPr>
            <a:lvl8pPr marL="4876678" lvl="7" indent="-423323" algn="ctr" rtl="0">
              <a:lnSpc>
                <a:spcPct val="115000"/>
              </a:lnSpc>
              <a:spcBef>
                <a:spcPts val="0"/>
              </a:spcBef>
              <a:spcAft>
                <a:spcPts val="0"/>
              </a:spcAft>
              <a:buSzPts val="1400"/>
              <a:buChar char="○"/>
              <a:defRPr/>
            </a:lvl8pPr>
            <a:lvl9pPr marL="5486263" lvl="8" indent="-423323" algn="ctr" rtl="0">
              <a:lnSpc>
                <a:spcPct val="115000"/>
              </a:lnSpc>
              <a:spcBef>
                <a:spcPts val="0"/>
              </a:spcBef>
              <a:spcAft>
                <a:spcPts val="0"/>
              </a:spcAft>
              <a:buSzPts val="1400"/>
              <a:buChar char="■"/>
              <a:defRPr/>
            </a:lvl9pPr>
          </a:lstStyle>
          <a:p>
            <a:endParaRPr/>
          </a:p>
        </p:txBody>
      </p:sp>
      <p:sp>
        <p:nvSpPr>
          <p:cNvPr id="115" name="Google Shape;115;p2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8082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6"/>
        <p:cNvGrpSpPr/>
        <p:nvPr/>
      </p:nvGrpSpPr>
      <p:grpSpPr>
        <a:xfrm>
          <a:off x="0" y="0"/>
          <a:ext cx="0" cy="0"/>
          <a:chOff x="0" y="0"/>
          <a:chExt cx="0" cy="0"/>
        </a:xfrm>
      </p:grpSpPr>
      <p:sp>
        <p:nvSpPr>
          <p:cNvPr id="117" name="Google Shape;117;p2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648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6407-E97B-7840-9652-77C1D24CBB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54E31-F7A3-C04C-B108-3218B8FC2A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C3B4A-80E8-084A-A75B-1A23F82FBC14}"/>
              </a:ext>
            </a:extLst>
          </p:cNvPr>
          <p:cNvSpPr>
            <a:spLocks noGrp="1"/>
          </p:cNvSpPr>
          <p:nvPr>
            <p:ph type="dt" sz="half" idx="10"/>
          </p:nvPr>
        </p:nvSpPr>
        <p:spPr/>
        <p:txBody>
          <a:bodyPr/>
          <a:lstStyle/>
          <a:p>
            <a:fld id="{59AAA00E-6528-9147-827F-54EABC190D3E}" type="datetime1">
              <a:rPr lang="en-US" smtClean="0"/>
              <a:t>7/31/22</a:t>
            </a:fld>
            <a:endParaRPr lang="en-US"/>
          </a:p>
        </p:txBody>
      </p:sp>
      <p:sp>
        <p:nvSpPr>
          <p:cNvPr id="6" name="Slide Number Placeholder 5">
            <a:extLst>
              <a:ext uri="{FF2B5EF4-FFF2-40B4-BE49-F238E27FC236}">
                <a16:creationId xmlns:a16="http://schemas.microsoft.com/office/drawing/2014/main" id="{58C11ED7-DE80-8F48-B1D2-BBF230673581}"/>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268613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5150A-DCCB-4A40-A89B-11EDB1D2D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9775DF-46F4-9D4C-91C2-82B4A5430F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17EAA3-E561-7749-8721-69932F551E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188B68-6512-0A4F-A005-B60FC995BB88}"/>
              </a:ext>
            </a:extLst>
          </p:cNvPr>
          <p:cNvSpPr>
            <a:spLocks noGrp="1"/>
          </p:cNvSpPr>
          <p:nvPr>
            <p:ph type="dt" sz="half" idx="10"/>
          </p:nvPr>
        </p:nvSpPr>
        <p:spPr/>
        <p:txBody>
          <a:bodyPr/>
          <a:lstStyle/>
          <a:p>
            <a:fld id="{678C2240-76F3-E147-906E-E0ADE39AECB5}" type="datetime1">
              <a:rPr lang="en-US" smtClean="0"/>
              <a:t>7/31/22</a:t>
            </a:fld>
            <a:endParaRPr lang="en-US"/>
          </a:p>
        </p:txBody>
      </p:sp>
      <p:sp>
        <p:nvSpPr>
          <p:cNvPr id="7" name="Slide Number Placeholder 6">
            <a:extLst>
              <a:ext uri="{FF2B5EF4-FFF2-40B4-BE49-F238E27FC236}">
                <a16:creationId xmlns:a16="http://schemas.microsoft.com/office/drawing/2014/main" id="{B949D4FF-F49C-BB40-BC72-A19F38ADE2F9}"/>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161748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E004-83E6-5948-A982-6F79A37D6B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B43D4C-4F09-D14A-9884-8BDD31B955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F7E00E-7F15-414A-8150-83E75630DF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0D4FBF-4A66-C247-906F-F76A9B7827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B5596F-1335-C642-8928-390C71F55C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FBA73F-E1B3-C645-A949-5D22BD577A98}"/>
              </a:ext>
            </a:extLst>
          </p:cNvPr>
          <p:cNvSpPr>
            <a:spLocks noGrp="1"/>
          </p:cNvSpPr>
          <p:nvPr>
            <p:ph type="dt" sz="half" idx="10"/>
          </p:nvPr>
        </p:nvSpPr>
        <p:spPr/>
        <p:txBody>
          <a:bodyPr/>
          <a:lstStyle/>
          <a:p>
            <a:fld id="{CA278B2C-C152-BF4E-B097-5C9983E3892C}" type="datetime1">
              <a:rPr lang="en-US" smtClean="0"/>
              <a:t>7/31/22</a:t>
            </a:fld>
            <a:endParaRPr lang="en-US"/>
          </a:p>
        </p:txBody>
      </p:sp>
      <p:sp>
        <p:nvSpPr>
          <p:cNvPr id="9" name="Slide Number Placeholder 8">
            <a:extLst>
              <a:ext uri="{FF2B5EF4-FFF2-40B4-BE49-F238E27FC236}">
                <a16:creationId xmlns:a16="http://schemas.microsoft.com/office/drawing/2014/main" id="{42C06236-21A8-2D4F-B5A4-568F9DCB6532}"/>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319637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9BA7-CAF9-A14F-8DE3-FA0849D334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D23F26-F063-1945-96B6-D910113260ED}"/>
              </a:ext>
            </a:extLst>
          </p:cNvPr>
          <p:cNvSpPr>
            <a:spLocks noGrp="1"/>
          </p:cNvSpPr>
          <p:nvPr>
            <p:ph type="dt" sz="half" idx="10"/>
          </p:nvPr>
        </p:nvSpPr>
        <p:spPr/>
        <p:txBody>
          <a:bodyPr/>
          <a:lstStyle/>
          <a:p>
            <a:fld id="{52120A6D-50D7-DC49-9240-3B897313C86C}" type="datetime1">
              <a:rPr lang="en-US" smtClean="0"/>
              <a:t>7/31/22</a:t>
            </a:fld>
            <a:endParaRPr lang="en-US"/>
          </a:p>
        </p:txBody>
      </p:sp>
      <p:sp>
        <p:nvSpPr>
          <p:cNvPr id="5" name="Slide Number Placeholder 4">
            <a:extLst>
              <a:ext uri="{FF2B5EF4-FFF2-40B4-BE49-F238E27FC236}">
                <a16:creationId xmlns:a16="http://schemas.microsoft.com/office/drawing/2014/main" id="{61A22A20-7622-7C43-A0E9-FB9DA0D80277}"/>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19365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8B80E-B106-E444-A711-8A25C56DDD4B}"/>
              </a:ext>
            </a:extLst>
          </p:cNvPr>
          <p:cNvSpPr>
            <a:spLocks noGrp="1"/>
          </p:cNvSpPr>
          <p:nvPr>
            <p:ph type="dt" sz="half" idx="10"/>
          </p:nvPr>
        </p:nvSpPr>
        <p:spPr/>
        <p:txBody>
          <a:bodyPr/>
          <a:lstStyle/>
          <a:p>
            <a:fld id="{3EC8B993-7EA8-E14C-B192-82FAF47DDB33}" type="datetime1">
              <a:rPr lang="en-US" smtClean="0"/>
              <a:t>7/31/22</a:t>
            </a:fld>
            <a:endParaRPr lang="en-US"/>
          </a:p>
        </p:txBody>
      </p:sp>
      <p:sp>
        <p:nvSpPr>
          <p:cNvPr id="4" name="Slide Number Placeholder 3">
            <a:extLst>
              <a:ext uri="{FF2B5EF4-FFF2-40B4-BE49-F238E27FC236}">
                <a16:creationId xmlns:a16="http://schemas.microsoft.com/office/drawing/2014/main" id="{1030C6B5-F440-B547-9D6E-C63763AA500C}"/>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27678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3DDB-D32A-EC4B-AA87-C4C2AFDFC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B4170E-CBBF-6D48-B0A2-DD2F122C7C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A956FA-F781-004D-80E8-66573429C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85AE9-1ED6-AC44-AC59-1FB2EF67FC52}"/>
              </a:ext>
            </a:extLst>
          </p:cNvPr>
          <p:cNvSpPr>
            <a:spLocks noGrp="1"/>
          </p:cNvSpPr>
          <p:nvPr>
            <p:ph type="dt" sz="half" idx="10"/>
          </p:nvPr>
        </p:nvSpPr>
        <p:spPr/>
        <p:txBody>
          <a:bodyPr/>
          <a:lstStyle/>
          <a:p>
            <a:fld id="{45F12868-9C68-1E4A-8153-ED8FC06C0642}" type="datetime1">
              <a:rPr lang="en-US" smtClean="0"/>
              <a:t>7/31/22</a:t>
            </a:fld>
            <a:endParaRPr lang="en-US"/>
          </a:p>
        </p:txBody>
      </p:sp>
      <p:sp>
        <p:nvSpPr>
          <p:cNvPr id="7" name="Slide Number Placeholder 6">
            <a:extLst>
              <a:ext uri="{FF2B5EF4-FFF2-40B4-BE49-F238E27FC236}">
                <a16:creationId xmlns:a16="http://schemas.microsoft.com/office/drawing/2014/main" id="{7EA99A85-1E0F-E54F-AE76-B4FAD4BB5E22}"/>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1536787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1BD5-F4F9-3D49-96FE-AB1663138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EE14B5-362D-3444-BD24-388AAE73E6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4FE05A-D6EC-A74E-A452-52C484803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B6E73A-7F1D-CA47-91F5-AE1537B8052B}"/>
              </a:ext>
            </a:extLst>
          </p:cNvPr>
          <p:cNvSpPr>
            <a:spLocks noGrp="1"/>
          </p:cNvSpPr>
          <p:nvPr>
            <p:ph type="dt" sz="half" idx="10"/>
          </p:nvPr>
        </p:nvSpPr>
        <p:spPr/>
        <p:txBody>
          <a:bodyPr/>
          <a:lstStyle/>
          <a:p>
            <a:fld id="{0923CB2D-CAA9-E94A-90B0-BE0AA3893111}" type="datetime1">
              <a:rPr lang="en-US" smtClean="0"/>
              <a:t>7/31/22</a:t>
            </a:fld>
            <a:endParaRPr lang="en-US"/>
          </a:p>
        </p:txBody>
      </p:sp>
      <p:sp>
        <p:nvSpPr>
          <p:cNvPr id="7" name="Slide Number Placeholder 6">
            <a:extLst>
              <a:ext uri="{FF2B5EF4-FFF2-40B4-BE49-F238E27FC236}">
                <a16:creationId xmlns:a16="http://schemas.microsoft.com/office/drawing/2014/main" id="{A7239AB1-D26C-E845-8039-73E570FACAD9}"/>
              </a:ext>
            </a:extLst>
          </p:cNvPr>
          <p:cNvSpPr>
            <a:spLocks noGrp="1"/>
          </p:cNvSpPr>
          <p:nvPr>
            <p:ph type="sldNum" sz="quarter" idx="12"/>
          </p:nvPr>
        </p:nvSpPr>
        <p:spPr/>
        <p:txBody>
          <a:bodyPr/>
          <a:lstStyle/>
          <a:p>
            <a:fld id="{89057327-5C45-3844-9BAD-8A2E33F71C3A}" type="slidenum">
              <a:rPr lang="en-US" smtClean="0"/>
              <a:t>‹#›</a:t>
            </a:fld>
            <a:endParaRPr lang="en-US"/>
          </a:p>
        </p:txBody>
      </p:sp>
    </p:spTree>
    <p:extLst>
      <p:ext uri="{BB962C8B-B14F-4D97-AF65-F5344CB8AC3E}">
        <p14:creationId xmlns:p14="http://schemas.microsoft.com/office/powerpoint/2010/main" val="988978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070095-B045-D446-9DD3-7FE928375E18}"/>
              </a:ext>
            </a:extLst>
          </p:cNvPr>
          <p:cNvSpPr>
            <a:spLocks noGrp="1"/>
          </p:cNvSpPr>
          <p:nvPr>
            <p:ph type="title"/>
          </p:nvPr>
        </p:nvSpPr>
        <p:spPr>
          <a:xfrm>
            <a:off x="838200" y="365125"/>
            <a:ext cx="10515600" cy="6889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FF9BD9-8171-704B-8B6D-BD766ABA0F15}"/>
              </a:ext>
            </a:extLst>
          </p:cNvPr>
          <p:cNvSpPr>
            <a:spLocks noGrp="1"/>
          </p:cNvSpPr>
          <p:nvPr>
            <p:ph type="body" idx="1"/>
          </p:nvPr>
        </p:nvSpPr>
        <p:spPr>
          <a:xfrm>
            <a:off x="838200" y="1231900"/>
            <a:ext cx="10515600" cy="4945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2F74C-EB85-124D-817C-0C42379930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424857"/>
                </a:solidFill>
              </a:defRPr>
            </a:lvl1pPr>
          </a:lstStyle>
          <a:p>
            <a:fld id="{2CEB0B01-2759-9947-9E10-CC8EA41D4B67}" type="datetime1">
              <a:rPr lang="en-US" smtClean="0"/>
              <a:t>7/31/22</a:t>
            </a:fld>
            <a:endParaRPr lang="en-US"/>
          </a:p>
        </p:txBody>
      </p:sp>
      <p:sp>
        <p:nvSpPr>
          <p:cNvPr id="6" name="Slide Number Placeholder 5">
            <a:extLst>
              <a:ext uri="{FF2B5EF4-FFF2-40B4-BE49-F238E27FC236}">
                <a16:creationId xmlns:a16="http://schemas.microsoft.com/office/drawing/2014/main" id="{3C859492-509B-D842-858A-E98B477DEB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424857"/>
                </a:solidFill>
              </a:defRPr>
            </a:lvl1pPr>
          </a:lstStyle>
          <a:p>
            <a:fld id="{89057327-5C45-3844-9BAD-8A2E33F71C3A}" type="slidenum">
              <a:rPr lang="en-US" smtClean="0"/>
              <a:pPr/>
              <a:t>‹#›</a:t>
            </a:fld>
            <a:endParaRPr lang="en-US"/>
          </a:p>
        </p:txBody>
      </p:sp>
    </p:spTree>
    <p:extLst>
      <p:ext uri="{BB962C8B-B14F-4D97-AF65-F5344CB8AC3E}">
        <p14:creationId xmlns:p14="http://schemas.microsoft.com/office/powerpoint/2010/main" val="1673775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Roboto"/>
              <a:buNone/>
              <a:defRPr sz="280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i="0" u="none" strike="noStrike" cap="none">
                <a:solidFill>
                  <a:schemeClr val="dk1"/>
                </a:solidFill>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Roboto"/>
              <a:buChar char="●"/>
              <a:defRPr sz="1800" i="0" u="none" strike="noStrike" cap="none">
                <a:solidFill>
                  <a:schemeClr val="dk1"/>
                </a:solidFill>
                <a:latin typeface="Roboto"/>
                <a:ea typeface="Roboto"/>
                <a:cs typeface="Roboto"/>
                <a:sym typeface="Roboto"/>
              </a:defRPr>
            </a:lvl1pPr>
            <a:lvl2pPr marL="914400" marR="0" lvl="1" indent="-330200" algn="l" rtl="0">
              <a:lnSpc>
                <a:spcPct val="115000"/>
              </a:lnSpc>
              <a:spcBef>
                <a:spcPts val="0"/>
              </a:spcBef>
              <a:spcAft>
                <a:spcPts val="0"/>
              </a:spcAft>
              <a:buClr>
                <a:schemeClr val="dk1"/>
              </a:buClr>
              <a:buSzPts val="1600"/>
              <a:buFont typeface="Roboto"/>
              <a:buChar char="○"/>
              <a:defRPr sz="160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i="0" u="none" strike="noStrike" cap="none">
                <a:solidFill>
                  <a:schemeClr val="dk1"/>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55398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10.tiff"/><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8.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76.tiff"/></Relationships>
</file>

<file path=ppt/slides/_rels/slide10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1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hyperlink" Target="https://mediabiasfactcheck.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79.em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14.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7.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85.png"/><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tiff"/></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9.jpg"/><Relationship Id="rId7" Type="http://schemas.openxmlformats.org/officeDocument/2006/relationships/image" Target="../media/image10.tiff"/><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124.xml.rels><?xml version="1.0" encoding="UTF-8" standalone="yes"?>
<Relationships xmlns="http://schemas.openxmlformats.org/package/2006/relationships"><Relationship Id="rId3" Type="http://schemas.openxmlformats.org/officeDocument/2006/relationships/image" Target="../media/image93.jpg"/><Relationship Id="rId7"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5.png"/><Relationship Id="rId4" Type="http://schemas.openxmlformats.org/officeDocument/2006/relationships/image" Target="../media/image94.jpg"/></Relationships>
</file>

<file path=ppt/slides/_rels/slide12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1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109.png"/></Relationships>
</file>

<file path=ppt/slides/_rels/slide13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111.jpg"/></Relationships>
</file>

<file path=ppt/slides/_rels/slide13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11.png"/><Relationship Id="rId5" Type="http://schemas.openxmlformats.org/officeDocument/2006/relationships/image" Target="../media/image23.png"/><Relationship Id="rId10" Type="http://schemas.openxmlformats.org/officeDocument/2006/relationships/image" Target="../media/image10.tiff"/><Relationship Id="rId4" Type="http://schemas.openxmlformats.org/officeDocument/2006/relationships/image" Target="../media/image22.png"/><Relationship Id="rId9" Type="http://schemas.openxmlformats.org/officeDocument/2006/relationships/image" Target="../media/image26.png"/></Relationships>
</file>

<file path=ppt/slides/_rels/slide1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tiff"/></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tiff"/></Relationships>
</file>

<file path=ppt/slides/_rels/slide14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15.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10.tiff"/></Relationships>
</file>

<file path=ppt/slides/_rels/slide1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4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121.tiff"/></Relationships>
</file>

<file path=ppt/slides/_rels/slide14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11.png"/><Relationship Id="rId5" Type="http://schemas.openxmlformats.org/officeDocument/2006/relationships/image" Target="../media/image23.png"/><Relationship Id="rId10" Type="http://schemas.openxmlformats.org/officeDocument/2006/relationships/image" Target="../media/image10.tiff"/><Relationship Id="rId4" Type="http://schemas.openxmlformats.org/officeDocument/2006/relationships/image" Target="../media/image22.png"/><Relationship Id="rId9" Type="http://schemas.openxmlformats.org/officeDocument/2006/relationships/image" Target="../media/image26.png"/></Relationships>
</file>

<file path=ppt/slides/_rels/slide1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124.png"/></Relationships>
</file>

<file path=ppt/slides/_rels/slide152.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25.jpg"/><Relationship Id="rId7" Type="http://schemas.openxmlformats.org/officeDocument/2006/relationships/image" Target="../media/image129.jp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28.jpg"/><Relationship Id="rId5" Type="http://schemas.openxmlformats.org/officeDocument/2006/relationships/image" Target="../media/image127.jpg"/><Relationship Id="rId4" Type="http://schemas.openxmlformats.org/officeDocument/2006/relationships/image" Target="../media/image126.jpg"/><Relationship Id="rId9" Type="http://schemas.openxmlformats.org/officeDocument/2006/relationships/image" Target="../media/image11.png"/></Relationships>
</file>

<file path=ppt/slides/_rels/slide1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131.png"/></Relationships>
</file>

<file path=ppt/slides/_rels/slide1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57.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10.tiff"/><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image" Target="../media/image11.png"/></Relationships>
</file>

<file path=ppt/slides/_rels/slide15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tiff"/></Relationships>
</file>

<file path=ppt/slides/_rels/slide1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11.png"/><Relationship Id="rId5" Type="http://schemas.openxmlformats.org/officeDocument/2006/relationships/image" Target="../media/image23.png"/><Relationship Id="rId10" Type="http://schemas.openxmlformats.org/officeDocument/2006/relationships/image" Target="../media/image10.tiff"/><Relationship Id="rId4" Type="http://schemas.openxmlformats.org/officeDocument/2006/relationships/image" Target="../media/image22.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0.tiff"/><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tinyurl.com/battlefront-fake-news-tutorial" TargetMode="External"/><Relationship Id="rId7"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0.tiff"/><Relationship Id="rId5" Type="http://schemas.openxmlformats.org/officeDocument/2006/relationships/image" Target="../media/image33.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0.tiff"/><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10.tiff"/><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10.tiff"/><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5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tiff"/></Relationships>
</file>

<file path=ppt/slides/_rels/slide5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tiff"/></Relationships>
</file>

<file path=ppt/slides/_rels/slide5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10.tiff"/><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45.svg"/></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abs/1903.07389"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hyperlink" Target="https://aclanthology.org/volumes/N19-1/" TargetMode="External"/></Relationships>
</file>

<file path=ppt/slides/_rels/slide6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7.jpeg"/><Relationship Id="rId7" Type="http://schemas.openxmlformats.org/officeDocument/2006/relationships/diagramColors" Target="../diagrams/colors9.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image" Target="../media/image11.png"/><Relationship Id="rId5" Type="http://schemas.openxmlformats.org/officeDocument/2006/relationships/diagramLayout" Target="../diagrams/layout9.xml"/><Relationship Id="rId10" Type="http://schemas.openxmlformats.org/officeDocument/2006/relationships/image" Target="../media/image10.tiff"/><Relationship Id="rId4" Type="http://schemas.openxmlformats.org/officeDocument/2006/relationships/diagramData" Target="../diagrams/data9.xml"/><Relationship Id="rId9"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0.tiff"/><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tiff"/><Relationship Id="rId7"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3.png"/><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0.png"/><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3.png"/><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hyperlink" Target="https://aclanthology.org/2022.naacl-main.40/"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hyperlink" Target="https://aclanthology.org/volumes/N19-1/"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aclanthology.org/2022.naacl-main.40/"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hyperlink" Target="https://aclanthology.org/volumes/N19-1/"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3.png"/><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4.png"/><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68.png"/></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0326415" y="6324601"/>
            <a:ext cx="1524000" cy="365125"/>
          </a:xfrm>
          <a:prstGeom prst="rect">
            <a:avLst/>
          </a:prstGeom>
        </p:spPr>
        <p:txBody>
          <a:bodyPr/>
          <a:lstStyle/>
          <a:p>
            <a:fld id="{024B13ED-57CC-4817-AFF2-A39BFC804D6C}" type="slidenum">
              <a:rPr lang="en-US" smtClean="0"/>
              <a:pPr/>
              <a:t>1</a:t>
            </a:fld>
            <a:endParaRPr lang="en-US" dirty="0"/>
          </a:p>
        </p:txBody>
      </p:sp>
      <p:sp>
        <p:nvSpPr>
          <p:cNvPr id="14" name="Title 13">
            <a:extLst>
              <a:ext uri="{FF2B5EF4-FFF2-40B4-BE49-F238E27FC236}">
                <a16:creationId xmlns:a16="http://schemas.microsoft.com/office/drawing/2014/main" id="{D176DCF3-CBD3-A247-B801-8A7EA03C3A2C}"/>
              </a:ext>
            </a:extLst>
          </p:cNvPr>
          <p:cNvSpPr>
            <a:spLocks noGrp="1"/>
          </p:cNvSpPr>
          <p:nvPr>
            <p:ph type="ctrTitle"/>
          </p:nvPr>
        </p:nvSpPr>
        <p:spPr/>
        <p:txBody>
          <a:bodyPr>
            <a:normAutofit fontScale="90000"/>
          </a:bodyPr>
          <a:lstStyle/>
          <a:p>
            <a:r>
              <a:rPr lang="en-US" b="1" dirty="0"/>
              <a:t>The Battlefront of Misinformation &amp; Biased News</a:t>
            </a:r>
            <a:br>
              <a:rPr lang="en-US" b="1" dirty="0"/>
            </a:br>
            <a:br>
              <a:rPr lang="en-US" b="1" dirty="0"/>
            </a:br>
            <a:endParaRPr lang="en-US" dirty="0"/>
          </a:p>
        </p:txBody>
      </p:sp>
      <p:sp>
        <p:nvSpPr>
          <p:cNvPr id="16" name="Subtitle 15">
            <a:extLst>
              <a:ext uri="{FF2B5EF4-FFF2-40B4-BE49-F238E27FC236}">
                <a16:creationId xmlns:a16="http://schemas.microsoft.com/office/drawing/2014/main" id="{0478F660-7DEA-3E43-AEDF-16DE482B49D5}"/>
              </a:ext>
            </a:extLst>
          </p:cNvPr>
          <p:cNvSpPr>
            <a:spLocks noGrp="1"/>
          </p:cNvSpPr>
          <p:nvPr>
            <p:ph type="subTitle" idx="1"/>
          </p:nvPr>
        </p:nvSpPr>
        <p:spPr>
          <a:xfrm>
            <a:off x="1524000" y="4765748"/>
            <a:ext cx="9144000" cy="615950"/>
          </a:xfrm>
        </p:spPr>
        <p:txBody>
          <a:bodyPr>
            <a:normAutofit/>
          </a:bodyPr>
          <a:lstStyle/>
          <a:p>
            <a:r>
              <a:rPr lang="en-US" dirty="0"/>
              <a:t>KDD’22 Tutorial    August 14, 2022 </a:t>
            </a:r>
          </a:p>
        </p:txBody>
      </p:sp>
      <p:sp>
        <p:nvSpPr>
          <p:cNvPr id="17" name="Rectangle 16">
            <a:extLst>
              <a:ext uri="{FF2B5EF4-FFF2-40B4-BE49-F238E27FC236}">
                <a16:creationId xmlns:a16="http://schemas.microsoft.com/office/drawing/2014/main" id="{B2F57270-415B-F44C-9CF7-C63F4311E2E2}"/>
              </a:ext>
            </a:extLst>
          </p:cNvPr>
          <p:cNvSpPr/>
          <p:nvPr/>
        </p:nvSpPr>
        <p:spPr>
          <a:xfrm>
            <a:off x="3334215" y="5553307"/>
            <a:ext cx="5504985" cy="1136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3A7C26B5-4C87-1C40-AFD9-22FC160CC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569" y="5649295"/>
            <a:ext cx="2185950" cy="8441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F176527-F98B-C64E-B46D-DABF217FA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265" y="5718024"/>
            <a:ext cx="2185950" cy="5914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17E31DF-93EF-BB47-AC0E-C994D2B3C0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71" t="12572" r="45768" b="55598"/>
          <a:stretch/>
        </p:blipFill>
        <p:spPr bwMode="auto">
          <a:xfrm>
            <a:off x="9234178" y="5764277"/>
            <a:ext cx="1635191" cy="545203"/>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A3889B61-D342-1A42-B0B2-F36C79CF81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080" y="2432590"/>
            <a:ext cx="1220883" cy="1627843"/>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346163B4-B7FC-FF42-987E-CD3B93ACA6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7187" y="2432591"/>
            <a:ext cx="1689268" cy="1690441"/>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52A12451-9B71-464E-A151-2E4D1BC1A2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1644" y="2433765"/>
            <a:ext cx="1689268" cy="1689268"/>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a:extLst>
              <a:ext uri="{FF2B5EF4-FFF2-40B4-BE49-F238E27FC236}">
                <a16:creationId xmlns:a16="http://schemas.microsoft.com/office/drawing/2014/main" id="{92F0BAFF-52BF-C148-A232-C472205C75D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07" r="6961"/>
          <a:stretch/>
        </p:blipFill>
        <p:spPr bwMode="auto">
          <a:xfrm>
            <a:off x="3869473" y="2482723"/>
            <a:ext cx="1539178" cy="162784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3DFD5B2-9BBA-F348-ABCC-F47506F41DCD}"/>
              </a:ext>
            </a:extLst>
          </p:cNvPr>
          <p:cNvSpPr txBox="1"/>
          <p:nvPr/>
        </p:nvSpPr>
        <p:spPr>
          <a:xfrm>
            <a:off x="1963080" y="4123033"/>
            <a:ext cx="1371135" cy="630942"/>
          </a:xfrm>
          <a:prstGeom prst="rect">
            <a:avLst/>
          </a:prstGeom>
          <a:noFill/>
        </p:spPr>
        <p:txBody>
          <a:bodyPr wrap="square">
            <a:spAutoFit/>
          </a:bodyPr>
          <a:lstStyle/>
          <a:p>
            <a:pPr rtl="0">
              <a:spcBef>
                <a:spcPts val="0"/>
              </a:spcBef>
              <a:spcAft>
                <a:spcPts val="0"/>
              </a:spcAft>
            </a:pPr>
            <a:r>
              <a:rPr lang="en-US" sz="1700" b="1" i="0" u="none" strike="noStrike" dirty="0">
                <a:solidFill>
                  <a:srgbClr val="595959"/>
                </a:solidFill>
                <a:effectLst/>
                <a:latin typeface="Lato" panose="020F0502020204030203" pitchFamily="34" charset="0"/>
              </a:rPr>
              <a:t>Yi R. Fung</a:t>
            </a:r>
            <a:br>
              <a:rPr lang="en-US" dirty="0"/>
            </a:br>
            <a:endParaRPr lang="en-US" dirty="0"/>
          </a:p>
        </p:txBody>
      </p:sp>
      <p:sp>
        <p:nvSpPr>
          <p:cNvPr id="35" name="TextBox 34">
            <a:extLst>
              <a:ext uri="{FF2B5EF4-FFF2-40B4-BE49-F238E27FC236}">
                <a16:creationId xmlns:a16="http://schemas.microsoft.com/office/drawing/2014/main" id="{2CAAE793-E524-724F-BCEF-A6B0E5AEF65F}"/>
              </a:ext>
            </a:extLst>
          </p:cNvPr>
          <p:cNvSpPr txBox="1"/>
          <p:nvPr/>
        </p:nvSpPr>
        <p:spPr>
          <a:xfrm>
            <a:off x="8943278" y="4123835"/>
            <a:ext cx="1293077" cy="630942"/>
          </a:xfrm>
          <a:prstGeom prst="rect">
            <a:avLst/>
          </a:prstGeom>
          <a:noFill/>
        </p:spPr>
        <p:txBody>
          <a:bodyPr wrap="square">
            <a:spAutoFit/>
          </a:bodyPr>
          <a:lstStyle/>
          <a:p>
            <a:pPr rtl="0">
              <a:spcBef>
                <a:spcPts val="0"/>
              </a:spcBef>
              <a:spcAft>
                <a:spcPts val="0"/>
              </a:spcAft>
            </a:pPr>
            <a:r>
              <a:rPr lang="en-US" sz="1700" b="1" i="0" u="none" strike="noStrike" dirty="0">
                <a:solidFill>
                  <a:srgbClr val="595959"/>
                </a:solidFill>
                <a:effectLst/>
                <a:latin typeface="Lato" panose="020F0502020204030203" pitchFamily="34" charset="0"/>
              </a:rPr>
              <a:t>Heng Ji</a:t>
            </a:r>
            <a:br>
              <a:rPr lang="en-US" b="1" dirty="0"/>
            </a:br>
            <a:endParaRPr lang="en-US" b="1" dirty="0"/>
          </a:p>
        </p:txBody>
      </p:sp>
      <p:sp>
        <p:nvSpPr>
          <p:cNvPr id="36" name="TextBox 35">
            <a:extLst>
              <a:ext uri="{FF2B5EF4-FFF2-40B4-BE49-F238E27FC236}">
                <a16:creationId xmlns:a16="http://schemas.microsoft.com/office/drawing/2014/main" id="{57765EFD-7246-3D40-94DF-2A69544BA8BB}"/>
              </a:ext>
            </a:extLst>
          </p:cNvPr>
          <p:cNvSpPr txBox="1"/>
          <p:nvPr/>
        </p:nvSpPr>
        <p:spPr>
          <a:xfrm>
            <a:off x="6338550" y="4101533"/>
            <a:ext cx="1734541" cy="615553"/>
          </a:xfrm>
          <a:prstGeom prst="rect">
            <a:avLst/>
          </a:prstGeom>
          <a:noFill/>
        </p:spPr>
        <p:txBody>
          <a:bodyPr wrap="square">
            <a:spAutoFit/>
          </a:bodyPr>
          <a:lstStyle/>
          <a:p>
            <a:pPr rtl="0">
              <a:spcBef>
                <a:spcPts val="0"/>
              </a:spcBef>
              <a:spcAft>
                <a:spcPts val="0"/>
              </a:spcAft>
            </a:pPr>
            <a:r>
              <a:rPr lang="en-US" sz="1700" b="1" i="0" u="none" strike="noStrike" dirty="0" err="1">
                <a:solidFill>
                  <a:srgbClr val="595959"/>
                </a:solidFill>
                <a:effectLst/>
                <a:latin typeface="Lato" panose="020F0502020204030203" pitchFamily="34" charset="0"/>
              </a:rPr>
              <a:t>Preslav</a:t>
            </a:r>
            <a:r>
              <a:rPr lang="en-US" sz="1700" b="1" i="0" u="none" strike="noStrike" dirty="0">
                <a:solidFill>
                  <a:srgbClr val="595959"/>
                </a:solidFill>
                <a:effectLst/>
                <a:latin typeface="Lato" panose="020F0502020204030203" pitchFamily="34" charset="0"/>
              </a:rPr>
              <a:t> </a:t>
            </a:r>
            <a:r>
              <a:rPr lang="en-US" sz="1700" b="1" i="0" u="none" strike="noStrike" dirty="0" err="1">
                <a:solidFill>
                  <a:srgbClr val="595959"/>
                </a:solidFill>
                <a:effectLst/>
                <a:latin typeface="Lato" panose="020F0502020204030203" pitchFamily="34" charset="0"/>
              </a:rPr>
              <a:t>Nakov</a:t>
            </a:r>
            <a:br>
              <a:rPr lang="en-US" sz="1700" dirty="0"/>
            </a:br>
            <a:endParaRPr lang="en-US" sz="1700" dirty="0"/>
          </a:p>
        </p:txBody>
      </p:sp>
      <p:sp>
        <p:nvSpPr>
          <p:cNvPr id="37" name="TextBox 36">
            <a:extLst>
              <a:ext uri="{FF2B5EF4-FFF2-40B4-BE49-F238E27FC236}">
                <a16:creationId xmlns:a16="http://schemas.microsoft.com/office/drawing/2014/main" id="{4E01B4CE-0FE4-FD48-9BC4-CD0F418C7FB7}"/>
              </a:ext>
            </a:extLst>
          </p:cNvPr>
          <p:cNvSpPr txBox="1"/>
          <p:nvPr/>
        </p:nvSpPr>
        <p:spPr>
          <a:xfrm>
            <a:off x="3869473" y="4123033"/>
            <a:ext cx="1539177" cy="630942"/>
          </a:xfrm>
          <a:prstGeom prst="rect">
            <a:avLst/>
          </a:prstGeom>
          <a:noFill/>
        </p:spPr>
        <p:txBody>
          <a:bodyPr wrap="square">
            <a:spAutoFit/>
          </a:bodyPr>
          <a:lstStyle/>
          <a:p>
            <a:pPr rtl="0">
              <a:spcBef>
                <a:spcPts val="0"/>
              </a:spcBef>
              <a:spcAft>
                <a:spcPts val="0"/>
              </a:spcAft>
            </a:pPr>
            <a:r>
              <a:rPr lang="en-US" sz="1700" b="1" i="0" u="none" strike="noStrike" dirty="0">
                <a:solidFill>
                  <a:srgbClr val="595959"/>
                </a:solidFill>
                <a:effectLst/>
                <a:latin typeface="Lato" panose="020F0502020204030203" pitchFamily="34" charset="0"/>
              </a:rPr>
              <a:t>Steeve Huang</a:t>
            </a:r>
            <a:br>
              <a:rPr lang="en-US" dirty="0"/>
            </a:br>
            <a:endParaRPr lang="en-US" dirty="0"/>
          </a:p>
        </p:txBody>
      </p:sp>
    </p:spTree>
    <p:extLst>
      <p:ext uri="{BB962C8B-B14F-4D97-AF65-F5344CB8AC3E}">
        <p14:creationId xmlns:p14="http://schemas.microsoft.com/office/powerpoint/2010/main" val="1767097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p:nvPr/>
        </p:nvSpPr>
        <p:spPr>
          <a:xfrm>
            <a:off x="6641551" y="1602985"/>
            <a:ext cx="30116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Arial"/>
                <a:cs typeface="Arial"/>
                <a:sym typeface="Arial"/>
              </a:rPr>
              <a:t>Claim: The Amazon rainforest is decreasing. </a:t>
            </a:r>
            <a:endParaRPr sz="1867" kern="0">
              <a:solidFill>
                <a:srgbClr val="000000"/>
              </a:solidFill>
              <a:latin typeface="Arial"/>
              <a:cs typeface="Arial"/>
              <a:sym typeface="Arial"/>
            </a:endParaRPr>
          </a:p>
        </p:txBody>
      </p:sp>
      <p:sp>
        <p:nvSpPr>
          <p:cNvPr id="185" name="Google Shape;185;p31"/>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A Typical Fact Checking Pipeline</a:t>
            </a:r>
            <a:endParaRPr/>
          </a:p>
        </p:txBody>
      </p:sp>
      <p:pic>
        <p:nvPicPr>
          <p:cNvPr id="186" name="Google Shape;186;p31"/>
          <p:cNvPicPr preferRelativeResize="0"/>
          <p:nvPr/>
        </p:nvPicPr>
        <p:blipFill>
          <a:blip r:embed="rId3">
            <a:alphaModFix/>
          </a:blip>
          <a:stretch>
            <a:fillRect/>
          </a:stretch>
        </p:blipFill>
        <p:spPr>
          <a:xfrm>
            <a:off x="4816783" y="5033233"/>
            <a:ext cx="1510564" cy="1378531"/>
          </a:xfrm>
          <a:prstGeom prst="rect">
            <a:avLst/>
          </a:prstGeom>
          <a:noFill/>
          <a:ln>
            <a:noFill/>
          </a:ln>
        </p:spPr>
      </p:pic>
      <p:cxnSp>
        <p:nvCxnSpPr>
          <p:cNvPr id="187" name="Google Shape;187;p31"/>
          <p:cNvCxnSpPr>
            <a:stCxn id="184" idx="2"/>
            <a:endCxn id="188" idx="0"/>
          </p:cNvCxnSpPr>
          <p:nvPr/>
        </p:nvCxnSpPr>
        <p:spPr>
          <a:xfrm flipH="1">
            <a:off x="5572067" y="2423810"/>
            <a:ext cx="2575284" cy="934124"/>
          </a:xfrm>
          <a:prstGeom prst="straightConnector1">
            <a:avLst/>
          </a:prstGeom>
          <a:noFill/>
          <a:ln w="9525" cap="flat" cmpd="sng">
            <a:solidFill>
              <a:schemeClr val="dk1"/>
            </a:solidFill>
            <a:prstDash val="solid"/>
            <a:round/>
            <a:headEnd type="none" w="med" len="med"/>
            <a:tailEnd type="stealth" w="med" len="med"/>
          </a:ln>
        </p:spPr>
      </p:cxnSp>
      <p:sp>
        <p:nvSpPr>
          <p:cNvPr id="188" name="Google Shape;188;p31"/>
          <p:cNvSpPr txBox="1"/>
          <p:nvPr/>
        </p:nvSpPr>
        <p:spPr>
          <a:xfrm>
            <a:off x="4792267" y="3357934"/>
            <a:ext cx="1559600" cy="820825"/>
          </a:xfrm>
          <a:prstGeom prst="rect">
            <a:avLst/>
          </a:prstGeom>
          <a:solidFill>
            <a:srgbClr val="C9DAF8"/>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Evidence Retriever</a:t>
            </a:r>
            <a:endParaRPr sz="1867" b="1" kern="0">
              <a:solidFill>
                <a:srgbClr val="000000"/>
              </a:solidFill>
              <a:latin typeface="Arial"/>
              <a:cs typeface="Arial"/>
              <a:sym typeface="Arial"/>
            </a:endParaRPr>
          </a:p>
        </p:txBody>
      </p:sp>
      <p:cxnSp>
        <p:nvCxnSpPr>
          <p:cNvPr id="189" name="Google Shape;189;p31"/>
          <p:cNvCxnSpPr>
            <a:stCxn id="188" idx="3"/>
            <a:endCxn id="190" idx="1"/>
          </p:cNvCxnSpPr>
          <p:nvPr/>
        </p:nvCxnSpPr>
        <p:spPr>
          <a:xfrm>
            <a:off x="6351867" y="3768347"/>
            <a:ext cx="1294118" cy="3171"/>
          </a:xfrm>
          <a:prstGeom prst="straightConnector1">
            <a:avLst/>
          </a:prstGeom>
          <a:noFill/>
          <a:ln w="9525" cap="flat" cmpd="sng">
            <a:solidFill>
              <a:schemeClr val="dk1"/>
            </a:solidFill>
            <a:prstDash val="solid"/>
            <a:round/>
            <a:headEnd type="none" w="med" len="med"/>
            <a:tailEnd type="stealth" w="med" len="med"/>
          </a:ln>
        </p:spPr>
      </p:cxnSp>
      <p:cxnSp>
        <p:nvCxnSpPr>
          <p:cNvPr id="191" name="Google Shape;191;p31"/>
          <p:cNvCxnSpPr>
            <a:stCxn id="190" idx="3"/>
            <a:endCxn id="192" idx="1"/>
          </p:cNvCxnSpPr>
          <p:nvPr/>
        </p:nvCxnSpPr>
        <p:spPr>
          <a:xfrm>
            <a:off x="8648701" y="3771518"/>
            <a:ext cx="1152766" cy="13"/>
          </a:xfrm>
          <a:prstGeom prst="straightConnector1">
            <a:avLst/>
          </a:prstGeom>
          <a:noFill/>
          <a:ln w="9525" cap="flat" cmpd="sng">
            <a:solidFill>
              <a:schemeClr val="dk1"/>
            </a:solidFill>
            <a:prstDash val="solid"/>
            <a:round/>
            <a:headEnd type="none" w="med" len="med"/>
            <a:tailEnd type="stealth" w="med" len="med"/>
          </a:ln>
        </p:spPr>
      </p:cxnSp>
      <p:sp>
        <p:nvSpPr>
          <p:cNvPr id="192" name="Google Shape;192;p31"/>
          <p:cNvSpPr txBox="1"/>
          <p:nvPr/>
        </p:nvSpPr>
        <p:spPr>
          <a:xfrm>
            <a:off x="9801467" y="3361118"/>
            <a:ext cx="1559600" cy="820825"/>
          </a:xfrm>
          <a:prstGeom prst="rect">
            <a:avLst/>
          </a:prstGeom>
          <a:solidFill>
            <a:srgbClr val="F4CCCC"/>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Claim</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Verifier</a:t>
            </a:r>
            <a:endParaRPr sz="1867" b="1" kern="0">
              <a:solidFill>
                <a:srgbClr val="000000"/>
              </a:solidFill>
              <a:latin typeface="Arial"/>
              <a:cs typeface="Arial"/>
              <a:sym typeface="Arial"/>
            </a:endParaRPr>
          </a:p>
        </p:txBody>
      </p:sp>
      <p:sp>
        <p:nvSpPr>
          <p:cNvPr id="193" name="Google Shape;193;p31"/>
          <p:cNvSpPr txBox="1"/>
          <p:nvPr/>
        </p:nvSpPr>
        <p:spPr>
          <a:xfrm>
            <a:off x="10021467" y="4862034"/>
            <a:ext cx="11196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i="1" kern="0">
                <a:solidFill>
                  <a:srgbClr val="6AA84F"/>
                </a:solidFill>
                <a:latin typeface="Arial"/>
                <a:cs typeface="Arial"/>
                <a:sym typeface="Arial"/>
              </a:rPr>
              <a:t>True</a:t>
            </a:r>
            <a:endParaRPr sz="1867" b="1" i="1" kern="0">
              <a:solidFill>
                <a:srgbClr val="6AA84F"/>
              </a:solidFill>
              <a:latin typeface="Arial"/>
              <a:cs typeface="Arial"/>
              <a:sym typeface="Arial"/>
            </a:endParaRPr>
          </a:p>
        </p:txBody>
      </p:sp>
      <p:sp>
        <p:nvSpPr>
          <p:cNvPr id="194" name="Google Shape;194;p3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fld id="{00000000-1234-1234-1234-123412341234}" type="slidenum">
              <a:rPr lang="en" kern="0">
                <a:solidFill>
                  <a:srgbClr val="595959"/>
                </a:solidFill>
              </a:rPr>
              <a:pPr defTabSz="1219170"/>
              <a:t>10</a:t>
            </a:fld>
            <a:endParaRPr kern="0">
              <a:solidFill>
                <a:srgbClr val="595959"/>
              </a:solidFill>
            </a:endParaRPr>
          </a:p>
        </p:txBody>
      </p:sp>
      <p:cxnSp>
        <p:nvCxnSpPr>
          <p:cNvPr id="195" name="Google Shape;195;p31"/>
          <p:cNvCxnSpPr>
            <a:stCxn id="186" idx="0"/>
            <a:endCxn id="188" idx="2"/>
          </p:cNvCxnSpPr>
          <p:nvPr/>
        </p:nvCxnSpPr>
        <p:spPr>
          <a:xfrm flipV="1">
            <a:off x="5572065" y="4178759"/>
            <a:ext cx="2" cy="854474"/>
          </a:xfrm>
          <a:prstGeom prst="straightConnector1">
            <a:avLst/>
          </a:prstGeom>
          <a:noFill/>
          <a:ln w="9525" cap="flat" cmpd="sng">
            <a:solidFill>
              <a:schemeClr val="dk1"/>
            </a:solidFill>
            <a:prstDash val="solid"/>
            <a:round/>
            <a:headEnd type="none" w="med" len="med"/>
            <a:tailEnd type="stealth" w="med" len="med"/>
          </a:ln>
        </p:spPr>
      </p:cxnSp>
      <p:cxnSp>
        <p:nvCxnSpPr>
          <p:cNvPr id="196" name="Google Shape;196;p31"/>
          <p:cNvCxnSpPr>
            <a:stCxn id="192" idx="2"/>
            <a:endCxn id="193" idx="0"/>
          </p:cNvCxnSpPr>
          <p:nvPr/>
        </p:nvCxnSpPr>
        <p:spPr>
          <a:xfrm>
            <a:off x="10581267" y="4181943"/>
            <a:ext cx="0" cy="680091"/>
          </a:xfrm>
          <a:prstGeom prst="straightConnector1">
            <a:avLst/>
          </a:prstGeom>
          <a:noFill/>
          <a:ln w="9525" cap="flat" cmpd="sng">
            <a:solidFill>
              <a:schemeClr val="dk1"/>
            </a:solidFill>
            <a:prstDash val="solid"/>
            <a:round/>
            <a:headEnd type="none" w="med" len="med"/>
            <a:tailEnd type="stealth" w="med" len="med"/>
          </a:ln>
        </p:spPr>
      </p:cxnSp>
      <p:pic>
        <p:nvPicPr>
          <p:cNvPr id="190" name="Google Shape;190;p31"/>
          <p:cNvPicPr preferRelativeResize="0"/>
          <p:nvPr/>
        </p:nvPicPr>
        <p:blipFill rotWithShape="1">
          <a:blip r:embed="rId4">
            <a:alphaModFix/>
          </a:blip>
          <a:srcRect l="27889" t="22646" r="27595" b="23829"/>
          <a:stretch/>
        </p:blipFill>
        <p:spPr>
          <a:xfrm>
            <a:off x="7645985" y="3168735"/>
            <a:ext cx="1002716" cy="1205565"/>
          </a:xfrm>
          <a:prstGeom prst="rect">
            <a:avLst/>
          </a:prstGeom>
          <a:noFill/>
          <a:ln>
            <a:noFill/>
          </a:ln>
        </p:spPr>
      </p:pic>
      <p:pic>
        <p:nvPicPr>
          <p:cNvPr id="197" name="Google Shape;197;p31"/>
          <p:cNvPicPr preferRelativeResize="0"/>
          <p:nvPr/>
        </p:nvPicPr>
        <p:blipFill rotWithShape="1">
          <a:blip r:embed="rId5">
            <a:alphaModFix/>
          </a:blip>
          <a:srcRect l="9876" r="9302" b="13666"/>
          <a:stretch/>
        </p:blipFill>
        <p:spPr>
          <a:xfrm>
            <a:off x="2025934" y="4645885"/>
            <a:ext cx="1384801" cy="1479287"/>
          </a:xfrm>
          <a:prstGeom prst="rect">
            <a:avLst/>
          </a:prstGeom>
          <a:noFill/>
          <a:ln>
            <a:noFill/>
          </a:ln>
        </p:spPr>
      </p:pic>
      <p:sp>
        <p:nvSpPr>
          <p:cNvPr id="198" name="Google Shape;198;p31"/>
          <p:cNvSpPr txBox="1"/>
          <p:nvPr/>
        </p:nvSpPr>
        <p:spPr>
          <a:xfrm>
            <a:off x="2168933" y="6081367"/>
            <a:ext cx="11528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article</a:t>
            </a:r>
            <a:endParaRPr sz="1867" kern="0">
              <a:solidFill>
                <a:srgbClr val="000000"/>
              </a:solidFill>
              <a:latin typeface="Roboto"/>
              <a:ea typeface="Roboto"/>
              <a:cs typeface="Roboto"/>
              <a:sym typeface="Roboto"/>
            </a:endParaRPr>
          </a:p>
        </p:txBody>
      </p:sp>
      <p:sp>
        <p:nvSpPr>
          <p:cNvPr id="199" name="Google Shape;199;p31"/>
          <p:cNvSpPr txBox="1"/>
          <p:nvPr/>
        </p:nvSpPr>
        <p:spPr>
          <a:xfrm>
            <a:off x="1938533" y="3429000"/>
            <a:ext cx="1559600" cy="820825"/>
          </a:xfrm>
          <a:prstGeom prst="rect">
            <a:avLst/>
          </a:prstGeom>
          <a:solidFill>
            <a:srgbClr val="D9EAD3"/>
          </a:solidFill>
          <a:ln>
            <a:noFill/>
          </a:ln>
        </p:spPr>
        <p:txBody>
          <a:bodyPr spcFirstLastPara="1" wrap="square" lIns="121900" tIns="121900" rIns="121900" bIns="121900" anchor="t" anchorCtr="0">
            <a:spAutoFit/>
          </a:bodyPr>
          <a:lstStyle/>
          <a:p>
            <a:pPr defTabSz="1219170">
              <a:buClr>
                <a:srgbClr val="000000"/>
              </a:buClr>
            </a:pPr>
            <a:r>
              <a:rPr lang="en" sz="1867" b="1" kern="0" dirty="0">
                <a:solidFill>
                  <a:srgbClr val="000000"/>
                </a:solidFill>
                <a:latin typeface="Arial"/>
                <a:cs typeface="Arial"/>
                <a:sym typeface="Arial"/>
              </a:rPr>
              <a:t>Claim </a:t>
            </a:r>
            <a:endParaRPr sz="1867" b="1" kern="0" dirty="0">
              <a:solidFill>
                <a:srgbClr val="000000"/>
              </a:solidFill>
              <a:latin typeface="Arial"/>
              <a:cs typeface="Arial"/>
              <a:sym typeface="Arial"/>
            </a:endParaRPr>
          </a:p>
          <a:p>
            <a:pPr defTabSz="1219170">
              <a:buClr>
                <a:srgbClr val="000000"/>
              </a:buClr>
            </a:pPr>
            <a:r>
              <a:rPr lang="en" sz="1867" b="1" kern="0" dirty="0">
                <a:solidFill>
                  <a:srgbClr val="000000"/>
                </a:solidFill>
                <a:latin typeface="Arial"/>
                <a:cs typeface="Arial"/>
                <a:sym typeface="Arial"/>
              </a:rPr>
              <a:t>Detector</a:t>
            </a:r>
            <a:endParaRPr sz="1867" b="1" kern="0" dirty="0">
              <a:solidFill>
                <a:srgbClr val="000000"/>
              </a:solidFill>
              <a:latin typeface="Arial"/>
              <a:cs typeface="Arial"/>
              <a:sym typeface="Arial"/>
            </a:endParaRPr>
          </a:p>
        </p:txBody>
      </p:sp>
      <p:sp>
        <p:nvSpPr>
          <p:cNvPr id="200" name="Google Shape;200;p31"/>
          <p:cNvSpPr txBox="1"/>
          <p:nvPr/>
        </p:nvSpPr>
        <p:spPr>
          <a:xfrm>
            <a:off x="7570968" y="4374300"/>
            <a:ext cx="12144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webpage</a:t>
            </a:r>
            <a:endParaRPr sz="1867" kern="0">
              <a:solidFill>
                <a:srgbClr val="000000"/>
              </a:solidFill>
              <a:latin typeface="Roboto"/>
              <a:ea typeface="Roboto"/>
              <a:cs typeface="Roboto"/>
              <a:sym typeface="Roboto"/>
            </a:endParaRPr>
          </a:p>
        </p:txBody>
      </p:sp>
      <p:cxnSp>
        <p:nvCxnSpPr>
          <p:cNvPr id="201" name="Google Shape;201;p31"/>
          <p:cNvCxnSpPr>
            <a:stCxn id="197" idx="0"/>
            <a:endCxn id="199" idx="2"/>
          </p:cNvCxnSpPr>
          <p:nvPr/>
        </p:nvCxnSpPr>
        <p:spPr>
          <a:xfrm flipH="1" flipV="1">
            <a:off x="2718333" y="4249825"/>
            <a:ext cx="2" cy="396060"/>
          </a:xfrm>
          <a:prstGeom prst="straightConnector1">
            <a:avLst/>
          </a:prstGeom>
          <a:noFill/>
          <a:ln w="9525" cap="flat" cmpd="sng">
            <a:solidFill>
              <a:schemeClr val="dk1"/>
            </a:solidFill>
            <a:prstDash val="solid"/>
            <a:round/>
            <a:headEnd type="none" w="med" len="med"/>
            <a:tailEnd type="stealth" w="med" len="med"/>
          </a:ln>
        </p:spPr>
      </p:cxnSp>
      <p:pic>
        <p:nvPicPr>
          <p:cNvPr id="202" name="Google Shape;202;p31"/>
          <p:cNvPicPr preferRelativeResize="0"/>
          <p:nvPr/>
        </p:nvPicPr>
        <p:blipFill rotWithShape="1">
          <a:blip r:embed="rId6">
            <a:alphaModFix/>
          </a:blip>
          <a:srcRect l="6140" r="6385" b="14566"/>
          <a:stretch/>
        </p:blipFill>
        <p:spPr>
          <a:xfrm>
            <a:off x="3321734" y="1381501"/>
            <a:ext cx="1293999" cy="1263801"/>
          </a:xfrm>
          <a:prstGeom prst="rect">
            <a:avLst/>
          </a:prstGeom>
          <a:noFill/>
          <a:ln>
            <a:noFill/>
          </a:ln>
        </p:spPr>
      </p:pic>
      <p:cxnSp>
        <p:nvCxnSpPr>
          <p:cNvPr id="203" name="Google Shape;203;p31"/>
          <p:cNvCxnSpPr/>
          <p:nvPr/>
        </p:nvCxnSpPr>
        <p:spPr>
          <a:xfrm rot="10800000">
            <a:off x="2745333" y="3041851"/>
            <a:ext cx="0" cy="396000"/>
          </a:xfrm>
          <a:prstGeom prst="straightConnector1">
            <a:avLst/>
          </a:prstGeom>
          <a:noFill/>
          <a:ln w="9525" cap="flat" cmpd="sng">
            <a:solidFill>
              <a:schemeClr val="dk1"/>
            </a:solidFill>
            <a:prstDash val="solid"/>
            <a:round/>
            <a:headEnd type="none" w="med" len="med"/>
            <a:tailEnd type="stealth" w="med" len="med"/>
          </a:ln>
        </p:spPr>
      </p:cxnSp>
      <p:cxnSp>
        <p:nvCxnSpPr>
          <p:cNvPr id="204" name="Google Shape;204;p31"/>
          <p:cNvCxnSpPr>
            <a:stCxn id="184" idx="2"/>
            <a:endCxn id="192" idx="0"/>
          </p:cNvCxnSpPr>
          <p:nvPr/>
        </p:nvCxnSpPr>
        <p:spPr>
          <a:xfrm>
            <a:off x="8147351" y="2423810"/>
            <a:ext cx="2433916" cy="937308"/>
          </a:xfrm>
          <a:prstGeom prst="straightConnector1">
            <a:avLst/>
          </a:prstGeom>
          <a:noFill/>
          <a:ln w="9525" cap="flat" cmpd="sng">
            <a:solidFill>
              <a:schemeClr val="dk1"/>
            </a:solidFill>
            <a:prstDash val="solid"/>
            <a:round/>
            <a:headEnd type="none" w="med" len="med"/>
            <a:tailEnd type="stealth" w="med" len="med"/>
          </a:ln>
        </p:spPr>
      </p:cxnSp>
      <p:sp>
        <p:nvSpPr>
          <p:cNvPr id="205" name="Google Shape;205;p31"/>
          <p:cNvSpPr txBox="1"/>
          <p:nvPr/>
        </p:nvSpPr>
        <p:spPr>
          <a:xfrm>
            <a:off x="2258733" y="2485167"/>
            <a:ext cx="973200" cy="53350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Claim</a:t>
            </a:r>
            <a:endParaRPr sz="1867" kern="0">
              <a:solidFill>
                <a:srgbClr val="000000"/>
              </a:solidFill>
              <a:latin typeface="Roboto"/>
              <a:ea typeface="Roboto"/>
              <a:cs typeface="Roboto"/>
              <a:sym typeface="Roboto"/>
            </a:endParaRPr>
          </a:p>
        </p:txBody>
      </p:sp>
      <p:cxnSp>
        <p:nvCxnSpPr>
          <p:cNvPr id="206" name="Google Shape;206;p31"/>
          <p:cNvCxnSpPr>
            <a:stCxn id="202" idx="3"/>
            <a:endCxn id="184" idx="1"/>
          </p:cNvCxnSpPr>
          <p:nvPr/>
        </p:nvCxnSpPr>
        <p:spPr>
          <a:xfrm flipV="1">
            <a:off x="4615733" y="2013398"/>
            <a:ext cx="2025818" cy="4"/>
          </a:xfrm>
          <a:prstGeom prst="straightConnector1">
            <a:avLst/>
          </a:prstGeom>
          <a:noFill/>
          <a:ln w="9525" cap="flat" cmpd="sng">
            <a:solidFill>
              <a:schemeClr val="dk1"/>
            </a:solidFill>
            <a:prstDash val="solid"/>
            <a:round/>
            <a:headEnd type="none" w="med" len="med"/>
            <a:tailEnd type="stealth" w="med" len="med"/>
          </a:ln>
        </p:spPr>
      </p:cxnSp>
      <p:cxnSp>
        <p:nvCxnSpPr>
          <p:cNvPr id="207" name="Google Shape;207;p31"/>
          <p:cNvCxnSpPr>
            <a:stCxn id="205" idx="0"/>
            <a:endCxn id="202" idx="1"/>
          </p:cNvCxnSpPr>
          <p:nvPr/>
        </p:nvCxnSpPr>
        <p:spPr>
          <a:xfrm rot="5400000" flipH="1" flipV="1">
            <a:off x="2797651" y="1961085"/>
            <a:ext cx="471765" cy="576401"/>
          </a:xfrm>
          <a:prstGeom prst="bentConnector2">
            <a:avLst/>
          </a:prstGeom>
          <a:noFill/>
          <a:ln w="9525" cap="flat" cmpd="sng">
            <a:solidFill>
              <a:schemeClr val="dk1"/>
            </a:solidFill>
            <a:prstDash val="solid"/>
            <a:round/>
            <a:headEnd type="none" w="med" len="med"/>
            <a:tailEnd type="stealth" w="med" len="med"/>
          </a:ln>
        </p:spPr>
      </p:cxnSp>
      <p:sp>
        <p:nvSpPr>
          <p:cNvPr id="208" name="Google Shape;208;p31"/>
          <p:cNvSpPr txBox="1"/>
          <p:nvPr/>
        </p:nvSpPr>
        <p:spPr>
          <a:xfrm>
            <a:off x="2902333" y="803367"/>
            <a:ext cx="213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Debunked claims</a:t>
            </a:r>
            <a:endParaRPr sz="1867" kern="0">
              <a:solidFill>
                <a:srgbClr val="000000"/>
              </a:solidFill>
              <a:latin typeface="Roboto"/>
              <a:ea typeface="Roboto"/>
              <a:cs typeface="Roboto"/>
              <a:sym typeface="Roboto"/>
            </a:endParaRPr>
          </a:p>
        </p:txBody>
      </p:sp>
      <p:cxnSp>
        <p:nvCxnSpPr>
          <p:cNvPr id="209" name="Google Shape;209;p31"/>
          <p:cNvCxnSpPr>
            <a:stCxn id="193" idx="2"/>
            <a:endCxn id="202" idx="2"/>
          </p:cNvCxnSpPr>
          <p:nvPr/>
        </p:nvCxnSpPr>
        <p:spPr>
          <a:xfrm rot="5400000" flipH="1">
            <a:off x="5899883" y="714154"/>
            <a:ext cx="2750236" cy="6612533"/>
          </a:xfrm>
          <a:prstGeom prst="bentConnector3">
            <a:avLst>
              <a:gd name="adj1" fmla="val -8312"/>
            </a:avLst>
          </a:prstGeom>
          <a:noFill/>
          <a:ln w="9525" cap="flat" cmpd="sng">
            <a:solidFill>
              <a:schemeClr val="dk1"/>
            </a:solidFill>
            <a:prstDash val="solid"/>
            <a:round/>
            <a:headEnd type="none" w="med" len="med"/>
            <a:tailEnd type="stealth" w="med" len="med"/>
          </a:ln>
        </p:spPr>
      </p:cxnSp>
      <p:sp>
        <p:nvSpPr>
          <p:cNvPr id="210" name="Google Shape;210;p31"/>
          <p:cNvSpPr/>
          <p:nvPr/>
        </p:nvSpPr>
        <p:spPr>
          <a:xfrm>
            <a:off x="1954133" y="803367"/>
            <a:ext cx="3011600" cy="2467200"/>
          </a:xfrm>
          <a:prstGeom prst="rect">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31"/>
          <p:cNvSpPr txBox="1"/>
          <p:nvPr/>
        </p:nvSpPr>
        <p:spPr>
          <a:xfrm>
            <a:off x="4965733" y="847967"/>
            <a:ext cx="605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FFFFFF"/>
                </a:solidFill>
                <a:highlight>
                  <a:srgbClr val="CC0000"/>
                </a:highlight>
                <a:latin typeface="Roboto"/>
                <a:ea typeface="Roboto"/>
                <a:cs typeface="Roboto"/>
                <a:sym typeface="Roboto"/>
              </a:rPr>
              <a:t>Checking against previously fact-checked claims.</a:t>
            </a:r>
            <a:endParaRPr sz="1867" kern="0">
              <a:solidFill>
                <a:srgbClr val="FFFFFF"/>
              </a:solidFill>
              <a:highlight>
                <a:srgbClr val="CC0000"/>
              </a:highlight>
              <a:latin typeface="Roboto"/>
              <a:ea typeface="Roboto"/>
              <a:cs typeface="Roboto"/>
              <a:sym typeface="Roboto"/>
            </a:endParaRPr>
          </a:p>
        </p:txBody>
      </p:sp>
      <p:pic>
        <p:nvPicPr>
          <p:cNvPr id="30" name="Picture 29">
            <a:extLst>
              <a:ext uri="{FF2B5EF4-FFF2-40B4-BE49-F238E27FC236}">
                <a16:creationId xmlns:a16="http://schemas.microsoft.com/office/drawing/2014/main" id="{2CC25ECB-F1C9-0FE5-7423-8783812DD324}"/>
              </a:ext>
            </a:extLst>
          </p:cNvPr>
          <p:cNvPicPr>
            <a:picLocks noChangeAspect="1"/>
          </p:cNvPicPr>
          <p:nvPr/>
        </p:nvPicPr>
        <p:blipFill>
          <a:blip r:embed="rId7"/>
          <a:stretch>
            <a:fillRect/>
          </a:stretch>
        </p:blipFill>
        <p:spPr>
          <a:xfrm>
            <a:off x="11537660" y="0"/>
            <a:ext cx="654340" cy="847493"/>
          </a:xfrm>
          <a:prstGeom prst="rect">
            <a:avLst/>
          </a:prstGeom>
        </p:spPr>
      </p:pic>
      <p:pic>
        <p:nvPicPr>
          <p:cNvPr id="3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DB69594-D727-529F-55E4-907E8C3C980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0515600" cy="688975"/>
          </a:xfrm>
        </p:spPr>
        <p:txBody>
          <a:bodyPr>
            <a:normAutofit/>
          </a:bodyPr>
          <a:lstStyle/>
          <a:p>
            <a:r>
              <a:rPr lang="en-US" sz="3400" dirty="0"/>
              <a:t>AMR-Guided Visual Entailment for VL Consistency Check</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100</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50804"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50283"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09518"/>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Also perform classification on the AMR “KE”s</a:t>
            </a:r>
          </a:p>
        </p:txBody>
      </p:sp>
      <p:pic>
        <p:nvPicPr>
          <p:cNvPr id="11" name="Picture 10">
            <a:extLst>
              <a:ext uri="{FF2B5EF4-FFF2-40B4-BE49-F238E27FC236}">
                <a16:creationId xmlns:a16="http://schemas.microsoft.com/office/drawing/2014/main" id="{09498301-2481-E048-88F7-1257D4235AC8}"/>
              </a:ext>
            </a:extLst>
          </p:cNvPr>
          <p:cNvPicPr>
            <a:picLocks noChangeAspect="1"/>
          </p:cNvPicPr>
          <p:nvPr/>
        </p:nvPicPr>
        <p:blipFill>
          <a:blip r:embed="rId4"/>
          <a:stretch>
            <a:fillRect/>
          </a:stretch>
        </p:blipFill>
        <p:spPr>
          <a:xfrm>
            <a:off x="775202" y="2014539"/>
            <a:ext cx="6887543" cy="3389600"/>
          </a:xfrm>
          <a:prstGeom prst="rect">
            <a:avLst/>
          </a:prstGeom>
        </p:spPr>
      </p:pic>
      <p:sp>
        <p:nvSpPr>
          <p:cNvPr id="14" name="TextBox 13">
            <a:extLst>
              <a:ext uri="{FF2B5EF4-FFF2-40B4-BE49-F238E27FC236}">
                <a16:creationId xmlns:a16="http://schemas.microsoft.com/office/drawing/2014/main" id="{0DC52A80-7104-4542-A64F-FC59E27C31FA}"/>
              </a:ext>
            </a:extLst>
          </p:cNvPr>
          <p:cNvSpPr txBox="1"/>
          <p:nvPr/>
        </p:nvSpPr>
        <p:spPr>
          <a:xfrm>
            <a:off x="670935" y="5653743"/>
            <a:ext cx="8832300" cy="523220"/>
          </a:xfrm>
          <a:prstGeom prst="rect">
            <a:avLst/>
          </a:prstGeom>
          <a:noFill/>
        </p:spPr>
        <p:txBody>
          <a:bodyPr wrap="square" rtlCol="0">
            <a:spAutoFit/>
          </a:bodyPr>
          <a:lstStyle/>
          <a:p>
            <a:r>
              <a:rPr lang="en-US" dirty="0">
                <a:highlight>
                  <a:srgbClr val="FFFF00"/>
                </a:highlight>
              </a:rPr>
              <a:t>Thomas, C and Zhang, Y and Chang, S.F. Fine-Grained Visual Entailment</a:t>
            </a:r>
            <a:r>
              <a:rPr lang="en-US" b="1" dirty="0">
                <a:highlight>
                  <a:srgbClr val="FFFF00"/>
                </a:highlight>
              </a:rPr>
              <a:t>. </a:t>
            </a:r>
            <a:r>
              <a:rPr lang="en-US" dirty="0">
                <a:highlight>
                  <a:srgbClr val="FFFF00"/>
                </a:highlight>
              </a:rPr>
              <a:t>Proceedings of the 30th ACM International Conference on Information and Knowledge Management (ECCV’22),</a:t>
            </a:r>
          </a:p>
        </p:txBody>
      </p:sp>
      <p:sp>
        <p:nvSpPr>
          <p:cNvPr id="9" name="Rectangle 8">
            <a:extLst>
              <a:ext uri="{FF2B5EF4-FFF2-40B4-BE49-F238E27FC236}">
                <a16:creationId xmlns:a16="http://schemas.microsoft.com/office/drawing/2014/main" id="{A96B34F6-8730-911D-947C-1F2DDE04DD72}"/>
              </a:ext>
            </a:extLst>
          </p:cNvPr>
          <p:cNvSpPr/>
          <p:nvPr/>
        </p:nvSpPr>
        <p:spPr>
          <a:xfrm>
            <a:off x="7941104" y="2214570"/>
            <a:ext cx="3230566" cy="3370153"/>
          </a:xfrm>
          <a:prstGeom prst="rect">
            <a:avLst/>
          </a:prstGeom>
        </p:spPr>
        <p:txBody>
          <a:bodyPr wrap="square">
            <a:spAutoFit/>
          </a:bodyPr>
          <a:lstStyle/>
          <a:p>
            <a:pPr marL="400050" indent="-400050">
              <a:buAutoNum type="romanLcParenBoth"/>
            </a:pPr>
            <a:r>
              <a:rPr lang="en-US" dirty="0">
                <a:solidFill>
                  <a:srgbClr val="865316"/>
                </a:solidFill>
              </a:rPr>
              <a:t>Compute an “attention” score for each token</a:t>
            </a:r>
          </a:p>
          <a:p>
            <a:pPr marL="400050" indent="-400050">
              <a:buAutoNum type="romanLcParenBoth"/>
            </a:pPr>
            <a:endParaRPr lang="en-US" sz="500" dirty="0">
              <a:solidFill>
                <a:srgbClr val="865316"/>
              </a:solidFill>
            </a:endParaRPr>
          </a:p>
          <a:p>
            <a:pPr marL="400050" indent="-400050">
              <a:buAutoNum type="romanLcParenBoth"/>
            </a:pPr>
            <a:r>
              <a:rPr lang="en-US" dirty="0">
                <a:solidFill>
                  <a:srgbClr val="865316"/>
                </a:solidFill>
              </a:rPr>
              <a:t>Use token with the highest predicted weight to select the closest tag token</a:t>
            </a:r>
          </a:p>
          <a:p>
            <a:pPr marL="400050" indent="-400050">
              <a:buAutoNum type="romanLcParenBoth"/>
            </a:pPr>
            <a:endParaRPr lang="en-US" sz="500" dirty="0">
              <a:solidFill>
                <a:srgbClr val="865316"/>
              </a:solidFill>
            </a:endParaRPr>
          </a:p>
          <a:p>
            <a:pPr marL="400050" indent="-400050">
              <a:buAutoNum type="romanLcParenBoth"/>
            </a:pPr>
            <a:r>
              <a:rPr lang="en-US" dirty="0" err="1">
                <a:solidFill>
                  <a:srgbClr val="865316"/>
                </a:solidFill>
              </a:rPr>
              <a:t>Concat</a:t>
            </a:r>
            <a:r>
              <a:rPr lang="en-US" dirty="0">
                <a:solidFill>
                  <a:srgbClr val="865316"/>
                </a:solidFill>
              </a:rPr>
              <a:t> the retrieved image features and a weighted sum of the KE tokens</a:t>
            </a:r>
          </a:p>
          <a:p>
            <a:pPr marL="400050" indent="-400050">
              <a:buAutoNum type="romanLcParenBoth"/>
            </a:pPr>
            <a:endParaRPr lang="en-US" sz="500" dirty="0">
              <a:solidFill>
                <a:srgbClr val="865316"/>
              </a:solidFill>
            </a:endParaRPr>
          </a:p>
          <a:p>
            <a:pPr marL="400050" indent="-400050">
              <a:buAutoNum type="romanLcParenBoth"/>
            </a:pPr>
            <a:r>
              <a:rPr lang="en-US" dirty="0">
                <a:solidFill>
                  <a:srgbClr val="865316"/>
                </a:solidFill>
              </a:rPr>
              <a:t>Feed this per-KE feature into a 3-way MLP classifier</a:t>
            </a:r>
          </a:p>
          <a:p>
            <a:pPr marL="400050" indent="-400050">
              <a:buAutoNum type="romanLcParenBoth"/>
            </a:pPr>
            <a:endParaRPr lang="en-US" dirty="0">
              <a:solidFill>
                <a:srgbClr val="865316"/>
              </a:solidFill>
            </a:endParaRPr>
          </a:p>
        </p:txBody>
      </p:sp>
    </p:spTree>
    <p:extLst>
      <p:ext uri="{BB962C8B-B14F-4D97-AF65-F5344CB8AC3E}">
        <p14:creationId xmlns:p14="http://schemas.microsoft.com/office/powerpoint/2010/main" val="347808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1423720" cy="765278"/>
          </a:xfrm>
        </p:spPr>
        <p:txBody>
          <a:bodyPr>
            <a:noAutofit/>
          </a:bodyPr>
          <a:lstStyle/>
          <a:p>
            <a:r>
              <a:rPr lang="en-US" sz="3300" dirty="0"/>
              <a:t>Enhancing Cross-Media Misinformation Detection via Structure</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101</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556631" y="1538094"/>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To achieve finer-grained reasoning and misinformation localization, there is also increasing attention on leveraging structured (graph) representation of news content to pinpoint or identify specific misinformative aspects </a:t>
            </a:r>
          </a:p>
        </p:txBody>
      </p:sp>
      <p:cxnSp>
        <p:nvCxnSpPr>
          <p:cNvPr id="7" name="Straight Arrow Connector 6">
            <a:extLst>
              <a:ext uri="{FF2B5EF4-FFF2-40B4-BE49-F238E27FC236}">
                <a16:creationId xmlns:a16="http://schemas.microsoft.com/office/drawing/2014/main" id="{21B37D7F-8114-E45F-51E6-D012832F04A8}"/>
              </a:ext>
            </a:extLst>
          </p:cNvPr>
          <p:cNvCxnSpPr/>
          <p:nvPr/>
        </p:nvCxnSpPr>
        <p:spPr>
          <a:xfrm>
            <a:off x="1143000" y="5172075"/>
            <a:ext cx="9472613" cy="0"/>
          </a:xfrm>
          <a:prstGeom prst="straightConnector1">
            <a:avLst/>
          </a:prstGeom>
          <a:ln w="762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56DC9B-F958-4690-9C85-32E26AD4B200}"/>
              </a:ext>
            </a:extLst>
          </p:cNvPr>
          <p:cNvSpPr txBox="1"/>
          <p:nvPr/>
        </p:nvSpPr>
        <p:spPr>
          <a:xfrm>
            <a:off x="657226" y="5410394"/>
            <a:ext cx="1814512" cy="261610"/>
          </a:xfrm>
          <a:prstGeom prst="rect">
            <a:avLst/>
          </a:prstGeom>
          <a:noFill/>
        </p:spPr>
        <p:txBody>
          <a:bodyPr wrap="square" rtlCol="0">
            <a:spAutoFit/>
          </a:bodyPr>
          <a:lstStyle/>
          <a:p>
            <a:pPr algn="ctr"/>
            <a:r>
              <a:rPr lang="en-US" sz="1100" dirty="0"/>
              <a:t>(most salient info extracted)</a:t>
            </a:r>
          </a:p>
        </p:txBody>
      </p:sp>
      <p:sp>
        <p:nvSpPr>
          <p:cNvPr id="10" name="Rounded Rectangle 9">
            <a:extLst>
              <a:ext uri="{FF2B5EF4-FFF2-40B4-BE49-F238E27FC236}">
                <a16:creationId xmlns:a16="http://schemas.microsoft.com/office/drawing/2014/main" id="{4208310D-93BE-3391-3914-753CD11FF385}"/>
              </a:ext>
            </a:extLst>
          </p:cNvPr>
          <p:cNvSpPr/>
          <p:nvPr/>
        </p:nvSpPr>
        <p:spPr>
          <a:xfrm>
            <a:off x="2085976" y="3429000"/>
            <a:ext cx="2457450" cy="1285875"/>
          </a:xfrm>
          <a:prstGeom prst="roundRect">
            <a:avLst/>
          </a:prstGeom>
          <a:solidFill>
            <a:schemeClr val="bg2">
              <a:lumMod val="90000"/>
            </a:schemeClr>
          </a:solidFill>
          <a:ln w="38100">
            <a:solidFill>
              <a:srgbClr val="C4D8E5">
                <a:alpha val="352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t>Ontology </a:t>
            </a:r>
          </a:p>
          <a:p>
            <a:pPr algn="ctr"/>
            <a:r>
              <a:rPr lang="en-US" sz="2800" b="1" u="sng" dirty="0"/>
              <a:t>Based</a:t>
            </a:r>
          </a:p>
        </p:txBody>
      </p:sp>
      <p:sp>
        <p:nvSpPr>
          <p:cNvPr id="16" name="Rounded Rectangle 15">
            <a:extLst>
              <a:ext uri="{FF2B5EF4-FFF2-40B4-BE49-F238E27FC236}">
                <a16:creationId xmlns:a16="http://schemas.microsoft.com/office/drawing/2014/main" id="{0F45640A-D258-C089-D12E-981D0C50C6E0}"/>
              </a:ext>
            </a:extLst>
          </p:cNvPr>
          <p:cNvSpPr/>
          <p:nvPr/>
        </p:nvSpPr>
        <p:spPr>
          <a:xfrm>
            <a:off x="7239001" y="3367687"/>
            <a:ext cx="2457450" cy="1285875"/>
          </a:xfrm>
          <a:prstGeom prst="roundRect">
            <a:avLst/>
          </a:prstGeom>
          <a:solidFill>
            <a:schemeClr val="bg2">
              <a:lumMod val="90000"/>
            </a:schemeClr>
          </a:solidFill>
          <a:ln w="38100">
            <a:solidFill>
              <a:srgbClr val="C4D8E5">
                <a:alpha val="352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t>Open </a:t>
            </a:r>
          </a:p>
          <a:p>
            <a:pPr algn="ctr"/>
            <a:r>
              <a:rPr lang="en-US" sz="2800" b="1" u="sng" dirty="0"/>
              <a:t>Domain</a:t>
            </a:r>
          </a:p>
        </p:txBody>
      </p:sp>
      <p:sp>
        <p:nvSpPr>
          <p:cNvPr id="12" name="TextBox 11">
            <a:extLst>
              <a:ext uri="{FF2B5EF4-FFF2-40B4-BE49-F238E27FC236}">
                <a16:creationId xmlns:a16="http://schemas.microsoft.com/office/drawing/2014/main" id="{FD4B4B52-B859-ED80-ED21-B88B63598FB0}"/>
              </a:ext>
            </a:extLst>
          </p:cNvPr>
          <p:cNvSpPr txBox="1"/>
          <p:nvPr/>
        </p:nvSpPr>
        <p:spPr>
          <a:xfrm>
            <a:off x="8724904" y="5396729"/>
            <a:ext cx="2659521" cy="430887"/>
          </a:xfrm>
          <a:prstGeom prst="rect">
            <a:avLst/>
          </a:prstGeom>
          <a:noFill/>
        </p:spPr>
        <p:txBody>
          <a:bodyPr wrap="square" rtlCol="0">
            <a:spAutoFit/>
          </a:bodyPr>
          <a:lstStyle/>
          <a:p>
            <a:pPr algn="ctr"/>
            <a:r>
              <a:rPr lang="en-US" sz="1100" dirty="0"/>
              <a:t>(extract a rich and possibly sparse graph representation for versatile info coverage)</a:t>
            </a:r>
          </a:p>
        </p:txBody>
      </p:sp>
      <p:sp>
        <p:nvSpPr>
          <p:cNvPr id="3" name="Rectangle 2">
            <a:extLst>
              <a:ext uri="{FF2B5EF4-FFF2-40B4-BE49-F238E27FC236}">
                <a16:creationId xmlns:a16="http://schemas.microsoft.com/office/drawing/2014/main" id="{C78A4491-3A18-692D-1435-253B535F8757}"/>
              </a:ext>
            </a:extLst>
          </p:cNvPr>
          <p:cNvSpPr/>
          <p:nvPr/>
        </p:nvSpPr>
        <p:spPr>
          <a:xfrm>
            <a:off x="771525" y="5929313"/>
            <a:ext cx="10766135" cy="427034"/>
          </a:xfrm>
          <a:prstGeom prst="rect">
            <a:avLst/>
          </a:prstGeom>
          <a:solidFill>
            <a:schemeClr val="bg1">
              <a:lumMod val="85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1">
                    <a:lumMod val="65000"/>
                    <a:lumOff val="35000"/>
                  </a:schemeClr>
                </a:solidFill>
              </a:rPr>
              <a:t>Points for Thought: what is the right balance of detail for structured representation in news? </a:t>
            </a:r>
          </a:p>
        </p:txBody>
      </p:sp>
    </p:spTree>
    <p:extLst>
      <p:ext uri="{BB962C8B-B14F-4D97-AF65-F5344CB8AC3E}">
        <p14:creationId xmlns:p14="http://schemas.microsoft.com/office/powerpoint/2010/main" val="3538754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38E9-3F38-5981-813F-131DA439913F}"/>
              </a:ext>
            </a:extLst>
          </p:cNvPr>
          <p:cNvSpPr>
            <a:spLocks noGrp="1"/>
          </p:cNvSpPr>
          <p:nvPr>
            <p:ph type="title"/>
          </p:nvPr>
        </p:nvSpPr>
        <p:spPr>
          <a:xfrm>
            <a:off x="666749" y="407988"/>
            <a:ext cx="11134725" cy="688975"/>
          </a:xfrm>
        </p:spPr>
        <p:txBody>
          <a:bodyPr>
            <a:normAutofit/>
          </a:bodyPr>
          <a:lstStyle/>
          <a:p>
            <a:r>
              <a:rPr lang="en-US" sz="2800" dirty="0"/>
              <a:t>Key Takeaways for Cross-Media Consistency in Fake News Detection</a:t>
            </a:r>
          </a:p>
        </p:txBody>
      </p:sp>
      <p:sp>
        <p:nvSpPr>
          <p:cNvPr id="3" name="Content Placeholder 2">
            <a:extLst>
              <a:ext uri="{FF2B5EF4-FFF2-40B4-BE49-F238E27FC236}">
                <a16:creationId xmlns:a16="http://schemas.microsoft.com/office/drawing/2014/main" id="{0F909101-6E4A-6DE0-7234-D5836533A9E8}"/>
              </a:ext>
            </a:extLst>
          </p:cNvPr>
          <p:cNvSpPr>
            <a:spLocks noGrp="1"/>
          </p:cNvSpPr>
          <p:nvPr>
            <p:ph idx="1"/>
          </p:nvPr>
        </p:nvSpPr>
        <p:spPr>
          <a:xfrm>
            <a:off x="838200" y="1333500"/>
            <a:ext cx="10515600" cy="4945063"/>
          </a:xfrm>
        </p:spPr>
        <p:txBody>
          <a:bodyPr>
            <a:normAutofit/>
          </a:bodyPr>
          <a:lstStyle/>
          <a:p>
            <a:pPr marL="0" indent="0">
              <a:buNone/>
            </a:pPr>
            <a:r>
              <a:rPr lang="en-US" b="1" dirty="0"/>
              <a:t>Interesting points:</a:t>
            </a:r>
          </a:p>
          <a:p>
            <a:pPr lvl="1"/>
            <a:r>
              <a:rPr lang="en-US" dirty="0">
                <a:solidFill>
                  <a:schemeClr val="tx1">
                    <a:lumMod val="75000"/>
                    <a:lumOff val="25000"/>
                  </a:schemeClr>
                </a:solidFill>
              </a:rPr>
              <a:t>Cross-media attention-guided mechanisms and contrastive loss have been demonstrated to be effective for modeling cross-media semantic gaps</a:t>
            </a:r>
          </a:p>
          <a:p>
            <a:pPr lvl="1"/>
            <a:r>
              <a:rPr lang="en-US" dirty="0">
                <a:solidFill>
                  <a:schemeClr val="tx1">
                    <a:lumMod val="75000"/>
                    <a:lumOff val="25000"/>
                  </a:schemeClr>
                </a:solidFill>
              </a:rPr>
              <a:t>Leveraging structured news representation (IE, AMR, etc.) helps achieve finer-grained consistency reasoning and misinformation localization</a:t>
            </a:r>
            <a:endParaRPr lang="en-US" i="1" dirty="0">
              <a:solidFill>
                <a:schemeClr val="tx1">
                  <a:lumMod val="75000"/>
                  <a:lumOff val="25000"/>
                </a:schemeClr>
              </a:solidFill>
            </a:endParaRPr>
          </a:p>
          <a:p>
            <a:pPr lvl="1"/>
            <a:endParaRPr lang="en-US" sz="1200" b="1" dirty="0"/>
          </a:p>
          <a:p>
            <a:pPr marL="0" indent="0">
              <a:buNone/>
            </a:pPr>
            <a:r>
              <a:rPr lang="en-US" b="1" dirty="0"/>
              <a:t>Future Directions:</a:t>
            </a:r>
          </a:p>
          <a:p>
            <a:pPr lvl="1"/>
            <a:r>
              <a:rPr lang="en-US" dirty="0">
                <a:solidFill>
                  <a:schemeClr val="tx1">
                    <a:lumMod val="75000"/>
                    <a:lumOff val="25000"/>
                  </a:schemeClr>
                </a:solidFill>
              </a:rPr>
              <a:t>Extend to more modalities (tables, figures, video and audio)</a:t>
            </a:r>
          </a:p>
          <a:p>
            <a:pPr marL="0" indent="0">
              <a:buNone/>
            </a:pPr>
            <a:br>
              <a:rPr lang="en-US" dirty="0"/>
            </a:br>
            <a:br>
              <a:rPr lang="en-US" dirty="0"/>
            </a:br>
            <a:endParaRPr lang="en-US" dirty="0"/>
          </a:p>
        </p:txBody>
      </p:sp>
      <p:sp>
        <p:nvSpPr>
          <p:cNvPr id="4" name="Slide Number Placeholder 3">
            <a:extLst>
              <a:ext uri="{FF2B5EF4-FFF2-40B4-BE49-F238E27FC236}">
                <a16:creationId xmlns:a16="http://schemas.microsoft.com/office/drawing/2014/main" id="{9106E52D-B7F3-CB46-DA88-F7870B100366}"/>
              </a:ext>
            </a:extLst>
          </p:cNvPr>
          <p:cNvSpPr>
            <a:spLocks noGrp="1"/>
          </p:cNvSpPr>
          <p:nvPr>
            <p:ph type="sldNum" sz="quarter" idx="12"/>
          </p:nvPr>
        </p:nvSpPr>
        <p:spPr/>
        <p:txBody>
          <a:bodyPr/>
          <a:lstStyle/>
          <a:p>
            <a:fld id="{89057327-5C45-3844-9BAD-8A2E33F71C3A}" type="slidenum">
              <a:rPr lang="en-US" smtClean="0"/>
              <a:t>102</a:t>
            </a:fld>
            <a:endParaRPr lang="en-US"/>
          </a:p>
        </p:txBody>
      </p:sp>
    </p:spTree>
    <p:extLst>
      <p:ext uri="{BB962C8B-B14F-4D97-AF65-F5344CB8AC3E}">
        <p14:creationId xmlns:p14="http://schemas.microsoft.com/office/powerpoint/2010/main" val="37201003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We Have Now Covered the Main Categories of Semantic </a:t>
            </a:r>
            <a:br>
              <a:rPr lang="en-US" sz="3000" dirty="0"/>
            </a:br>
            <a:r>
              <a:rPr lang="en-US" sz="3000" dirty="0"/>
              <a:t>Consistency-based Fake News Detection</a:t>
            </a:r>
          </a:p>
        </p:txBody>
      </p:sp>
      <p:pic>
        <p:nvPicPr>
          <p:cNvPr id="21" name="Content Placeholder 20">
            <a:extLst>
              <a:ext uri="{FF2B5EF4-FFF2-40B4-BE49-F238E27FC236}">
                <a16:creationId xmlns:a16="http://schemas.microsoft.com/office/drawing/2014/main" id="{3DD7C7F1-3E74-C417-4CB2-3C5BB43B04BC}"/>
              </a:ext>
            </a:extLst>
          </p:cNvPr>
          <p:cNvPicPr>
            <a:picLocks noGrp="1" noChangeAspect="1"/>
          </p:cNvPicPr>
          <p:nvPr>
            <p:ph idx="1"/>
          </p:nvPr>
        </p:nvPicPr>
        <p:blipFill>
          <a:blip r:embed="rId2"/>
          <a:stretch>
            <a:fillRect/>
          </a:stretch>
        </p:blipFill>
        <p:spPr>
          <a:xfrm>
            <a:off x="4191000" y="1472787"/>
            <a:ext cx="4088026" cy="688974"/>
          </a:xfrm>
        </p:spPr>
      </p:pic>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103</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CAFFA77-457D-ED72-F919-F6F896302C2F}"/>
              </a:ext>
            </a:extLst>
          </p:cNvPr>
          <p:cNvSpPr/>
          <p:nvPr/>
        </p:nvSpPr>
        <p:spPr>
          <a:xfrm>
            <a:off x="2008184" y="2494561"/>
            <a:ext cx="1996166" cy="64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Within-Document</a:t>
            </a:r>
          </a:p>
          <a:p>
            <a:pPr algn="ctr"/>
            <a:r>
              <a:rPr lang="en-US" dirty="0">
                <a:solidFill>
                  <a:schemeClr val="tx1">
                    <a:lumMod val="85000"/>
                    <a:lumOff val="15000"/>
                  </a:schemeClr>
                </a:solidFill>
              </a:rPr>
              <a:t>Multi-Media</a:t>
            </a:r>
          </a:p>
        </p:txBody>
      </p:sp>
      <p:sp>
        <p:nvSpPr>
          <p:cNvPr id="32" name="Rectangle 31">
            <a:extLst>
              <a:ext uri="{FF2B5EF4-FFF2-40B4-BE49-F238E27FC236}">
                <a16:creationId xmlns:a16="http://schemas.microsoft.com/office/drawing/2014/main" id="{CDA51857-3915-6D61-38CD-019CAD2AB9F0}"/>
              </a:ext>
            </a:extLst>
          </p:cNvPr>
          <p:cNvSpPr/>
          <p:nvPr/>
        </p:nvSpPr>
        <p:spPr>
          <a:xfrm>
            <a:off x="5146500" y="2553683"/>
            <a:ext cx="1976440" cy="564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85000"/>
                    <a:lumOff val="15000"/>
                  </a:schemeClr>
                </a:solidFill>
              </a:rPr>
              <a:t>Est’d</a:t>
            </a:r>
            <a:r>
              <a:rPr lang="en-US" dirty="0">
                <a:solidFill>
                  <a:schemeClr val="tx1">
                    <a:lumMod val="85000"/>
                    <a:lumOff val="15000"/>
                  </a:schemeClr>
                </a:solidFill>
              </a:rPr>
              <a:t> Background Knowledge</a:t>
            </a:r>
          </a:p>
        </p:txBody>
      </p:sp>
      <p:sp>
        <p:nvSpPr>
          <p:cNvPr id="34" name="Rectangle 33">
            <a:extLst>
              <a:ext uri="{FF2B5EF4-FFF2-40B4-BE49-F238E27FC236}">
                <a16:creationId xmlns:a16="http://schemas.microsoft.com/office/drawing/2014/main" id="{57153DF8-B5C3-C0E5-5946-59E6B0D298BA}"/>
              </a:ext>
            </a:extLst>
          </p:cNvPr>
          <p:cNvSpPr/>
          <p:nvPr/>
        </p:nvSpPr>
        <p:spPr>
          <a:xfrm>
            <a:off x="8166846" y="2509137"/>
            <a:ext cx="1871662" cy="642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Context Awareness</a:t>
            </a:r>
          </a:p>
        </p:txBody>
      </p:sp>
      <p:sp>
        <p:nvSpPr>
          <p:cNvPr id="27" name="Bent-Up Arrow 26">
            <a:extLst>
              <a:ext uri="{FF2B5EF4-FFF2-40B4-BE49-F238E27FC236}">
                <a16:creationId xmlns:a16="http://schemas.microsoft.com/office/drawing/2014/main" id="{6B2771C2-BB63-67AC-C51E-9980CFB6F821}"/>
              </a:ext>
            </a:extLst>
          </p:cNvPr>
          <p:cNvSpPr/>
          <p:nvPr/>
        </p:nvSpPr>
        <p:spPr>
          <a:xfrm rot="5400000">
            <a:off x="1937214" y="332189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8" name="Bent-Up Arrow 37">
            <a:extLst>
              <a:ext uri="{FF2B5EF4-FFF2-40B4-BE49-F238E27FC236}">
                <a16:creationId xmlns:a16="http://schemas.microsoft.com/office/drawing/2014/main" id="{ABD345D1-7E2C-C6B5-F3DA-D815C051664D}"/>
              </a:ext>
            </a:extLst>
          </p:cNvPr>
          <p:cNvSpPr/>
          <p:nvPr/>
        </p:nvSpPr>
        <p:spPr>
          <a:xfrm rot="5400000">
            <a:off x="1937213" y="391504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9" name="Bent-Up Arrow 38">
            <a:extLst>
              <a:ext uri="{FF2B5EF4-FFF2-40B4-BE49-F238E27FC236}">
                <a16:creationId xmlns:a16="http://schemas.microsoft.com/office/drawing/2014/main" id="{71BACE4C-421D-D3DB-0163-622C503920C9}"/>
              </a:ext>
            </a:extLst>
          </p:cNvPr>
          <p:cNvSpPr/>
          <p:nvPr/>
        </p:nvSpPr>
        <p:spPr>
          <a:xfrm rot="5400000">
            <a:off x="1937213" y="450818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0" name="Bent-Up Arrow 39">
            <a:extLst>
              <a:ext uri="{FF2B5EF4-FFF2-40B4-BE49-F238E27FC236}">
                <a16:creationId xmlns:a16="http://schemas.microsoft.com/office/drawing/2014/main" id="{3AEB1582-73CF-B005-FD90-91AAD36467EF}"/>
              </a:ext>
            </a:extLst>
          </p:cNvPr>
          <p:cNvSpPr/>
          <p:nvPr/>
        </p:nvSpPr>
        <p:spPr>
          <a:xfrm rot="5400000">
            <a:off x="1937213" y="510132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1FB5AB99-0599-466D-9CBC-8C674651E3F4}"/>
              </a:ext>
            </a:extLst>
          </p:cNvPr>
          <p:cNvSpPr/>
          <p:nvPr/>
        </p:nvSpPr>
        <p:spPr>
          <a:xfrm>
            <a:off x="2422683" y="3447544"/>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928338BC-A11B-AAF9-FA60-09AAAD7E9541}"/>
              </a:ext>
            </a:extLst>
          </p:cNvPr>
          <p:cNvSpPr/>
          <p:nvPr/>
        </p:nvSpPr>
        <p:spPr>
          <a:xfrm>
            <a:off x="2422682" y="405740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26AEB6BE-43AF-8D89-8BE0-508A3C139A5E}"/>
              </a:ext>
            </a:extLst>
          </p:cNvPr>
          <p:cNvSpPr/>
          <p:nvPr/>
        </p:nvSpPr>
        <p:spPr>
          <a:xfrm>
            <a:off x="2422682" y="528406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Multi-Frame </a:t>
            </a:r>
            <a:r>
              <a:rPr lang="en-US" sz="1250" dirty="0">
                <a:solidFill>
                  <a:schemeClr val="tx1">
                    <a:lumMod val="85000"/>
                    <a:lumOff val="15000"/>
                  </a:schemeClr>
                </a:solidFill>
              </a:rPr>
              <a:t>Pooling for Videos</a:t>
            </a:r>
          </a:p>
        </p:txBody>
      </p:sp>
      <p:sp>
        <p:nvSpPr>
          <p:cNvPr id="44" name="Rounded Rectangle 43">
            <a:extLst>
              <a:ext uri="{FF2B5EF4-FFF2-40B4-BE49-F238E27FC236}">
                <a16:creationId xmlns:a16="http://schemas.microsoft.com/office/drawing/2014/main" id="{092E37A8-0D18-A647-5D59-0334FA468C2D}"/>
              </a:ext>
            </a:extLst>
          </p:cNvPr>
          <p:cNvSpPr/>
          <p:nvPr/>
        </p:nvSpPr>
        <p:spPr>
          <a:xfrm>
            <a:off x="2422682" y="4669539"/>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6A00FC9-0C12-4AEB-944C-F76453733284}"/>
              </a:ext>
            </a:extLst>
          </p:cNvPr>
          <p:cNvSpPr txBox="1"/>
          <p:nvPr/>
        </p:nvSpPr>
        <p:spPr>
          <a:xfrm>
            <a:off x="4191000" y="1647997"/>
            <a:ext cx="4088027" cy="338554"/>
          </a:xfrm>
          <a:prstGeom prst="rect">
            <a:avLst/>
          </a:prstGeom>
          <a:noFill/>
        </p:spPr>
        <p:txBody>
          <a:bodyPr wrap="square">
            <a:spAutoFit/>
          </a:bodyPr>
          <a:lstStyle/>
          <a:p>
            <a:pPr lvl="0" algn="ctr"/>
            <a:r>
              <a:rPr lang="en-US" sz="1600" dirty="0"/>
              <a:t>Semantic Consistency for Fake News Detection</a:t>
            </a:r>
          </a:p>
        </p:txBody>
      </p:sp>
      <p:sp>
        <p:nvSpPr>
          <p:cNvPr id="46" name="Bent-Up Arrow 45">
            <a:extLst>
              <a:ext uri="{FF2B5EF4-FFF2-40B4-BE49-F238E27FC236}">
                <a16:creationId xmlns:a16="http://schemas.microsoft.com/office/drawing/2014/main" id="{1C75CFAC-66DE-B0C7-3488-551C8F28B29D}"/>
              </a:ext>
            </a:extLst>
          </p:cNvPr>
          <p:cNvSpPr/>
          <p:nvPr/>
        </p:nvSpPr>
        <p:spPr>
          <a:xfrm rot="5400000">
            <a:off x="5080524" y="33260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7" name="Bent-Up Arrow 46">
            <a:extLst>
              <a:ext uri="{FF2B5EF4-FFF2-40B4-BE49-F238E27FC236}">
                <a16:creationId xmlns:a16="http://schemas.microsoft.com/office/drawing/2014/main" id="{9AB160CE-DF69-FCDC-60FB-EC90FA25347D}"/>
              </a:ext>
            </a:extLst>
          </p:cNvPr>
          <p:cNvSpPr/>
          <p:nvPr/>
        </p:nvSpPr>
        <p:spPr>
          <a:xfrm rot="5400000">
            <a:off x="5080523" y="391915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8" name="Bent-Up Arrow 47">
            <a:extLst>
              <a:ext uri="{FF2B5EF4-FFF2-40B4-BE49-F238E27FC236}">
                <a16:creationId xmlns:a16="http://schemas.microsoft.com/office/drawing/2014/main" id="{1C66B124-F9A5-5BB1-42AD-19494C7E94C8}"/>
              </a:ext>
            </a:extLst>
          </p:cNvPr>
          <p:cNvSpPr/>
          <p:nvPr/>
        </p:nvSpPr>
        <p:spPr>
          <a:xfrm rot="5400000">
            <a:off x="5080523" y="4512300"/>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9" name="Bent-Up Arrow 48">
            <a:extLst>
              <a:ext uri="{FF2B5EF4-FFF2-40B4-BE49-F238E27FC236}">
                <a16:creationId xmlns:a16="http://schemas.microsoft.com/office/drawing/2014/main" id="{DB109280-7470-519B-CDC4-103673D83018}"/>
              </a:ext>
            </a:extLst>
          </p:cNvPr>
          <p:cNvSpPr/>
          <p:nvPr/>
        </p:nvSpPr>
        <p:spPr>
          <a:xfrm rot="5400000">
            <a:off x="5080523" y="5105443"/>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0D0B541F-DED9-B05A-4093-AEB2C9FC2B66}"/>
              </a:ext>
            </a:extLst>
          </p:cNvPr>
          <p:cNvSpPr/>
          <p:nvPr/>
        </p:nvSpPr>
        <p:spPr>
          <a:xfrm>
            <a:off x="5565993" y="345166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Textual Knowledge</a:t>
            </a:r>
          </a:p>
        </p:txBody>
      </p:sp>
      <p:sp>
        <p:nvSpPr>
          <p:cNvPr id="51" name="Rounded Rectangle 50">
            <a:extLst>
              <a:ext uri="{FF2B5EF4-FFF2-40B4-BE49-F238E27FC236}">
                <a16:creationId xmlns:a16="http://schemas.microsoft.com/office/drawing/2014/main" id="{D7016A5D-908A-4387-E5DE-577155E4BEB4}"/>
              </a:ext>
            </a:extLst>
          </p:cNvPr>
          <p:cNvSpPr/>
          <p:nvPr/>
        </p:nvSpPr>
        <p:spPr>
          <a:xfrm>
            <a:off x="5565992" y="406151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Structural Knowledge</a:t>
            </a:r>
          </a:p>
        </p:txBody>
      </p:sp>
      <p:sp>
        <p:nvSpPr>
          <p:cNvPr id="52" name="Rounded Rectangle 51">
            <a:extLst>
              <a:ext uri="{FF2B5EF4-FFF2-40B4-BE49-F238E27FC236}">
                <a16:creationId xmlns:a16="http://schemas.microsoft.com/office/drawing/2014/main" id="{81C6B3D2-93F0-14A6-970A-E322C912932F}"/>
              </a:ext>
            </a:extLst>
          </p:cNvPr>
          <p:cNvSpPr/>
          <p:nvPr/>
        </p:nvSpPr>
        <p:spPr>
          <a:xfrm>
            <a:off x="5565992" y="528817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Entity/Event/</a:t>
            </a:r>
          </a:p>
          <a:p>
            <a:pPr algn="ctr"/>
            <a:r>
              <a:rPr lang="en-US" sz="1250" dirty="0">
                <a:solidFill>
                  <a:schemeClr val="tx1">
                    <a:lumMod val="85000"/>
                    <a:lumOff val="15000"/>
                  </a:schemeClr>
                </a:solidFill>
              </a:rPr>
              <a:t>Claim Level Linking </a:t>
            </a:r>
          </a:p>
        </p:txBody>
      </p:sp>
      <p:sp>
        <p:nvSpPr>
          <p:cNvPr id="53" name="Rounded Rectangle 52">
            <a:extLst>
              <a:ext uri="{FF2B5EF4-FFF2-40B4-BE49-F238E27FC236}">
                <a16:creationId xmlns:a16="http://schemas.microsoft.com/office/drawing/2014/main" id="{393D1603-2F2F-CB5E-72C7-C04421128A56}"/>
              </a:ext>
            </a:extLst>
          </p:cNvPr>
          <p:cNvSpPr/>
          <p:nvPr/>
        </p:nvSpPr>
        <p:spPr>
          <a:xfrm>
            <a:off x="5565992" y="4673655"/>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85000"/>
                    <a:lumOff val="15000"/>
                  </a:schemeClr>
                </a:solidFill>
              </a:rPr>
              <a:t>Heterogeneous</a:t>
            </a:r>
          </a:p>
          <a:p>
            <a:pPr algn="ctr"/>
            <a:r>
              <a:rPr lang="en-US" sz="1550" dirty="0">
                <a:solidFill>
                  <a:schemeClr val="tx1">
                    <a:lumMod val="85000"/>
                    <a:lumOff val="15000"/>
                  </a:schemeClr>
                </a:solidFill>
              </a:rPr>
              <a:t>Representation</a:t>
            </a:r>
          </a:p>
        </p:txBody>
      </p:sp>
      <p:sp>
        <p:nvSpPr>
          <p:cNvPr id="62" name="Bent-Up Arrow 61">
            <a:extLst>
              <a:ext uri="{FF2B5EF4-FFF2-40B4-BE49-F238E27FC236}">
                <a16:creationId xmlns:a16="http://schemas.microsoft.com/office/drawing/2014/main" id="{A2DE4A99-185F-88D5-F9A2-4F305BC81A53}"/>
              </a:ext>
            </a:extLst>
          </p:cNvPr>
          <p:cNvSpPr/>
          <p:nvPr/>
        </p:nvSpPr>
        <p:spPr>
          <a:xfrm rot="5400000">
            <a:off x="8069927" y="3363085"/>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3" name="Bent-Up Arrow 62">
            <a:extLst>
              <a:ext uri="{FF2B5EF4-FFF2-40B4-BE49-F238E27FC236}">
                <a16:creationId xmlns:a16="http://schemas.microsoft.com/office/drawing/2014/main" id="{56E9A10E-2F5F-1553-97F3-14D1F6496FB3}"/>
              </a:ext>
            </a:extLst>
          </p:cNvPr>
          <p:cNvSpPr/>
          <p:nvPr/>
        </p:nvSpPr>
        <p:spPr>
          <a:xfrm rot="5400000">
            <a:off x="8069926" y="395622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4" name="Bent-Up Arrow 63">
            <a:extLst>
              <a:ext uri="{FF2B5EF4-FFF2-40B4-BE49-F238E27FC236}">
                <a16:creationId xmlns:a16="http://schemas.microsoft.com/office/drawing/2014/main" id="{D0618EE2-2F38-2251-D2B9-7D5A697783E7}"/>
              </a:ext>
            </a:extLst>
          </p:cNvPr>
          <p:cNvSpPr/>
          <p:nvPr/>
        </p:nvSpPr>
        <p:spPr>
          <a:xfrm rot="5400000">
            <a:off x="8069926" y="454937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5" name="Bent-Up Arrow 64">
            <a:extLst>
              <a:ext uri="{FF2B5EF4-FFF2-40B4-BE49-F238E27FC236}">
                <a16:creationId xmlns:a16="http://schemas.microsoft.com/office/drawing/2014/main" id="{BC9F249A-B937-B57C-5D7F-ABDEA19E3515}"/>
              </a:ext>
            </a:extLst>
          </p:cNvPr>
          <p:cNvSpPr/>
          <p:nvPr/>
        </p:nvSpPr>
        <p:spPr>
          <a:xfrm rot="5400000">
            <a:off x="8069926" y="51425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860E1F69-2B6E-FA43-9FA5-3F735E74291A}"/>
              </a:ext>
            </a:extLst>
          </p:cNvPr>
          <p:cNvSpPr/>
          <p:nvPr/>
        </p:nvSpPr>
        <p:spPr>
          <a:xfrm>
            <a:off x="8555396" y="348873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D0C221D-E18A-88FD-6D14-6FCFE855516D}"/>
              </a:ext>
            </a:extLst>
          </p:cNvPr>
          <p:cNvSpPr/>
          <p:nvPr/>
        </p:nvSpPr>
        <p:spPr>
          <a:xfrm>
            <a:off x="8555395" y="409858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Reader</a:t>
            </a:r>
          </a:p>
          <a:p>
            <a:pPr algn="ctr"/>
            <a:r>
              <a:rPr lang="en-US" sz="1600" dirty="0">
                <a:solidFill>
                  <a:schemeClr val="tx1">
                    <a:lumMod val="85000"/>
                    <a:lumOff val="15000"/>
                  </a:schemeClr>
                </a:solidFill>
              </a:rPr>
              <a:t>Comments</a:t>
            </a:r>
          </a:p>
        </p:txBody>
      </p:sp>
      <p:sp>
        <p:nvSpPr>
          <p:cNvPr id="68" name="Rounded Rectangle 67">
            <a:extLst>
              <a:ext uri="{FF2B5EF4-FFF2-40B4-BE49-F238E27FC236}">
                <a16:creationId xmlns:a16="http://schemas.microsoft.com/office/drawing/2014/main" id="{E8DC54D0-7731-140B-6E17-7AECFBBF0556}"/>
              </a:ext>
            </a:extLst>
          </p:cNvPr>
          <p:cNvSpPr/>
          <p:nvPr/>
        </p:nvSpPr>
        <p:spPr>
          <a:xfrm>
            <a:off x="8555395" y="5325248"/>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D4667AC-E8FD-5439-786B-BC1E0EDA1BD1}"/>
              </a:ext>
            </a:extLst>
          </p:cNvPr>
          <p:cNvSpPr/>
          <p:nvPr/>
        </p:nvSpPr>
        <p:spPr>
          <a:xfrm>
            <a:off x="8555395" y="471072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1B7F94F-2BD8-82EC-56E0-37C5AFEB6C7D}"/>
              </a:ext>
            </a:extLst>
          </p:cNvPr>
          <p:cNvCxnSpPr>
            <a:cxnSpLocks/>
            <a:endCxn id="21" idx="2"/>
          </p:cNvCxnSpPr>
          <p:nvPr/>
        </p:nvCxnSpPr>
        <p:spPr>
          <a:xfrm flipV="1">
            <a:off x="5923705" y="2161761"/>
            <a:ext cx="311308" cy="36720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C98749-BD48-6E40-063E-03CB7F507D64}"/>
              </a:ext>
            </a:extLst>
          </p:cNvPr>
          <p:cNvCxnSpPr>
            <a:cxnSpLocks/>
            <a:endCxn id="21" idx="2"/>
          </p:cNvCxnSpPr>
          <p:nvPr/>
        </p:nvCxnSpPr>
        <p:spPr>
          <a:xfrm flipV="1">
            <a:off x="3985122" y="2161761"/>
            <a:ext cx="2249891" cy="327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820A67-B6EC-76A6-E0C1-317E191B01AF}"/>
              </a:ext>
            </a:extLst>
          </p:cNvPr>
          <p:cNvCxnSpPr>
            <a:cxnSpLocks/>
            <a:endCxn id="21" idx="2"/>
          </p:cNvCxnSpPr>
          <p:nvPr/>
        </p:nvCxnSpPr>
        <p:spPr>
          <a:xfrm flipH="1" flipV="1">
            <a:off x="6235013" y="2161761"/>
            <a:ext cx="1916977" cy="34737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E56D6B1-F88F-6C0B-ADF3-CC327C656E92}"/>
              </a:ext>
            </a:extLst>
          </p:cNvPr>
          <p:cNvSpPr txBox="1"/>
          <p:nvPr/>
        </p:nvSpPr>
        <p:spPr>
          <a:xfrm>
            <a:off x="2313777" y="3475859"/>
            <a:ext cx="1671345" cy="446276"/>
          </a:xfrm>
          <a:prstGeom prst="rect">
            <a:avLst/>
          </a:prstGeom>
          <a:noFill/>
        </p:spPr>
        <p:txBody>
          <a:bodyPr wrap="square" rtlCol="0">
            <a:spAutoFit/>
          </a:bodyPr>
          <a:lstStyle/>
          <a:p>
            <a:pPr algn="ctr"/>
            <a:r>
              <a:rPr lang="en-US" sz="1200" dirty="0"/>
              <a:t>Attention-Guided</a:t>
            </a:r>
          </a:p>
          <a:p>
            <a:pPr algn="ctr"/>
            <a:r>
              <a:rPr lang="en-US" sz="1100" dirty="0"/>
              <a:t>Cross-Modal Interaction</a:t>
            </a:r>
          </a:p>
        </p:txBody>
      </p:sp>
      <p:sp>
        <p:nvSpPr>
          <p:cNvPr id="84" name="TextBox 83">
            <a:extLst>
              <a:ext uri="{FF2B5EF4-FFF2-40B4-BE49-F238E27FC236}">
                <a16:creationId xmlns:a16="http://schemas.microsoft.com/office/drawing/2014/main" id="{6103AECF-E4AD-1566-F322-47B4066E2C85}"/>
              </a:ext>
            </a:extLst>
          </p:cNvPr>
          <p:cNvSpPr txBox="1"/>
          <p:nvPr/>
        </p:nvSpPr>
        <p:spPr>
          <a:xfrm>
            <a:off x="2447394" y="4177204"/>
            <a:ext cx="1457163" cy="338554"/>
          </a:xfrm>
          <a:prstGeom prst="rect">
            <a:avLst/>
          </a:prstGeom>
          <a:noFill/>
        </p:spPr>
        <p:txBody>
          <a:bodyPr wrap="square" rtlCol="0">
            <a:spAutoFit/>
          </a:bodyPr>
          <a:lstStyle/>
          <a:p>
            <a:pPr algn="ctr"/>
            <a:r>
              <a:rPr lang="en-US" sz="1600" dirty="0"/>
              <a:t>CLIP encoders</a:t>
            </a:r>
          </a:p>
        </p:txBody>
      </p:sp>
      <p:sp>
        <p:nvSpPr>
          <p:cNvPr id="85" name="TextBox 84">
            <a:extLst>
              <a:ext uri="{FF2B5EF4-FFF2-40B4-BE49-F238E27FC236}">
                <a16:creationId xmlns:a16="http://schemas.microsoft.com/office/drawing/2014/main" id="{1688A105-8774-D346-A556-BD834C099134}"/>
              </a:ext>
            </a:extLst>
          </p:cNvPr>
          <p:cNvSpPr txBox="1"/>
          <p:nvPr/>
        </p:nvSpPr>
        <p:spPr>
          <a:xfrm>
            <a:off x="2366828" y="4653860"/>
            <a:ext cx="1618294" cy="584775"/>
          </a:xfrm>
          <a:prstGeom prst="rect">
            <a:avLst/>
          </a:prstGeom>
          <a:noFill/>
        </p:spPr>
        <p:txBody>
          <a:bodyPr wrap="square" rtlCol="0">
            <a:spAutoFit/>
          </a:bodyPr>
          <a:lstStyle/>
          <a:p>
            <a:pPr algn="ctr"/>
            <a:r>
              <a:rPr lang="en-US" sz="1600" dirty="0"/>
              <a:t>IE/AMR graph reasoning</a:t>
            </a:r>
          </a:p>
        </p:txBody>
      </p:sp>
      <p:sp>
        <p:nvSpPr>
          <p:cNvPr id="86" name="TextBox 85">
            <a:extLst>
              <a:ext uri="{FF2B5EF4-FFF2-40B4-BE49-F238E27FC236}">
                <a16:creationId xmlns:a16="http://schemas.microsoft.com/office/drawing/2014/main" id="{28601857-C09D-8328-1376-CF18248234E1}"/>
              </a:ext>
            </a:extLst>
          </p:cNvPr>
          <p:cNvSpPr txBox="1"/>
          <p:nvPr/>
        </p:nvSpPr>
        <p:spPr>
          <a:xfrm>
            <a:off x="8544751" y="5296518"/>
            <a:ext cx="1457163" cy="584775"/>
          </a:xfrm>
          <a:prstGeom prst="rect">
            <a:avLst/>
          </a:prstGeom>
          <a:noFill/>
        </p:spPr>
        <p:txBody>
          <a:bodyPr wrap="square" rtlCol="0">
            <a:spAutoFit/>
          </a:bodyPr>
          <a:lstStyle/>
          <a:p>
            <a:pPr algn="ctr"/>
            <a:r>
              <a:rPr lang="en-US" sz="1600" dirty="0"/>
              <a:t>User Preference</a:t>
            </a:r>
          </a:p>
        </p:txBody>
      </p:sp>
      <p:sp>
        <p:nvSpPr>
          <p:cNvPr id="87" name="TextBox 86">
            <a:extLst>
              <a:ext uri="{FF2B5EF4-FFF2-40B4-BE49-F238E27FC236}">
                <a16:creationId xmlns:a16="http://schemas.microsoft.com/office/drawing/2014/main" id="{15BC2BEC-F364-04BE-6DAE-9E6310F70B14}"/>
              </a:ext>
            </a:extLst>
          </p:cNvPr>
          <p:cNvSpPr txBox="1"/>
          <p:nvPr/>
        </p:nvSpPr>
        <p:spPr>
          <a:xfrm>
            <a:off x="8544750" y="3464384"/>
            <a:ext cx="1457163" cy="553998"/>
          </a:xfrm>
          <a:prstGeom prst="rect">
            <a:avLst/>
          </a:prstGeom>
          <a:noFill/>
        </p:spPr>
        <p:txBody>
          <a:bodyPr wrap="square" rtlCol="0">
            <a:spAutoFit/>
          </a:bodyPr>
          <a:lstStyle/>
          <a:p>
            <a:pPr algn="ctr"/>
            <a:r>
              <a:rPr lang="en-US" sz="1500" dirty="0"/>
              <a:t>Cross-Doc </a:t>
            </a:r>
          </a:p>
          <a:p>
            <a:pPr algn="ctr"/>
            <a:r>
              <a:rPr lang="en-US" sz="1500" dirty="0"/>
              <a:t>News Cluster</a:t>
            </a:r>
          </a:p>
        </p:txBody>
      </p:sp>
      <p:sp>
        <p:nvSpPr>
          <p:cNvPr id="88" name="TextBox 87">
            <a:extLst>
              <a:ext uri="{FF2B5EF4-FFF2-40B4-BE49-F238E27FC236}">
                <a16:creationId xmlns:a16="http://schemas.microsoft.com/office/drawing/2014/main" id="{47568A96-4211-6BB2-0D61-AEE633FE4C09}"/>
              </a:ext>
            </a:extLst>
          </p:cNvPr>
          <p:cNvSpPr txBox="1"/>
          <p:nvPr/>
        </p:nvSpPr>
        <p:spPr>
          <a:xfrm>
            <a:off x="8572024" y="4684900"/>
            <a:ext cx="1457163" cy="584775"/>
          </a:xfrm>
          <a:prstGeom prst="rect">
            <a:avLst/>
          </a:prstGeom>
          <a:noFill/>
        </p:spPr>
        <p:txBody>
          <a:bodyPr wrap="square" rtlCol="0">
            <a:spAutoFit/>
          </a:bodyPr>
          <a:lstStyle/>
          <a:p>
            <a:pPr algn="ctr"/>
            <a:r>
              <a:rPr lang="en-US" sz="1600" dirty="0"/>
              <a:t>Propagation Pattern</a:t>
            </a:r>
          </a:p>
        </p:txBody>
      </p:sp>
    </p:spTree>
    <p:extLst>
      <p:ext uri="{BB962C8B-B14F-4D97-AF65-F5344CB8AC3E}">
        <p14:creationId xmlns:p14="http://schemas.microsoft.com/office/powerpoint/2010/main" val="20016021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In Addition, There is a Trend Towards Greater Robustness in Detection</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104</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6B9E9441-6FF6-D033-959D-3C0314D038D2}"/>
              </a:ext>
            </a:extLst>
          </p:cNvPr>
          <p:cNvGraphicFramePr>
            <a:graphicFrameLocks noGrp="1"/>
          </p:cNvGraphicFramePr>
          <p:nvPr>
            <p:ph idx="1"/>
          </p:nvPr>
        </p:nvGraphicFramePr>
        <p:xfrm>
          <a:off x="630936" y="1726787"/>
          <a:ext cx="10722864" cy="3937508"/>
        </p:xfrm>
        <a:graphic>
          <a:graphicData uri="http://schemas.openxmlformats.org/drawingml/2006/table">
            <a:tbl>
              <a:tblPr firstRow="1" bandRow="1">
                <a:tableStyleId>{21E4AEA4-8DFA-4A89-87EB-49C32662AFE0}</a:tableStyleId>
              </a:tblPr>
              <a:tblGrid>
                <a:gridCol w="2563368">
                  <a:extLst>
                    <a:ext uri="{9D8B030D-6E8A-4147-A177-3AD203B41FA5}">
                      <a16:colId xmlns:a16="http://schemas.microsoft.com/office/drawing/2014/main" val="3877889797"/>
                    </a:ext>
                  </a:extLst>
                </a:gridCol>
                <a:gridCol w="8159496">
                  <a:extLst>
                    <a:ext uri="{9D8B030D-6E8A-4147-A177-3AD203B41FA5}">
                      <a16:colId xmlns:a16="http://schemas.microsoft.com/office/drawing/2014/main" val="1904693120"/>
                    </a:ext>
                  </a:extLst>
                </a:gridCol>
              </a:tblGrid>
              <a:tr h="371348">
                <a:tc>
                  <a:txBody>
                    <a:bodyPr/>
                    <a:lstStyle/>
                    <a:p>
                      <a:r>
                        <a:rPr lang="en-US" dirty="0"/>
                        <a:t>Task</a:t>
                      </a:r>
                    </a:p>
                  </a:txBody>
                  <a:tcPr/>
                </a:tc>
                <a:tc>
                  <a:txBody>
                    <a:bodyPr/>
                    <a:lstStyle/>
                    <a:p>
                      <a:r>
                        <a:rPr lang="en-US" dirty="0"/>
                        <a:t>Description (How It Tackles Robustness)</a:t>
                      </a:r>
                    </a:p>
                  </a:txBody>
                  <a:tcPr/>
                </a:tc>
                <a:extLst>
                  <a:ext uri="{0D108BD9-81ED-4DB2-BD59-A6C34878D82A}">
                    <a16:rowId xmlns:a16="http://schemas.microsoft.com/office/drawing/2014/main" val="3659158475"/>
                  </a:ext>
                </a:extLst>
              </a:tr>
              <a:tr h="370840">
                <a:tc>
                  <a:txBody>
                    <a:bodyPr/>
                    <a:lstStyle/>
                    <a:p>
                      <a:pPr algn="ctr">
                        <a:spcAft>
                          <a:spcPts val="300"/>
                        </a:spcAft>
                      </a:pPr>
                      <a:r>
                        <a:rPr lang="en-US" dirty="0"/>
                        <a:t>Robustness across Different Misinformation Genres/Flavors</a:t>
                      </a:r>
                    </a:p>
                    <a:p>
                      <a:pPr algn="ctr"/>
                      <a:r>
                        <a:rPr lang="en-US" sz="1200" dirty="0"/>
                        <a:t>[Lee et al., NAACL’21]</a:t>
                      </a:r>
                    </a:p>
                  </a:txBody>
                  <a:tcPr/>
                </a:tc>
                <a:tc>
                  <a:txBody>
                    <a:bodyPr/>
                    <a:lstStyle/>
                    <a:p>
                      <a:pPr marL="285750" indent="-285750">
                        <a:buFontTx/>
                        <a:buChar char="-"/>
                      </a:pPr>
                      <a:r>
                        <a:rPr lang="en-US" dirty="0"/>
                        <a:t>Train on sentence-level </a:t>
                      </a:r>
                      <a:r>
                        <a:rPr lang="en-US" b="1" dirty="0" err="1"/>
                        <a:t>NewsBias</a:t>
                      </a:r>
                      <a:r>
                        <a:rPr lang="en-US" dirty="0"/>
                        <a:t> (</a:t>
                      </a:r>
                      <a:r>
                        <a:rPr lang="en-US" dirty="0">
                          <a:solidFill>
                            <a:srgbClr val="4D226E"/>
                          </a:solidFill>
                        </a:rPr>
                        <a:t>BASIL</a:t>
                      </a:r>
                      <a:r>
                        <a:rPr lang="en-US" dirty="0"/>
                        <a:t>), article-level </a:t>
                      </a:r>
                      <a:r>
                        <a:rPr lang="en-US" b="1" dirty="0" err="1"/>
                        <a:t>FakeNews</a:t>
                      </a:r>
                      <a:r>
                        <a:rPr lang="en-US" dirty="0"/>
                        <a:t> (</a:t>
                      </a:r>
                      <a:r>
                        <a:rPr lang="en-US" dirty="0" err="1">
                          <a:solidFill>
                            <a:srgbClr val="4D226E"/>
                          </a:solidFill>
                        </a:rPr>
                        <a:t>Webis</a:t>
                      </a:r>
                      <a:r>
                        <a:rPr lang="en-US" dirty="0"/>
                        <a:t>), tweet-level </a:t>
                      </a:r>
                      <a:r>
                        <a:rPr lang="en-US" b="1" dirty="0"/>
                        <a:t>Rumor</a:t>
                      </a:r>
                      <a:r>
                        <a:rPr lang="en-US" dirty="0"/>
                        <a:t> (</a:t>
                      </a:r>
                      <a:r>
                        <a:rPr lang="en-US" dirty="0">
                          <a:solidFill>
                            <a:srgbClr val="4D226E"/>
                          </a:solidFill>
                        </a:rPr>
                        <a:t>PHEME</a:t>
                      </a:r>
                      <a:r>
                        <a:rPr lang="en-US" dirty="0"/>
                        <a:t>), and headline-level </a:t>
                      </a:r>
                      <a:r>
                        <a:rPr lang="en-US" b="1" dirty="0" err="1">
                          <a:solidFill>
                            <a:srgbClr val="3A1A53"/>
                          </a:solidFill>
                        </a:rPr>
                        <a:t>ClickBait</a:t>
                      </a:r>
                      <a:r>
                        <a:rPr lang="en-US" dirty="0"/>
                        <a:t> binary detection datasets.</a:t>
                      </a:r>
                    </a:p>
                    <a:p>
                      <a:pPr marL="285750" indent="-285750">
                        <a:buFontTx/>
                        <a:buChar char="-"/>
                      </a:pPr>
                      <a:r>
                        <a:rPr lang="en-US" dirty="0"/>
                        <a:t>Then, evaluate model few-shot performance on </a:t>
                      </a:r>
                      <a:r>
                        <a:rPr lang="en-US" b="1" dirty="0"/>
                        <a:t>Propaganda</a:t>
                      </a:r>
                      <a:r>
                        <a:rPr lang="en-US" dirty="0"/>
                        <a:t>, </a:t>
                      </a:r>
                      <a:r>
                        <a:rPr lang="en-US" b="1" dirty="0"/>
                        <a:t>PolitiFact</a:t>
                      </a:r>
                      <a:r>
                        <a:rPr lang="en-US" dirty="0"/>
                        <a:t>, and </a:t>
                      </a:r>
                      <a:r>
                        <a:rPr lang="en-US" b="1" dirty="0"/>
                        <a:t>BuzzFeed</a:t>
                      </a:r>
                      <a:r>
                        <a:rPr lang="en-US" dirty="0"/>
                        <a:t> datasets.</a:t>
                      </a:r>
                    </a:p>
                  </a:txBody>
                  <a:tcPr/>
                </a:tc>
                <a:extLst>
                  <a:ext uri="{0D108BD9-81ED-4DB2-BD59-A6C34878D82A}">
                    <a16:rowId xmlns:a16="http://schemas.microsoft.com/office/drawing/2014/main" val="38133765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Robustness across </a:t>
                      </a:r>
                    </a:p>
                    <a:p>
                      <a:pPr marL="0" marR="0" lvl="0" indent="0" algn="ctr" defTabSz="914400" rtl="0" eaLnBrk="1" fontAlgn="auto" latinLnBrk="0" hangingPunct="1">
                        <a:lnSpc>
                          <a:spcPct val="100000"/>
                        </a:lnSpc>
                        <a:spcBef>
                          <a:spcPts val="0"/>
                        </a:spcBef>
                        <a:spcAft>
                          <a:spcPts val="300"/>
                        </a:spcAft>
                        <a:buClrTx/>
                        <a:buSzTx/>
                        <a:buFontTx/>
                        <a:buNone/>
                        <a:tabLst/>
                        <a:defRPr/>
                      </a:pPr>
                      <a:r>
                        <a:rPr lang="en-US" dirty="0"/>
                        <a:t>News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err="1"/>
                        <a:t>Biamby</a:t>
                      </a:r>
                      <a:r>
                        <a:rPr lang="en-US" sz="1200" dirty="0"/>
                        <a:t> et al., AAAI’22]</a:t>
                      </a:r>
                    </a:p>
                  </a:txBody>
                  <a:tcPr/>
                </a:tc>
                <a:tc>
                  <a:txBody>
                    <a:bodyPr/>
                    <a:lstStyle/>
                    <a:p>
                      <a:pPr marL="285750" indent="-285750">
                        <a:buFontTx/>
                        <a:buChar char="-"/>
                      </a:pPr>
                      <a:r>
                        <a:rPr lang="en-US" dirty="0"/>
                        <a:t>Different topic domains contain a different distribution of words which may affect fake news detector generalizability</a:t>
                      </a:r>
                    </a:p>
                    <a:p>
                      <a:pPr marL="285750" indent="-285750">
                        <a:buFontTx/>
                        <a:buChar char="-"/>
                      </a:pPr>
                      <a:r>
                        <a:rPr lang="en-US" dirty="0"/>
                        <a:t>Train &amp; evaluate model on </a:t>
                      </a:r>
                      <a:r>
                        <a:rPr lang="en-US" b="1" dirty="0"/>
                        <a:t>Twitter-COMMs</a:t>
                      </a:r>
                      <a:r>
                        <a:rPr lang="en-US" dirty="0"/>
                        <a:t>: a Twitter multimedia post dataset for news related to the Climate, COVID, and military domain</a:t>
                      </a:r>
                    </a:p>
                  </a:txBody>
                  <a:tcPr/>
                </a:tc>
                <a:extLst>
                  <a:ext uri="{0D108BD9-81ED-4DB2-BD59-A6C34878D82A}">
                    <a16:rowId xmlns:a16="http://schemas.microsoft.com/office/drawing/2014/main" val="5040735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Multilingual News</a:t>
                      </a:r>
                    </a:p>
                    <a:p>
                      <a:pPr marL="0" marR="0" lvl="0" indent="0" algn="ctr" defTabSz="914400" rtl="0" eaLnBrk="1" fontAlgn="auto" latinLnBrk="0" hangingPunct="1">
                        <a:lnSpc>
                          <a:spcPct val="100000"/>
                        </a:lnSpc>
                        <a:spcBef>
                          <a:spcPts val="0"/>
                        </a:spcBef>
                        <a:spcAft>
                          <a:spcPts val="300"/>
                        </a:spcAft>
                        <a:buClrTx/>
                        <a:buSzTx/>
                        <a:buFontTx/>
                        <a:buNone/>
                        <a:tabLst/>
                        <a:defRPr/>
                      </a:pPr>
                      <a:r>
                        <a:rPr lang="en-US" dirty="0"/>
                        <a:t>Robustness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285750" indent="-285750">
                        <a:buFontTx/>
                        <a:buChar char="-"/>
                      </a:pPr>
                      <a:r>
                        <a:rPr lang="en-US" dirty="0"/>
                        <a:t>Benchmark misinformation detection in </a:t>
                      </a:r>
                      <a:r>
                        <a:rPr lang="en-US" b="1" dirty="0" err="1"/>
                        <a:t>FbMuliLingMisinfo</a:t>
                      </a:r>
                      <a:r>
                        <a:rPr lang="en-US" dirty="0"/>
                        <a:t>, a multilingual dataset covering 38 unique languages. </a:t>
                      </a:r>
                    </a:p>
                    <a:p>
                      <a:pPr marL="285750" indent="-285750">
                        <a:buFontTx/>
                        <a:buChar char="-"/>
                      </a:pPr>
                      <a:r>
                        <a:rPr lang="en-US" dirty="0"/>
                        <a:t>Current models achieve 83% accuracy in this benchmark, compared to 98% on </a:t>
                      </a:r>
                      <a:r>
                        <a:rPr lang="en-US" dirty="0" err="1"/>
                        <a:t>GossipCop</a:t>
                      </a:r>
                      <a:r>
                        <a:rPr lang="en-US" dirty="0"/>
                        <a:t> and 87% on PolitiFact.</a:t>
                      </a:r>
                    </a:p>
                  </a:txBody>
                  <a:tcPr/>
                </a:tc>
                <a:extLst>
                  <a:ext uri="{0D108BD9-81ED-4DB2-BD59-A6C34878D82A}">
                    <a16:rowId xmlns:a16="http://schemas.microsoft.com/office/drawing/2014/main" val="3264163420"/>
                  </a:ext>
                </a:extLst>
              </a:tr>
            </a:tbl>
          </a:graphicData>
        </a:graphic>
      </p:graphicFrame>
    </p:spTree>
    <p:extLst>
      <p:ext uri="{BB962C8B-B14F-4D97-AF65-F5344CB8AC3E}">
        <p14:creationId xmlns:p14="http://schemas.microsoft.com/office/powerpoint/2010/main" val="32059173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Key Takeaways in Semantic Consistency-based Fake News Detection</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105</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9B5A1FD1-74DA-73AC-95BF-B2FA501CD13B}"/>
              </a:ext>
            </a:extLst>
          </p:cNvPr>
          <p:cNvSpPr>
            <a:spLocks noGrp="1"/>
          </p:cNvSpPr>
          <p:nvPr>
            <p:ph idx="1"/>
          </p:nvPr>
        </p:nvSpPr>
        <p:spPr/>
        <p:txBody>
          <a:bodyPr/>
          <a:lstStyle/>
          <a:p>
            <a:pPr fontAlgn="base"/>
            <a:r>
              <a:rPr lang="en-US" dirty="0"/>
              <a:t>Fact checking models typically consists of an evidence retriever and a claim verifier.</a:t>
            </a:r>
          </a:p>
          <a:p>
            <a:pPr fontAlgn="base"/>
            <a:r>
              <a:rPr lang="en-US" dirty="0"/>
              <a:t>Several challenges in fact checking datasets call for solutions:</a:t>
            </a:r>
          </a:p>
          <a:p>
            <a:pPr lvl="1" fontAlgn="base">
              <a:buFont typeface="Courier New" panose="02070309020205020404" pitchFamily="49" charset="0"/>
              <a:buChar char="o"/>
            </a:pPr>
            <a:r>
              <a:rPr lang="en-US" dirty="0"/>
              <a:t>Unverifiable claims</a:t>
            </a:r>
          </a:p>
          <a:p>
            <a:pPr lvl="1" fontAlgn="base">
              <a:buFont typeface="Courier New" panose="02070309020205020404" pitchFamily="49" charset="0"/>
              <a:buChar char="o"/>
            </a:pPr>
            <a:r>
              <a:rPr lang="en-US" dirty="0"/>
              <a:t>Assumptions of the existence of relevant evidence</a:t>
            </a:r>
          </a:p>
          <a:p>
            <a:pPr lvl="1" fontAlgn="base">
              <a:buFont typeface="Courier New" panose="02070309020205020404" pitchFamily="49" charset="0"/>
              <a:buChar char="o"/>
            </a:pPr>
            <a:r>
              <a:rPr lang="en-US" dirty="0"/>
              <a:t>Choice of labels</a:t>
            </a:r>
          </a:p>
          <a:p>
            <a:pPr lvl="1" fontAlgn="base">
              <a:buFont typeface="Courier New" panose="02070309020205020404" pitchFamily="49" charset="0"/>
              <a:buChar char="o"/>
            </a:pPr>
            <a:r>
              <a:rPr lang="en-US" dirty="0"/>
              <a:t>Dataset biases</a:t>
            </a:r>
          </a:p>
          <a:p>
            <a:pPr fontAlgn="base"/>
            <a:r>
              <a:rPr lang="en-US" dirty="0"/>
              <a:t>Possible future fact checking research directions include:</a:t>
            </a:r>
          </a:p>
          <a:p>
            <a:pPr lvl="1" fontAlgn="base">
              <a:buFont typeface="Courier New" panose="02070309020205020404" pitchFamily="49" charset="0"/>
              <a:buChar char="o"/>
            </a:pPr>
            <a:r>
              <a:rPr lang="en-US" dirty="0"/>
              <a:t>How to verify claims with under-specified context?</a:t>
            </a:r>
          </a:p>
          <a:p>
            <a:pPr lvl="1" fontAlgn="base">
              <a:buFont typeface="Courier New" panose="02070309020205020404" pitchFamily="49" charset="0"/>
              <a:buChar char="o"/>
            </a:pPr>
            <a:r>
              <a:rPr lang="en-US" dirty="0"/>
              <a:t>How to mitigate diachronic bias?</a:t>
            </a:r>
          </a:p>
          <a:p>
            <a:pPr lvl="1" fontAlgn="base">
              <a:buFont typeface="Courier New" panose="02070309020205020404" pitchFamily="49" charset="0"/>
              <a:buChar char="o"/>
            </a:pPr>
            <a:r>
              <a:rPr lang="en-US" dirty="0"/>
              <a:t>How to produce faithful verdict justification/explanation? </a:t>
            </a:r>
          </a:p>
          <a:p>
            <a:endParaRPr lang="en-US" dirty="0"/>
          </a:p>
        </p:txBody>
      </p:sp>
    </p:spTree>
    <p:extLst>
      <p:ext uri="{BB962C8B-B14F-4D97-AF65-F5344CB8AC3E}">
        <p14:creationId xmlns:p14="http://schemas.microsoft.com/office/powerpoint/2010/main" val="2113234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3135-744C-B144-BBC3-EC24DB67D8EA}"/>
              </a:ext>
            </a:extLst>
          </p:cNvPr>
          <p:cNvSpPr>
            <a:spLocks noGrp="1"/>
          </p:cNvSpPr>
          <p:nvPr>
            <p:ph type="title"/>
          </p:nvPr>
        </p:nvSpPr>
        <p:spPr>
          <a:xfrm>
            <a:off x="334536" y="58780"/>
            <a:ext cx="11857463" cy="688975"/>
          </a:xfrm>
        </p:spPr>
        <p:txBody>
          <a:bodyPr>
            <a:normAutofit fontScale="90000"/>
          </a:bodyPr>
          <a:lstStyle/>
          <a:p>
            <a:br>
              <a:rPr lang="en-US" sz="3200" dirty="0">
                <a:sym typeface="Palatino Linotype"/>
              </a:rPr>
            </a:br>
            <a:r>
              <a:rPr lang="en-US" sz="3200" b="1" dirty="0">
                <a:sym typeface="Palatino Linotype"/>
              </a:rPr>
              <a:t>Outline</a:t>
            </a:r>
            <a:endParaRPr lang="en-US" sz="3200" b="1" dirty="0"/>
          </a:p>
        </p:txBody>
      </p:sp>
      <p:sp>
        <p:nvSpPr>
          <p:cNvPr id="4" name="Slide Number Placeholder 3">
            <a:extLst>
              <a:ext uri="{FF2B5EF4-FFF2-40B4-BE49-F238E27FC236}">
                <a16:creationId xmlns:a16="http://schemas.microsoft.com/office/drawing/2014/main" id="{15704ED3-1774-A342-9144-8A09442F3433}"/>
              </a:ext>
            </a:extLst>
          </p:cNvPr>
          <p:cNvSpPr>
            <a:spLocks noGrp="1"/>
          </p:cNvSpPr>
          <p:nvPr>
            <p:ph type="sldNum" idx="12"/>
          </p:nvPr>
        </p:nvSpPr>
        <p:spPr>
          <a:xfrm>
            <a:off x="9045498" y="6295983"/>
            <a:ext cx="2743200" cy="365125"/>
          </a:xfrm>
        </p:spPr>
        <p:txBody>
          <a:bodyPr/>
          <a:lstStyle/>
          <a:p>
            <a:pPr marL="0" lvl="0" indent="0" algn="r" rtl="0">
              <a:spcBef>
                <a:spcPts val="0"/>
              </a:spcBef>
              <a:spcAft>
                <a:spcPts val="0"/>
              </a:spcAft>
              <a:buNone/>
            </a:pPr>
            <a:fld id="{00000000-1234-1234-1234-123412341234}" type="slidenum">
              <a:rPr lang="en-US" smtClean="0"/>
              <a:t>106</a:t>
            </a:fld>
            <a:endParaRPr lang="en-US"/>
          </a:p>
        </p:txBody>
      </p:sp>
      <p:graphicFrame>
        <p:nvGraphicFramePr>
          <p:cNvPr id="9" name="Content Placeholder 8">
            <a:extLst>
              <a:ext uri="{FF2B5EF4-FFF2-40B4-BE49-F238E27FC236}">
                <a16:creationId xmlns:a16="http://schemas.microsoft.com/office/drawing/2014/main" id="{E2961424-68DE-C946-88BE-8385A300F934}"/>
              </a:ext>
            </a:extLst>
          </p:cNvPr>
          <p:cNvGraphicFramePr>
            <a:graphicFrameLocks noGrp="1"/>
          </p:cNvGraphicFramePr>
          <p:nvPr>
            <p:ph idx="1"/>
          </p:nvPr>
        </p:nvGraphicFramePr>
        <p:xfrm>
          <a:off x="481361" y="1148575"/>
          <a:ext cx="7068015" cy="5334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78255C8-1BB4-D34A-849C-2D234F49B218}"/>
              </a:ext>
            </a:extLst>
          </p:cNvPr>
          <p:cNvSpPr txBox="1"/>
          <p:nvPr/>
        </p:nvSpPr>
        <p:spPr>
          <a:xfrm>
            <a:off x="16132629" y="2651760"/>
            <a:ext cx="184731" cy="369332"/>
          </a:xfrm>
          <a:prstGeom prst="rect">
            <a:avLst/>
          </a:prstGeom>
          <a:solidFill>
            <a:srgbClr val="7E92C1"/>
          </a:solidFill>
        </p:spPr>
        <p:txBody>
          <a:bodyPr wrap="none" rtlCol="0">
            <a:spAutoFit/>
          </a:bodyPr>
          <a:lstStyle/>
          <a:p>
            <a:endParaRPr lang="en-US" dirty="0"/>
          </a:p>
        </p:txBody>
      </p:sp>
      <p:sp>
        <p:nvSpPr>
          <p:cNvPr id="18" name="TextBox 17">
            <a:extLst>
              <a:ext uri="{FF2B5EF4-FFF2-40B4-BE49-F238E27FC236}">
                <a16:creationId xmlns:a16="http://schemas.microsoft.com/office/drawing/2014/main" id="{F3FF8B52-E011-1843-8129-1F2203654E68}"/>
              </a:ext>
            </a:extLst>
          </p:cNvPr>
          <p:cNvSpPr txBox="1"/>
          <p:nvPr/>
        </p:nvSpPr>
        <p:spPr>
          <a:xfrm>
            <a:off x="9306340" y="1981565"/>
            <a:ext cx="1547447" cy="830997"/>
          </a:xfrm>
          <a:prstGeom prst="rect">
            <a:avLst/>
          </a:prstGeom>
          <a:noFill/>
        </p:spPr>
        <p:txBody>
          <a:bodyPr wrap="square">
            <a:spAutoFit/>
          </a:bodyPr>
          <a:lstStyle/>
          <a:p>
            <a:pPr lvl="0" algn="ctr"/>
            <a:r>
              <a:rPr lang="en-US" sz="1600" dirty="0"/>
              <a:t>Fighting Fake </a:t>
            </a:r>
          </a:p>
          <a:p>
            <a:pPr lvl="0" algn="ctr"/>
            <a:r>
              <a:rPr lang="en-US" sz="1600" dirty="0"/>
              <a:t>and/or </a:t>
            </a:r>
          </a:p>
          <a:p>
            <a:pPr lvl="0" algn="ctr"/>
            <a:r>
              <a:rPr lang="en-US" sz="1600" dirty="0"/>
              <a:t>Biased News </a:t>
            </a:r>
          </a:p>
        </p:txBody>
      </p:sp>
      <p:sp>
        <p:nvSpPr>
          <p:cNvPr id="16" name="Rectangle 15">
            <a:extLst>
              <a:ext uri="{FF2B5EF4-FFF2-40B4-BE49-F238E27FC236}">
                <a16:creationId xmlns:a16="http://schemas.microsoft.com/office/drawing/2014/main" id="{D33DE4D7-A17D-9348-9F54-46A0101D1795}"/>
              </a:ext>
            </a:extLst>
          </p:cNvPr>
          <p:cNvSpPr/>
          <p:nvPr/>
        </p:nvSpPr>
        <p:spPr>
          <a:xfrm rot="19123396">
            <a:off x="6748406" y="2690234"/>
            <a:ext cx="791737" cy="292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BE062A-5B0A-6E4E-BB43-8BB90B07AB80}"/>
              </a:ext>
            </a:extLst>
          </p:cNvPr>
          <p:cNvSpPr/>
          <p:nvPr/>
        </p:nvSpPr>
        <p:spPr>
          <a:xfrm rot="16200000">
            <a:off x="6693166" y="3091905"/>
            <a:ext cx="347164" cy="205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65EB95-F902-9149-9F36-2D2CD87C673C}"/>
              </a:ext>
            </a:extLst>
          </p:cNvPr>
          <p:cNvSpPr/>
          <p:nvPr/>
        </p:nvSpPr>
        <p:spPr>
          <a:xfrm rot="16200000">
            <a:off x="6778533" y="3389150"/>
            <a:ext cx="276787" cy="305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0EA3673-216F-E74B-878C-61EF0B267057}"/>
              </a:ext>
            </a:extLst>
          </p:cNvPr>
          <p:cNvSpPr/>
          <p:nvPr/>
        </p:nvSpPr>
        <p:spPr>
          <a:xfrm>
            <a:off x="334536" y="5196468"/>
            <a:ext cx="6735336" cy="128622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4AED27-662A-B041-A257-9A863205C65C}"/>
              </a:ext>
            </a:extLst>
          </p:cNvPr>
          <p:cNvSpPr/>
          <p:nvPr/>
        </p:nvSpPr>
        <p:spPr>
          <a:xfrm>
            <a:off x="7069872" y="4739341"/>
            <a:ext cx="626329" cy="1660101"/>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BEAB73-B3F2-1D42-8819-DF0D7F9EEB92}"/>
              </a:ext>
            </a:extLst>
          </p:cNvPr>
          <p:cNvSpPr/>
          <p:nvPr/>
        </p:nvSpPr>
        <p:spPr>
          <a:xfrm rot="5400000">
            <a:off x="4043018" y="2162834"/>
            <a:ext cx="310898" cy="574281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2413F-97E2-A540-B721-2DAAF3505473}"/>
              </a:ext>
            </a:extLst>
          </p:cNvPr>
          <p:cNvSpPr/>
          <p:nvPr/>
        </p:nvSpPr>
        <p:spPr>
          <a:xfrm rot="5400000">
            <a:off x="325008" y="4804148"/>
            <a:ext cx="223428" cy="56121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238DEF-F8DD-E24D-A998-B94C932F819C}"/>
              </a:ext>
            </a:extLst>
          </p:cNvPr>
          <p:cNvSpPr/>
          <p:nvPr/>
        </p:nvSpPr>
        <p:spPr>
          <a:xfrm rot="5400000">
            <a:off x="7348300" y="4036322"/>
            <a:ext cx="310900" cy="159716"/>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B65C70-5BA5-CE49-887F-187F1D015BF8}"/>
              </a:ext>
            </a:extLst>
          </p:cNvPr>
          <p:cNvSpPr/>
          <p:nvPr/>
        </p:nvSpPr>
        <p:spPr>
          <a:xfrm rot="5400000">
            <a:off x="7073851" y="3315134"/>
            <a:ext cx="203849" cy="202582"/>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242A8E-9153-CC4C-9CB4-EA7D549D8172}"/>
              </a:ext>
            </a:extLst>
          </p:cNvPr>
          <p:cNvSpPr/>
          <p:nvPr/>
        </p:nvSpPr>
        <p:spPr>
          <a:xfrm>
            <a:off x="407948" y="878621"/>
            <a:ext cx="7175660" cy="214246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1A1A37-C758-864C-9BD5-D57FAD803F6D}"/>
              </a:ext>
            </a:extLst>
          </p:cNvPr>
          <p:cNvSpPr/>
          <p:nvPr/>
        </p:nvSpPr>
        <p:spPr>
          <a:xfrm rot="19041635">
            <a:off x="752031" y="3299380"/>
            <a:ext cx="574181" cy="55498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566C048-9F24-1348-B692-BFAC0418D651}"/>
              </a:ext>
            </a:extLst>
          </p:cNvPr>
          <p:cNvSpPr/>
          <p:nvPr/>
        </p:nvSpPr>
        <p:spPr>
          <a:xfrm>
            <a:off x="156114" y="3020052"/>
            <a:ext cx="6907219" cy="55063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Diagram 26">
            <a:extLst>
              <a:ext uri="{FF2B5EF4-FFF2-40B4-BE49-F238E27FC236}">
                <a16:creationId xmlns:a16="http://schemas.microsoft.com/office/drawing/2014/main" id="{0DDA046A-598D-9941-99DA-EDBACE3E3C36}"/>
              </a:ext>
            </a:extLst>
          </p:cNvPr>
          <p:cNvGraphicFramePr/>
          <p:nvPr/>
        </p:nvGraphicFramePr>
        <p:xfrm>
          <a:off x="6430536" y="1449658"/>
          <a:ext cx="4063999" cy="38857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8" name="Picture 27">
            <a:extLst>
              <a:ext uri="{FF2B5EF4-FFF2-40B4-BE49-F238E27FC236}">
                <a16:creationId xmlns:a16="http://schemas.microsoft.com/office/drawing/2014/main" id="{40BFF393-8C9A-13A8-66B1-01A52168D0CA}"/>
              </a:ext>
            </a:extLst>
          </p:cNvPr>
          <p:cNvPicPr>
            <a:picLocks noChangeAspect="1"/>
          </p:cNvPicPr>
          <p:nvPr/>
        </p:nvPicPr>
        <p:blipFill>
          <a:blip r:embed="rId13"/>
          <a:stretch>
            <a:fillRect/>
          </a:stretch>
        </p:blipFill>
        <p:spPr>
          <a:xfrm>
            <a:off x="11537660" y="0"/>
            <a:ext cx="654340" cy="847493"/>
          </a:xfrm>
          <a:prstGeom prst="rect">
            <a:avLst/>
          </a:prstGeom>
        </p:spPr>
      </p:pic>
      <p:pic>
        <p:nvPicPr>
          <p:cNvPr id="2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6024688D-31C3-0ABF-041D-FD8422EEA6F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1009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a:spLocks noGrp="1"/>
          </p:cNvSpPr>
          <p:nvPr>
            <p:ph idx="1"/>
          </p:nvPr>
        </p:nvSpPr>
        <p:spPr>
          <a:xfrm>
            <a:off x="140177" y="730121"/>
            <a:ext cx="12051823" cy="3505200"/>
          </a:xfrm>
        </p:spPr>
        <p:txBody>
          <a:bodyPr>
            <a:noAutofit/>
          </a:bodyPr>
          <a:lstStyle/>
          <a:p>
            <a:r>
              <a:rPr lang="en-US" sz="2200" dirty="0"/>
              <a:t>Authorship Attribution</a:t>
            </a:r>
          </a:p>
          <a:p>
            <a:r>
              <a:rPr lang="en-US" sz="2200" dirty="0"/>
              <a:t>Stance and Bias Detection</a:t>
            </a:r>
          </a:p>
          <a:p>
            <a:r>
              <a:rPr lang="en-US" sz="2200" dirty="0"/>
              <a:t>Propaganda Detection</a:t>
            </a:r>
          </a:p>
          <a:p>
            <a:r>
              <a:rPr lang="en-US" sz="2200" dirty="0"/>
              <a:t>Framing and Agenda Detection</a:t>
            </a:r>
          </a:p>
          <a:p>
            <a:r>
              <a:rPr lang="en-US" sz="2200" dirty="0"/>
              <a:t>Moral Value Detection</a:t>
            </a:r>
          </a:p>
          <a:p>
            <a:r>
              <a:rPr lang="en-US" sz="2200" dirty="0"/>
              <a:t>Propagation Pattern Modeling</a:t>
            </a:r>
          </a:p>
          <a:p>
            <a:r>
              <a:rPr lang="en-US" sz="2200" dirty="0"/>
              <a:t>Response Prediction</a:t>
            </a:r>
          </a:p>
          <a:p>
            <a:endParaRPr lang="en-US" sz="2200" dirty="0"/>
          </a:p>
        </p:txBody>
      </p:sp>
      <p:sp>
        <p:nvSpPr>
          <p:cNvPr id="2" name="Slide Number Placeholder 1"/>
          <p:cNvSpPr>
            <a:spLocks noGrp="1"/>
          </p:cNvSpPr>
          <p:nvPr>
            <p:ph type="sldNum" sz="quarter" idx="10"/>
          </p:nvPr>
        </p:nvSpPr>
        <p:spPr/>
        <p:txBody>
          <a:bodyPr/>
          <a:lstStyle/>
          <a:p>
            <a:fld id="{7104C6E4-5FC0-B04C-9C16-CF93AC737B50}" type="slidenum">
              <a:rPr lang="en-US" smtClean="0">
                <a:solidFill>
                  <a:srgbClr val="000000"/>
                </a:solidFill>
              </a:rPr>
              <a:pPr/>
              <a:t>107</a:t>
            </a:fld>
            <a:endParaRPr lang="en-US" dirty="0">
              <a:solidFill>
                <a:srgbClr val="000000"/>
              </a:solidFill>
            </a:endParaRPr>
          </a:p>
        </p:txBody>
      </p:sp>
      <p:sp>
        <p:nvSpPr>
          <p:cNvPr id="6" name="标题 1"/>
          <p:cNvSpPr>
            <a:spLocks noGrp="1"/>
          </p:cNvSpPr>
          <p:nvPr>
            <p:ph type="title"/>
          </p:nvPr>
        </p:nvSpPr>
        <p:spPr>
          <a:xfrm>
            <a:off x="330200" y="-152400"/>
            <a:ext cx="9626600" cy="1143000"/>
          </a:xfrm>
        </p:spPr>
        <p:txBody>
          <a:bodyPr>
            <a:normAutofit/>
          </a:bodyPr>
          <a:lstStyle/>
          <a:p>
            <a:r>
              <a:rPr lang="en-US" sz="3200" dirty="0"/>
              <a:t>Outline of Misinformation Characterization Work</a:t>
            </a:r>
            <a:endParaRPr lang="zh-CN" altLang="en-US" sz="3200" dirty="0"/>
          </a:p>
        </p:txBody>
      </p:sp>
      <p:pic>
        <p:nvPicPr>
          <p:cNvPr id="5" name="Picture 4">
            <a:extLst>
              <a:ext uri="{FF2B5EF4-FFF2-40B4-BE49-F238E27FC236}">
                <a16:creationId xmlns:a16="http://schemas.microsoft.com/office/drawing/2014/main" id="{20675AC6-FEB4-788B-4850-BDA3F534F09B}"/>
              </a:ext>
            </a:extLst>
          </p:cNvPr>
          <p:cNvPicPr>
            <a:picLocks noChangeAspect="1"/>
          </p:cNvPicPr>
          <p:nvPr/>
        </p:nvPicPr>
        <p:blipFill>
          <a:blip r:embed="rId3"/>
          <a:stretch>
            <a:fillRect/>
          </a:stretch>
        </p:blipFill>
        <p:spPr>
          <a:xfrm>
            <a:off x="11537660" y="12357"/>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7BCDDFB-17C2-B7DC-D17C-9DA3362116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12357"/>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F87A4BD-CA56-0BB8-45F9-32705704F28D}"/>
              </a:ext>
            </a:extLst>
          </p:cNvPr>
          <p:cNvPicPr>
            <a:picLocks noChangeAspect="1"/>
          </p:cNvPicPr>
          <p:nvPr/>
        </p:nvPicPr>
        <p:blipFill>
          <a:blip r:embed="rId3"/>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7FD6CAD-6B99-21EF-D271-CBFB4BF5BD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8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linds(horizont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linds(horizont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linds(horizontal)">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blinds(horizontal)">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blinds(horizontal)">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blinds(horizontal)">
                                      <p:cBhvr>
                                        <p:cTn id="3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82861" y="0"/>
            <a:ext cx="11215303" cy="1143000"/>
          </a:xfrm>
        </p:spPr>
        <p:txBody>
          <a:bodyPr>
            <a:normAutofit/>
          </a:bodyPr>
          <a:lstStyle/>
          <a:p>
            <a:r>
              <a:rPr lang="en-US" sz="3200" dirty="0"/>
              <a:t>Characterizing Intent/Motif behind Misinformation</a:t>
            </a:r>
            <a:endParaRPr lang="zh-CN" altLang="en-US" sz="3200" dirty="0"/>
          </a:p>
        </p:txBody>
      </p:sp>
      <p:sp>
        <p:nvSpPr>
          <p:cNvPr id="2" name="Slide Number Placeholder 1"/>
          <p:cNvSpPr>
            <a:spLocks noGrp="1"/>
          </p:cNvSpPr>
          <p:nvPr>
            <p:ph type="sldNum" sz="quarter" idx="4294967295"/>
          </p:nvPr>
        </p:nvSpPr>
        <p:spPr>
          <a:xfrm>
            <a:off x="838200" y="6356352"/>
            <a:ext cx="2743200" cy="365125"/>
          </a:xfrm>
          <a:prstGeom prst="rect">
            <a:avLst/>
          </a:prstGeom>
        </p:spPr>
        <p:txBody>
          <a:bodyPr/>
          <a:lstStyle/>
          <a:p>
            <a:fld id="{7104C6E4-5FC0-B04C-9C16-CF93AC737B50}" type="slidenum">
              <a:rPr lang="en-US" smtClean="0">
                <a:solidFill>
                  <a:srgbClr val="000000"/>
                </a:solidFill>
              </a:rPr>
              <a:pPr/>
              <a:t>108</a:t>
            </a:fld>
            <a:endParaRPr lang="en-US">
              <a:solidFill>
                <a:srgbClr val="000000"/>
              </a:solidFill>
            </a:endParaRPr>
          </a:p>
        </p:txBody>
      </p:sp>
      <p:pic>
        <p:nvPicPr>
          <p:cNvPr id="5" name="Picture 4"/>
          <p:cNvPicPr>
            <a:picLocks noChangeAspect="1"/>
          </p:cNvPicPr>
          <p:nvPr/>
        </p:nvPicPr>
        <p:blipFill>
          <a:blip r:embed="rId3"/>
          <a:stretch>
            <a:fillRect/>
          </a:stretch>
        </p:blipFill>
        <p:spPr>
          <a:xfrm>
            <a:off x="51134" y="1005668"/>
            <a:ext cx="7060532" cy="3256366"/>
          </a:xfrm>
          <a:prstGeom prst="rect">
            <a:avLst/>
          </a:prstGeom>
        </p:spPr>
      </p:pic>
      <p:pic>
        <p:nvPicPr>
          <p:cNvPr id="6" name="Picture 5"/>
          <p:cNvPicPr>
            <a:picLocks noChangeAspect="1"/>
          </p:cNvPicPr>
          <p:nvPr/>
        </p:nvPicPr>
        <p:blipFill>
          <a:blip r:embed="rId4"/>
          <a:stretch>
            <a:fillRect/>
          </a:stretch>
        </p:blipFill>
        <p:spPr>
          <a:xfrm>
            <a:off x="6354305" y="3585668"/>
            <a:ext cx="5395243" cy="3272332"/>
          </a:xfrm>
          <a:prstGeom prst="rect">
            <a:avLst/>
          </a:prstGeom>
        </p:spPr>
      </p:pic>
      <p:sp>
        <p:nvSpPr>
          <p:cNvPr id="7" name="Curved Left Arrow 6"/>
          <p:cNvSpPr/>
          <p:nvPr/>
        </p:nvSpPr>
        <p:spPr>
          <a:xfrm rot="18755845">
            <a:off x="7488807" y="2070322"/>
            <a:ext cx="1301857" cy="159617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D37FA3A3-1625-3480-5DAC-96B418A0F339}"/>
              </a:ext>
            </a:extLst>
          </p:cNvPr>
          <p:cNvPicPr>
            <a:picLocks noChangeAspect="1"/>
          </p:cNvPicPr>
          <p:nvPr/>
        </p:nvPicPr>
        <p:blipFill>
          <a:blip r:embed="rId5"/>
          <a:stretch>
            <a:fillRect/>
          </a:stretch>
        </p:blipFill>
        <p:spPr>
          <a:xfrm>
            <a:off x="11537660" y="0"/>
            <a:ext cx="654340" cy="847493"/>
          </a:xfrm>
          <a:prstGeom prst="rect">
            <a:avLst/>
          </a:prstGeom>
        </p:spPr>
      </p:pic>
      <p:pic>
        <p:nvPicPr>
          <p:cNvPr id="1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D240ACC-CE7D-263A-90A9-79C84C2885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45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279877" y="-165100"/>
            <a:ext cx="8229600" cy="1143000"/>
          </a:xfrm>
        </p:spPr>
        <p:txBody>
          <a:bodyPr>
            <a:normAutofit/>
          </a:bodyPr>
          <a:lstStyle/>
          <a:p>
            <a:r>
              <a:rPr lang="en-US" sz="3200" dirty="0"/>
              <a:t>General Work on Authorship Attribution</a:t>
            </a:r>
            <a:endParaRPr lang="zh-CN" altLang="en-US" sz="3200" dirty="0"/>
          </a:p>
        </p:txBody>
      </p:sp>
      <p:sp>
        <p:nvSpPr>
          <p:cNvPr id="10" name="内容占位符 2"/>
          <p:cNvSpPr>
            <a:spLocks noGrp="1"/>
          </p:cNvSpPr>
          <p:nvPr>
            <p:ph idx="1"/>
          </p:nvPr>
        </p:nvSpPr>
        <p:spPr>
          <a:xfrm>
            <a:off x="140177" y="730121"/>
            <a:ext cx="12051823" cy="3505200"/>
          </a:xfrm>
        </p:spPr>
        <p:txBody>
          <a:bodyPr>
            <a:noAutofit/>
          </a:bodyPr>
          <a:lstStyle/>
          <a:p>
            <a:r>
              <a:rPr lang="en-US" sz="2000" dirty="0"/>
              <a:t>Goal: identifying the author of an anonymous text, or text whose authorship is in doubt [Love, 2002]</a:t>
            </a:r>
          </a:p>
          <a:p>
            <a:r>
              <a:rPr lang="en-US" sz="2000" dirty="0"/>
              <a:t> Early efforts</a:t>
            </a:r>
          </a:p>
          <a:p>
            <a:pPr lvl="1"/>
            <a:r>
              <a:rPr lang="en-US" sz="1800" dirty="0" err="1"/>
              <a:t>Ngram</a:t>
            </a:r>
            <a:r>
              <a:rPr lang="en-US" sz="1800" dirty="0"/>
              <a:t> features [Peng et al., 2003]</a:t>
            </a:r>
          </a:p>
          <a:p>
            <a:pPr lvl="1"/>
            <a:r>
              <a:rPr lang="en-US" sz="1800" dirty="0"/>
              <a:t>Frame semantics enhance author attribution for both translated and </a:t>
            </a:r>
            <a:r>
              <a:rPr lang="en-US" sz="1800" dirty="0" err="1"/>
              <a:t>untranslated</a:t>
            </a:r>
            <a:r>
              <a:rPr lang="en-US" sz="1800" dirty="0"/>
              <a:t> texts [</a:t>
            </a:r>
            <a:r>
              <a:rPr lang="en-US" sz="1800" dirty="0" err="1"/>
              <a:t>Hedegaard</a:t>
            </a:r>
            <a:r>
              <a:rPr lang="en-US" sz="1800" dirty="0"/>
              <a:t> and </a:t>
            </a:r>
            <a:r>
              <a:rPr lang="en-US" sz="1800" dirty="0" err="1"/>
              <a:t>Simonsen</a:t>
            </a:r>
            <a:r>
              <a:rPr lang="en-US" sz="1800" dirty="0"/>
              <a:t>, 2011]</a:t>
            </a:r>
          </a:p>
          <a:p>
            <a:pPr lvl="1"/>
            <a:r>
              <a:rPr lang="en-US" sz="1800" dirty="0"/>
              <a:t>Projects authors and documents to two disjoint topic spaces and uses topic modeling for attribution [</a:t>
            </a:r>
            <a:r>
              <a:rPr lang="en-US" sz="1800" dirty="0" err="1"/>
              <a:t>Seroussi</a:t>
            </a:r>
            <a:r>
              <a:rPr lang="en-US" sz="1800" dirty="0"/>
              <a:t> et al., 2014]</a:t>
            </a:r>
          </a:p>
          <a:p>
            <a:pPr lvl="1"/>
            <a:r>
              <a:rPr lang="en-US" sz="1800" dirty="0"/>
              <a:t>Syntax may be helpful for cross-genre attribution while cross-topic attribution and single-</a:t>
            </a:r>
            <a:r>
              <a:rPr lang="en-US" sz="1800" dirty="0" err="1"/>
              <a:t>domainmay</a:t>
            </a:r>
            <a:r>
              <a:rPr lang="en-US" sz="1800" dirty="0"/>
              <a:t> benefit from additional lexical information [</a:t>
            </a:r>
            <a:r>
              <a:rPr lang="en-US" sz="1800" dirty="0" err="1"/>
              <a:t>Sundararajan</a:t>
            </a:r>
            <a:r>
              <a:rPr lang="en-US" sz="1800" dirty="0"/>
              <a:t> and Woodard, 2018]</a:t>
            </a:r>
            <a:endParaRPr lang="en-US" sz="1600" dirty="0"/>
          </a:p>
          <a:p>
            <a:r>
              <a:rPr lang="en-US" sz="2000" dirty="0"/>
              <a:t>Neural methods</a:t>
            </a:r>
          </a:p>
          <a:p>
            <a:pPr lvl="1"/>
            <a:r>
              <a:rPr lang="en-US" sz="1800" dirty="0"/>
              <a:t>Linguistic features are beneficial to further enhance neural language modeling baseline;  the top stylistic features are word count, article, period, word-per-sentence count, auxiliary verb, preposition, comma [</a:t>
            </a:r>
            <a:r>
              <a:rPr lang="en-US" sz="1800" dirty="0" err="1"/>
              <a:t>Uchendu</a:t>
            </a:r>
            <a:r>
              <a:rPr lang="en-US" sz="1800" dirty="0"/>
              <a:t> et al., 2020]</a:t>
            </a:r>
          </a:p>
          <a:p>
            <a:pPr lvl="1"/>
            <a:r>
              <a:rPr lang="en-US" sz="1800" dirty="0"/>
              <a:t>Better performance can be achieved by taking the data characteristic into account on choosing authorship attribution features; style features does not always improve results [Sari et al., 2018]</a:t>
            </a:r>
          </a:p>
          <a:p>
            <a:pPr lvl="1"/>
            <a:r>
              <a:rPr lang="en-US" sz="1800" dirty="0"/>
              <a:t>Syntactic parsing tree grounded word embedding brings significant gains to attribution accuracy by augmenting CNN [Zhang et al., 2018]</a:t>
            </a:r>
          </a:p>
          <a:p>
            <a:pPr lvl="1"/>
            <a:endParaRPr lang="en-US" dirty="0"/>
          </a:p>
          <a:p>
            <a:endParaRPr lang="en-US" sz="2800" dirty="0"/>
          </a:p>
        </p:txBody>
      </p:sp>
      <p:sp>
        <p:nvSpPr>
          <p:cNvPr id="2" name="Slide Number Placeholder 1"/>
          <p:cNvSpPr>
            <a:spLocks noGrp="1"/>
          </p:cNvSpPr>
          <p:nvPr>
            <p:ph type="sldNum" sz="quarter" idx="10"/>
          </p:nvPr>
        </p:nvSpPr>
        <p:spPr/>
        <p:txBody>
          <a:bodyPr/>
          <a:lstStyle/>
          <a:p>
            <a:fld id="{7104C6E4-5FC0-B04C-9C16-CF93AC737B50}" type="slidenum">
              <a:rPr lang="en-US" smtClean="0">
                <a:solidFill>
                  <a:srgbClr val="000000"/>
                </a:solidFill>
              </a:rPr>
              <a:pPr/>
              <a:t>109</a:t>
            </a:fld>
            <a:endParaRPr lang="en-US" dirty="0">
              <a:solidFill>
                <a:srgbClr val="000000"/>
              </a:solidFill>
            </a:endParaRPr>
          </a:p>
        </p:txBody>
      </p:sp>
      <p:pic>
        <p:nvPicPr>
          <p:cNvPr id="5" name="Picture 4">
            <a:extLst>
              <a:ext uri="{FF2B5EF4-FFF2-40B4-BE49-F238E27FC236}">
                <a16:creationId xmlns:a16="http://schemas.microsoft.com/office/drawing/2014/main" id="{2F456C09-AD6A-F6C9-2EEF-1C85B6597413}"/>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2839712-05A0-D28F-E865-8C2474E157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21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linds(horizontal)">
                                      <p:cBhvr>
                                        <p:cTn id="12" dur="500"/>
                                        <p:tgtEl>
                                          <p:spTgt spid="10">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500"/>
                                        <p:tgtEl>
                                          <p:spTgt spid="10">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blinds(horizontal)">
                                      <p:cBhvr>
                                        <p:cTn id="18" dur="500"/>
                                        <p:tgtEl>
                                          <p:spTgt spid="10">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blinds(horizontal)">
                                      <p:cBhvr>
                                        <p:cTn id="21" dur="500"/>
                                        <p:tgtEl>
                                          <p:spTgt spid="10">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xEl>
                                              <p:pRg st="5" end="5"/>
                                            </p:txEl>
                                          </p:spTgt>
                                        </p:tgtEl>
                                        <p:attrNameLst>
                                          <p:attrName>style.visibility</p:attrName>
                                        </p:attrNameLst>
                                      </p:cBhvr>
                                      <p:to>
                                        <p:strVal val="visible"/>
                                      </p:to>
                                    </p:set>
                                    <p:animEffect transition="in" filter="blinds(horizontal)">
                                      <p:cBhvr>
                                        <p:cTn id="24" dur="500"/>
                                        <p:tgtEl>
                                          <p:spTgt spid="10">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animEffect transition="in" filter="blinds(horizontal)">
                                      <p:cBhvr>
                                        <p:cTn id="29" dur="500"/>
                                        <p:tgtEl>
                                          <p:spTgt spid="10">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0">
                                            <p:txEl>
                                              <p:pRg st="7" end="7"/>
                                            </p:txEl>
                                          </p:spTgt>
                                        </p:tgtEl>
                                        <p:attrNameLst>
                                          <p:attrName>style.visibility</p:attrName>
                                        </p:attrNameLst>
                                      </p:cBhvr>
                                      <p:to>
                                        <p:strVal val="visible"/>
                                      </p:to>
                                    </p:set>
                                    <p:animEffect transition="in" filter="blinds(horizontal)">
                                      <p:cBhvr>
                                        <p:cTn id="32" dur="500"/>
                                        <p:tgtEl>
                                          <p:spTgt spid="10">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animEffect transition="in" filter="blinds(horizontal)">
                                      <p:cBhvr>
                                        <p:cTn id="35" dur="500"/>
                                        <p:tgtEl>
                                          <p:spTgt spid="10">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xEl>
                                              <p:pRg st="9" end="9"/>
                                            </p:txEl>
                                          </p:spTgt>
                                        </p:tgtEl>
                                        <p:attrNameLst>
                                          <p:attrName>style.visibility</p:attrName>
                                        </p:attrNameLst>
                                      </p:cBhvr>
                                      <p:to>
                                        <p:strVal val="visible"/>
                                      </p:to>
                                    </p:set>
                                    <p:animEffect transition="in" filter="blinds(horizontal)">
                                      <p:cBhvr>
                                        <p:cTn id="38"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p:nvPr/>
        </p:nvSpPr>
        <p:spPr>
          <a:xfrm>
            <a:off x="6641551" y="1602985"/>
            <a:ext cx="30116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Arial"/>
                <a:cs typeface="Arial"/>
                <a:sym typeface="Arial"/>
              </a:rPr>
              <a:t>Claim: The Amazon rainforest is decreasing. </a:t>
            </a:r>
            <a:endParaRPr sz="1867" kern="0">
              <a:solidFill>
                <a:srgbClr val="000000"/>
              </a:solidFill>
              <a:latin typeface="Arial"/>
              <a:cs typeface="Arial"/>
              <a:sym typeface="Arial"/>
            </a:endParaRPr>
          </a:p>
        </p:txBody>
      </p:sp>
      <p:sp>
        <p:nvSpPr>
          <p:cNvPr id="217" name="Google Shape;217;p32"/>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A Typical Fact Checking Pipeline</a:t>
            </a:r>
            <a:endParaRPr/>
          </a:p>
        </p:txBody>
      </p:sp>
      <p:pic>
        <p:nvPicPr>
          <p:cNvPr id="218" name="Google Shape;218;p32"/>
          <p:cNvPicPr preferRelativeResize="0"/>
          <p:nvPr/>
        </p:nvPicPr>
        <p:blipFill>
          <a:blip r:embed="rId3">
            <a:alphaModFix/>
          </a:blip>
          <a:stretch>
            <a:fillRect/>
          </a:stretch>
        </p:blipFill>
        <p:spPr>
          <a:xfrm>
            <a:off x="4816783" y="5033233"/>
            <a:ext cx="1510564" cy="1378531"/>
          </a:xfrm>
          <a:prstGeom prst="rect">
            <a:avLst/>
          </a:prstGeom>
          <a:noFill/>
          <a:ln>
            <a:noFill/>
          </a:ln>
        </p:spPr>
      </p:pic>
      <p:cxnSp>
        <p:nvCxnSpPr>
          <p:cNvPr id="219" name="Google Shape;219;p32"/>
          <p:cNvCxnSpPr>
            <a:stCxn id="216" idx="2"/>
            <a:endCxn id="220" idx="0"/>
          </p:cNvCxnSpPr>
          <p:nvPr/>
        </p:nvCxnSpPr>
        <p:spPr>
          <a:xfrm flipH="1">
            <a:off x="5572067" y="2423810"/>
            <a:ext cx="2575284" cy="934124"/>
          </a:xfrm>
          <a:prstGeom prst="straightConnector1">
            <a:avLst/>
          </a:prstGeom>
          <a:noFill/>
          <a:ln w="9525" cap="flat" cmpd="sng">
            <a:solidFill>
              <a:schemeClr val="dk1"/>
            </a:solidFill>
            <a:prstDash val="solid"/>
            <a:round/>
            <a:headEnd type="none" w="med" len="med"/>
            <a:tailEnd type="stealth" w="med" len="med"/>
          </a:ln>
        </p:spPr>
      </p:cxnSp>
      <p:sp>
        <p:nvSpPr>
          <p:cNvPr id="220" name="Google Shape;220;p32"/>
          <p:cNvSpPr txBox="1"/>
          <p:nvPr/>
        </p:nvSpPr>
        <p:spPr>
          <a:xfrm>
            <a:off x="4792267" y="3357934"/>
            <a:ext cx="1559600" cy="820825"/>
          </a:xfrm>
          <a:prstGeom prst="rect">
            <a:avLst/>
          </a:prstGeom>
          <a:solidFill>
            <a:srgbClr val="C9DAF8"/>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Evidence Retriever</a:t>
            </a:r>
            <a:endParaRPr sz="1867" b="1" kern="0">
              <a:solidFill>
                <a:srgbClr val="000000"/>
              </a:solidFill>
              <a:latin typeface="Arial"/>
              <a:cs typeface="Arial"/>
              <a:sym typeface="Arial"/>
            </a:endParaRPr>
          </a:p>
        </p:txBody>
      </p:sp>
      <p:cxnSp>
        <p:nvCxnSpPr>
          <p:cNvPr id="221" name="Google Shape;221;p32"/>
          <p:cNvCxnSpPr>
            <a:stCxn id="220" idx="3"/>
            <a:endCxn id="222" idx="1"/>
          </p:cNvCxnSpPr>
          <p:nvPr/>
        </p:nvCxnSpPr>
        <p:spPr>
          <a:xfrm>
            <a:off x="6351867" y="3768347"/>
            <a:ext cx="1294118" cy="3171"/>
          </a:xfrm>
          <a:prstGeom prst="straightConnector1">
            <a:avLst/>
          </a:prstGeom>
          <a:noFill/>
          <a:ln w="9525" cap="flat" cmpd="sng">
            <a:solidFill>
              <a:schemeClr val="dk1"/>
            </a:solidFill>
            <a:prstDash val="solid"/>
            <a:round/>
            <a:headEnd type="none" w="med" len="med"/>
            <a:tailEnd type="stealth" w="med" len="med"/>
          </a:ln>
        </p:spPr>
      </p:cxnSp>
      <p:cxnSp>
        <p:nvCxnSpPr>
          <p:cNvPr id="223" name="Google Shape;223;p32"/>
          <p:cNvCxnSpPr>
            <a:stCxn id="222" idx="3"/>
            <a:endCxn id="224" idx="1"/>
          </p:cNvCxnSpPr>
          <p:nvPr/>
        </p:nvCxnSpPr>
        <p:spPr>
          <a:xfrm>
            <a:off x="8648701" y="3771518"/>
            <a:ext cx="1152766" cy="13"/>
          </a:xfrm>
          <a:prstGeom prst="straightConnector1">
            <a:avLst/>
          </a:prstGeom>
          <a:noFill/>
          <a:ln w="9525" cap="flat" cmpd="sng">
            <a:solidFill>
              <a:schemeClr val="dk1"/>
            </a:solidFill>
            <a:prstDash val="solid"/>
            <a:round/>
            <a:headEnd type="none" w="med" len="med"/>
            <a:tailEnd type="stealth" w="med" len="med"/>
          </a:ln>
        </p:spPr>
      </p:cxnSp>
      <p:sp>
        <p:nvSpPr>
          <p:cNvPr id="224" name="Google Shape;224;p32"/>
          <p:cNvSpPr txBox="1"/>
          <p:nvPr/>
        </p:nvSpPr>
        <p:spPr>
          <a:xfrm>
            <a:off x="9801467" y="3361118"/>
            <a:ext cx="1559600" cy="820825"/>
          </a:xfrm>
          <a:prstGeom prst="rect">
            <a:avLst/>
          </a:prstGeom>
          <a:solidFill>
            <a:srgbClr val="F4CCCC"/>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Claim</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Verifier</a:t>
            </a:r>
            <a:endParaRPr sz="1867" b="1" kern="0">
              <a:solidFill>
                <a:srgbClr val="000000"/>
              </a:solidFill>
              <a:latin typeface="Arial"/>
              <a:cs typeface="Arial"/>
              <a:sym typeface="Arial"/>
            </a:endParaRPr>
          </a:p>
        </p:txBody>
      </p:sp>
      <p:sp>
        <p:nvSpPr>
          <p:cNvPr id="225" name="Google Shape;225;p32"/>
          <p:cNvSpPr txBox="1"/>
          <p:nvPr/>
        </p:nvSpPr>
        <p:spPr>
          <a:xfrm>
            <a:off x="10021467" y="4862034"/>
            <a:ext cx="11196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i="1" kern="0">
                <a:solidFill>
                  <a:srgbClr val="6AA84F"/>
                </a:solidFill>
                <a:latin typeface="Arial"/>
                <a:cs typeface="Arial"/>
                <a:sym typeface="Arial"/>
              </a:rPr>
              <a:t>True</a:t>
            </a:r>
            <a:endParaRPr sz="1867" b="1" i="1" kern="0">
              <a:solidFill>
                <a:srgbClr val="6AA84F"/>
              </a:solidFill>
              <a:latin typeface="Arial"/>
              <a:cs typeface="Arial"/>
              <a:sym typeface="Arial"/>
            </a:endParaRPr>
          </a:p>
        </p:txBody>
      </p:sp>
      <p:sp>
        <p:nvSpPr>
          <p:cNvPr id="226" name="Google Shape;226;p3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fld id="{00000000-1234-1234-1234-123412341234}" type="slidenum">
              <a:rPr lang="en" kern="0">
                <a:solidFill>
                  <a:srgbClr val="595959"/>
                </a:solidFill>
              </a:rPr>
              <a:pPr defTabSz="1219170"/>
              <a:t>11</a:t>
            </a:fld>
            <a:endParaRPr kern="0">
              <a:solidFill>
                <a:srgbClr val="595959"/>
              </a:solidFill>
            </a:endParaRPr>
          </a:p>
        </p:txBody>
      </p:sp>
      <p:cxnSp>
        <p:nvCxnSpPr>
          <p:cNvPr id="227" name="Google Shape;227;p32"/>
          <p:cNvCxnSpPr>
            <a:stCxn id="218" idx="0"/>
            <a:endCxn id="220" idx="2"/>
          </p:cNvCxnSpPr>
          <p:nvPr/>
        </p:nvCxnSpPr>
        <p:spPr>
          <a:xfrm flipV="1">
            <a:off x="5572065" y="4178759"/>
            <a:ext cx="2" cy="854474"/>
          </a:xfrm>
          <a:prstGeom prst="straightConnector1">
            <a:avLst/>
          </a:prstGeom>
          <a:noFill/>
          <a:ln w="9525" cap="flat" cmpd="sng">
            <a:solidFill>
              <a:schemeClr val="dk1"/>
            </a:solidFill>
            <a:prstDash val="solid"/>
            <a:round/>
            <a:headEnd type="none" w="med" len="med"/>
            <a:tailEnd type="stealth" w="med" len="med"/>
          </a:ln>
        </p:spPr>
      </p:cxnSp>
      <p:cxnSp>
        <p:nvCxnSpPr>
          <p:cNvPr id="228" name="Google Shape;228;p32"/>
          <p:cNvCxnSpPr>
            <a:stCxn id="224" idx="2"/>
            <a:endCxn id="225" idx="0"/>
          </p:cNvCxnSpPr>
          <p:nvPr/>
        </p:nvCxnSpPr>
        <p:spPr>
          <a:xfrm>
            <a:off x="10581267" y="4181943"/>
            <a:ext cx="0" cy="680091"/>
          </a:xfrm>
          <a:prstGeom prst="straightConnector1">
            <a:avLst/>
          </a:prstGeom>
          <a:noFill/>
          <a:ln w="9525" cap="flat" cmpd="sng">
            <a:solidFill>
              <a:schemeClr val="dk1"/>
            </a:solidFill>
            <a:prstDash val="solid"/>
            <a:round/>
            <a:headEnd type="none" w="med" len="med"/>
            <a:tailEnd type="stealth" w="med" len="med"/>
          </a:ln>
        </p:spPr>
      </p:cxnSp>
      <p:pic>
        <p:nvPicPr>
          <p:cNvPr id="222" name="Google Shape;222;p32"/>
          <p:cNvPicPr preferRelativeResize="0"/>
          <p:nvPr/>
        </p:nvPicPr>
        <p:blipFill rotWithShape="1">
          <a:blip r:embed="rId4">
            <a:alphaModFix/>
          </a:blip>
          <a:srcRect l="27889" t="22646" r="27595" b="23829"/>
          <a:stretch/>
        </p:blipFill>
        <p:spPr>
          <a:xfrm>
            <a:off x="7645985" y="3168735"/>
            <a:ext cx="1002716" cy="1205565"/>
          </a:xfrm>
          <a:prstGeom prst="rect">
            <a:avLst/>
          </a:prstGeom>
          <a:noFill/>
          <a:ln>
            <a:noFill/>
          </a:ln>
        </p:spPr>
      </p:pic>
      <p:pic>
        <p:nvPicPr>
          <p:cNvPr id="229" name="Google Shape;229;p32"/>
          <p:cNvPicPr preferRelativeResize="0"/>
          <p:nvPr/>
        </p:nvPicPr>
        <p:blipFill rotWithShape="1">
          <a:blip r:embed="rId5">
            <a:alphaModFix/>
          </a:blip>
          <a:srcRect l="9876" r="9302" b="13666"/>
          <a:stretch/>
        </p:blipFill>
        <p:spPr>
          <a:xfrm>
            <a:off x="2025934" y="4645885"/>
            <a:ext cx="1384801" cy="1479287"/>
          </a:xfrm>
          <a:prstGeom prst="rect">
            <a:avLst/>
          </a:prstGeom>
          <a:noFill/>
          <a:ln>
            <a:noFill/>
          </a:ln>
        </p:spPr>
      </p:pic>
      <p:sp>
        <p:nvSpPr>
          <p:cNvPr id="230" name="Google Shape;230;p32"/>
          <p:cNvSpPr txBox="1"/>
          <p:nvPr/>
        </p:nvSpPr>
        <p:spPr>
          <a:xfrm>
            <a:off x="2168933" y="6081367"/>
            <a:ext cx="11528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article</a:t>
            </a:r>
            <a:endParaRPr sz="1867" kern="0">
              <a:solidFill>
                <a:srgbClr val="000000"/>
              </a:solidFill>
              <a:latin typeface="Roboto"/>
              <a:ea typeface="Roboto"/>
              <a:cs typeface="Roboto"/>
              <a:sym typeface="Roboto"/>
            </a:endParaRPr>
          </a:p>
        </p:txBody>
      </p:sp>
      <p:sp>
        <p:nvSpPr>
          <p:cNvPr id="231" name="Google Shape;231;p32"/>
          <p:cNvSpPr txBox="1"/>
          <p:nvPr/>
        </p:nvSpPr>
        <p:spPr>
          <a:xfrm>
            <a:off x="1938533" y="3429000"/>
            <a:ext cx="1559600" cy="820825"/>
          </a:xfrm>
          <a:prstGeom prst="rect">
            <a:avLst/>
          </a:prstGeom>
          <a:solidFill>
            <a:srgbClr val="D9EAD3"/>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Claim </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Detector</a:t>
            </a:r>
            <a:endParaRPr sz="1867" b="1" kern="0">
              <a:solidFill>
                <a:srgbClr val="000000"/>
              </a:solidFill>
              <a:latin typeface="Arial"/>
              <a:cs typeface="Arial"/>
              <a:sym typeface="Arial"/>
            </a:endParaRPr>
          </a:p>
        </p:txBody>
      </p:sp>
      <p:sp>
        <p:nvSpPr>
          <p:cNvPr id="232" name="Google Shape;232;p32"/>
          <p:cNvSpPr txBox="1"/>
          <p:nvPr/>
        </p:nvSpPr>
        <p:spPr>
          <a:xfrm>
            <a:off x="7570968" y="4374300"/>
            <a:ext cx="12144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webpage</a:t>
            </a:r>
            <a:endParaRPr sz="1867" kern="0">
              <a:solidFill>
                <a:srgbClr val="000000"/>
              </a:solidFill>
              <a:latin typeface="Roboto"/>
              <a:ea typeface="Roboto"/>
              <a:cs typeface="Roboto"/>
              <a:sym typeface="Roboto"/>
            </a:endParaRPr>
          </a:p>
        </p:txBody>
      </p:sp>
      <p:cxnSp>
        <p:nvCxnSpPr>
          <p:cNvPr id="233" name="Google Shape;233;p32"/>
          <p:cNvCxnSpPr>
            <a:stCxn id="229" idx="0"/>
            <a:endCxn id="231" idx="2"/>
          </p:cNvCxnSpPr>
          <p:nvPr/>
        </p:nvCxnSpPr>
        <p:spPr>
          <a:xfrm flipH="1" flipV="1">
            <a:off x="2718333" y="4249825"/>
            <a:ext cx="2" cy="396060"/>
          </a:xfrm>
          <a:prstGeom prst="straightConnector1">
            <a:avLst/>
          </a:prstGeom>
          <a:noFill/>
          <a:ln w="9525" cap="flat" cmpd="sng">
            <a:solidFill>
              <a:schemeClr val="dk1"/>
            </a:solidFill>
            <a:prstDash val="solid"/>
            <a:round/>
            <a:headEnd type="none" w="med" len="med"/>
            <a:tailEnd type="stealth" w="med" len="med"/>
          </a:ln>
        </p:spPr>
      </p:cxnSp>
      <p:pic>
        <p:nvPicPr>
          <p:cNvPr id="234" name="Google Shape;234;p32"/>
          <p:cNvPicPr preferRelativeResize="0"/>
          <p:nvPr/>
        </p:nvPicPr>
        <p:blipFill rotWithShape="1">
          <a:blip r:embed="rId6">
            <a:alphaModFix/>
          </a:blip>
          <a:srcRect l="6140" r="6385" b="14566"/>
          <a:stretch/>
        </p:blipFill>
        <p:spPr>
          <a:xfrm>
            <a:off x="3321734" y="1381501"/>
            <a:ext cx="1293999" cy="1263801"/>
          </a:xfrm>
          <a:prstGeom prst="rect">
            <a:avLst/>
          </a:prstGeom>
          <a:noFill/>
          <a:ln>
            <a:noFill/>
          </a:ln>
        </p:spPr>
      </p:pic>
      <p:cxnSp>
        <p:nvCxnSpPr>
          <p:cNvPr id="235" name="Google Shape;235;p32"/>
          <p:cNvCxnSpPr/>
          <p:nvPr/>
        </p:nvCxnSpPr>
        <p:spPr>
          <a:xfrm rot="10800000">
            <a:off x="2745333" y="3041851"/>
            <a:ext cx="0" cy="396000"/>
          </a:xfrm>
          <a:prstGeom prst="straightConnector1">
            <a:avLst/>
          </a:prstGeom>
          <a:noFill/>
          <a:ln w="9525" cap="flat" cmpd="sng">
            <a:solidFill>
              <a:schemeClr val="dk1"/>
            </a:solidFill>
            <a:prstDash val="solid"/>
            <a:round/>
            <a:headEnd type="none" w="med" len="med"/>
            <a:tailEnd type="stealth" w="med" len="med"/>
          </a:ln>
        </p:spPr>
      </p:cxnSp>
      <p:cxnSp>
        <p:nvCxnSpPr>
          <p:cNvPr id="236" name="Google Shape;236;p32"/>
          <p:cNvCxnSpPr>
            <a:stCxn id="216" idx="2"/>
            <a:endCxn id="224" idx="0"/>
          </p:cNvCxnSpPr>
          <p:nvPr/>
        </p:nvCxnSpPr>
        <p:spPr>
          <a:xfrm>
            <a:off x="8147351" y="2423810"/>
            <a:ext cx="2433916" cy="937308"/>
          </a:xfrm>
          <a:prstGeom prst="straightConnector1">
            <a:avLst/>
          </a:prstGeom>
          <a:noFill/>
          <a:ln w="9525" cap="flat" cmpd="sng">
            <a:solidFill>
              <a:schemeClr val="dk1"/>
            </a:solidFill>
            <a:prstDash val="solid"/>
            <a:round/>
            <a:headEnd type="none" w="med" len="med"/>
            <a:tailEnd type="stealth" w="med" len="med"/>
          </a:ln>
        </p:spPr>
      </p:cxnSp>
      <p:sp>
        <p:nvSpPr>
          <p:cNvPr id="237" name="Google Shape;237;p32"/>
          <p:cNvSpPr txBox="1"/>
          <p:nvPr/>
        </p:nvSpPr>
        <p:spPr>
          <a:xfrm>
            <a:off x="2258733" y="2485167"/>
            <a:ext cx="973200" cy="53350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Claim</a:t>
            </a:r>
            <a:endParaRPr sz="1867" kern="0">
              <a:solidFill>
                <a:srgbClr val="000000"/>
              </a:solidFill>
              <a:latin typeface="Roboto"/>
              <a:ea typeface="Roboto"/>
              <a:cs typeface="Roboto"/>
              <a:sym typeface="Roboto"/>
            </a:endParaRPr>
          </a:p>
        </p:txBody>
      </p:sp>
      <p:cxnSp>
        <p:nvCxnSpPr>
          <p:cNvPr id="238" name="Google Shape;238;p32"/>
          <p:cNvCxnSpPr>
            <a:stCxn id="234" idx="3"/>
            <a:endCxn id="216" idx="1"/>
          </p:cNvCxnSpPr>
          <p:nvPr/>
        </p:nvCxnSpPr>
        <p:spPr>
          <a:xfrm flipV="1">
            <a:off x="4615733" y="2013398"/>
            <a:ext cx="2025818" cy="4"/>
          </a:xfrm>
          <a:prstGeom prst="straightConnector1">
            <a:avLst/>
          </a:prstGeom>
          <a:noFill/>
          <a:ln w="9525" cap="flat" cmpd="sng">
            <a:solidFill>
              <a:schemeClr val="dk1"/>
            </a:solidFill>
            <a:prstDash val="solid"/>
            <a:round/>
            <a:headEnd type="none" w="med" len="med"/>
            <a:tailEnd type="stealth" w="med" len="med"/>
          </a:ln>
        </p:spPr>
      </p:cxnSp>
      <p:cxnSp>
        <p:nvCxnSpPr>
          <p:cNvPr id="239" name="Google Shape;239;p32"/>
          <p:cNvCxnSpPr>
            <a:stCxn id="237" idx="0"/>
            <a:endCxn id="234" idx="1"/>
          </p:cNvCxnSpPr>
          <p:nvPr/>
        </p:nvCxnSpPr>
        <p:spPr>
          <a:xfrm rot="5400000" flipH="1" flipV="1">
            <a:off x="2797651" y="1961085"/>
            <a:ext cx="471765" cy="576401"/>
          </a:xfrm>
          <a:prstGeom prst="bentConnector2">
            <a:avLst/>
          </a:prstGeom>
          <a:noFill/>
          <a:ln w="9525" cap="flat" cmpd="sng">
            <a:solidFill>
              <a:schemeClr val="dk1"/>
            </a:solidFill>
            <a:prstDash val="solid"/>
            <a:round/>
            <a:headEnd type="none" w="med" len="med"/>
            <a:tailEnd type="stealth" w="med" len="med"/>
          </a:ln>
        </p:spPr>
      </p:cxnSp>
      <p:sp>
        <p:nvSpPr>
          <p:cNvPr id="240" name="Google Shape;240;p32"/>
          <p:cNvSpPr txBox="1"/>
          <p:nvPr/>
        </p:nvSpPr>
        <p:spPr>
          <a:xfrm>
            <a:off x="2902333" y="803367"/>
            <a:ext cx="213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Debunked claims</a:t>
            </a:r>
            <a:endParaRPr sz="1867" kern="0">
              <a:solidFill>
                <a:srgbClr val="000000"/>
              </a:solidFill>
              <a:latin typeface="Roboto"/>
              <a:ea typeface="Roboto"/>
              <a:cs typeface="Roboto"/>
              <a:sym typeface="Roboto"/>
            </a:endParaRPr>
          </a:p>
        </p:txBody>
      </p:sp>
      <p:cxnSp>
        <p:nvCxnSpPr>
          <p:cNvPr id="241" name="Google Shape;241;p32"/>
          <p:cNvCxnSpPr>
            <a:stCxn id="225" idx="2"/>
            <a:endCxn id="234" idx="2"/>
          </p:cNvCxnSpPr>
          <p:nvPr/>
        </p:nvCxnSpPr>
        <p:spPr>
          <a:xfrm rot="5400000" flipH="1">
            <a:off x="5899883" y="714154"/>
            <a:ext cx="2750236" cy="6612533"/>
          </a:xfrm>
          <a:prstGeom prst="bentConnector3">
            <a:avLst>
              <a:gd name="adj1" fmla="val -8312"/>
            </a:avLst>
          </a:prstGeom>
          <a:noFill/>
          <a:ln w="9525" cap="flat" cmpd="sng">
            <a:solidFill>
              <a:schemeClr val="dk1"/>
            </a:solidFill>
            <a:prstDash val="solid"/>
            <a:round/>
            <a:headEnd type="none" w="med" len="med"/>
            <a:tailEnd type="stealth" w="med" len="med"/>
          </a:ln>
        </p:spPr>
      </p:cxnSp>
      <p:sp>
        <p:nvSpPr>
          <p:cNvPr id="242" name="Google Shape;242;p32"/>
          <p:cNvSpPr/>
          <p:nvPr/>
        </p:nvSpPr>
        <p:spPr>
          <a:xfrm>
            <a:off x="4703267" y="1345333"/>
            <a:ext cx="6759600" cy="5118800"/>
          </a:xfrm>
          <a:prstGeom prst="rect">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32"/>
          <p:cNvSpPr txBox="1"/>
          <p:nvPr/>
        </p:nvSpPr>
        <p:spPr>
          <a:xfrm>
            <a:off x="6096000" y="803367"/>
            <a:ext cx="5366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FFFFFF"/>
                </a:solidFill>
                <a:highlight>
                  <a:srgbClr val="CC0000"/>
                </a:highlight>
                <a:latin typeface="Roboto"/>
                <a:ea typeface="Roboto"/>
                <a:cs typeface="Roboto"/>
                <a:sym typeface="Roboto"/>
              </a:rPr>
              <a:t>The setting of most fact checking datasets.</a:t>
            </a:r>
            <a:endParaRPr sz="1867" kern="0">
              <a:solidFill>
                <a:srgbClr val="FFFFFF"/>
              </a:solidFill>
              <a:highlight>
                <a:srgbClr val="CC0000"/>
              </a:highlight>
              <a:latin typeface="Roboto"/>
              <a:ea typeface="Roboto"/>
              <a:cs typeface="Roboto"/>
              <a:sym typeface="Roboto"/>
            </a:endParaRPr>
          </a:p>
        </p:txBody>
      </p:sp>
      <p:pic>
        <p:nvPicPr>
          <p:cNvPr id="30" name="Picture 29">
            <a:extLst>
              <a:ext uri="{FF2B5EF4-FFF2-40B4-BE49-F238E27FC236}">
                <a16:creationId xmlns:a16="http://schemas.microsoft.com/office/drawing/2014/main" id="{11F1ACD6-05B8-A3E0-61FA-CC2D19ADE497}"/>
              </a:ext>
            </a:extLst>
          </p:cNvPr>
          <p:cNvPicPr>
            <a:picLocks noChangeAspect="1"/>
          </p:cNvPicPr>
          <p:nvPr/>
        </p:nvPicPr>
        <p:blipFill>
          <a:blip r:embed="rId7"/>
          <a:stretch>
            <a:fillRect/>
          </a:stretch>
        </p:blipFill>
        <p:spPr>
          <a:xfrm>
            <a:off x="11537660" y="0"/>
            <a:ext cx="654340" cy="847493"/>
          </a:xfrm>
          <a:prstGeom prst="rect">
            <a:avLst/>
          </a:prstGeom>
        </p:spPr>
      </p:pic>
      <p:pic>
        <p:nvPicPr>
          <p:cNvPr id="3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CE25473-0CEE-1228-0195-CAA66AD0CD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0"/>
          <p:cNvSpPr txBox="1">
            <a:spLocks noGrp="1"/>
          </p:cNvSpPr>
          <p:nvPr>
            <p:ph type="sldNum" idx="4294967295"/>
          </p:nvPr>
        </p:nvSpPr>
        <p:spPr>
          <a:xfrm>
            <a:off x="304800" y="6295385"/>
            <a:ext cx="4876800" cy="365200"/>
          </a:xfrm>
          <a:prstGeom prst="rect">
            <a:avLst/>
          </a:prstGeom>
          <a:noFill/>
          <a:ln>
            <a:noFill/>
          </a:ln>
        </p:spPr>
        <p:txBody>
          <a:bodyPr spcFirstLastPara="1" vert="horz" wrap="square" lIns="121900" tIns="60933" rIns="121900" bIns="60933" rtlCol="0" anchor="t" anchorCtr="0">
            <a:noAutofit/>
          </a:bodyPr>
          <a:lstStyle/>
          <a:p>
            <a:pPr algn="l"/>
            <a:r>
              <a:rPr lang="en-GB" sz="1467">
                <a:solidFill>
                  <a:schemeClr val="lt1"/>
                </a:solidFill>
                <a:latin typeface="Calibri"/>
                <a:ea typeface="Calibri"/>
                <a:cs typeface="Calibri"/>
                <a:sym typeface="Calibri"/>
              </a:rPr>
              <a:t>QCRI/MIT-CSAIL Annual Meeting – March 2018</a:t>
            </a:r>
            <a:endParaRPr/>
          </a:p>
          <a:p>
            <a:pPr algn="l"/>
            <a:fld id="{00000000-1234-1234-1234-123412341234}" type="slidenum">
              <a:rPr lang="en-GB" sz="1467">
                <a:solidFill>
                  <a:schemeClr val="lt1"/>
                </a:solidFill>
                <a:latin typeface="Calibri"/>
                <a:ea typeface="Calibri"/>
                <a:cs typeface="Calibri"/>
                <a:sym typeface="Calibri"/>
              </a:rPr>
              <a:pPr algn="l"/>
              <a:t>110</a:t>
            </a:fld>
            <a:endParaRPr sz="1467">
              <a:solidFill>
                <a:schemeClr val="lt1"/>
              </a:solidFill>
              <a:latin typeface="Calibri"/>
              <a:ea typeface="Calibri"/>
              <a:cs typeface="Calibri"/>
              <a:sym typeface="Calibri"/>
            </a:endParaRPr>
          </a:p>
        </p:txBody>
      </p:sp>
      <p:sp>
        <p:nvSpPr>
          <p:cNvPr id="619" name="Google Shape;619;p80"/>
          <p:cNvSpPr txBox="1"/>
          <p:nvPr/>
        </p:nvSpPr>
        <p:spPr>
          <a:xfrm>
            <a:off x="9207767" y="6410839"/>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110</a:t>
            </a:fld>
            <a:endParaRPr sz="1600">
              <a:solidFill>
                <a:schemeClr val="dk1"/>
              </a:solidFill>
              <a:latin typeface="Calibri"/>
              <a:ea typeface="Calibri"/>
              <a:cs typeface="Calibri"/>
              <a:sym typeface="Calibri"/>
            </a:endParaRPr>
          </a:p>
        </p:txBody>
      </p:sp>
      <p:pic>
        <p:nvPicPr>
          <p:cNvPr id="620" name="Google Shape;620;p80"/>
          <p:cNvPicPr preferRelativeResize="0"/>
          <p:nvPr/>
        </p:nvPicPr>
        <p:blipFill>
          <a:blip r:embed="rId3">
            <a:alphaModFix/>
          </a:blip>
          <a:stretch>
            <a:fillRect/>
          </a:stretch>
        </p:blipFill>
        <p:spPr>
          <a:xfrm>
            <a:off x="1706267" y="0"/>
            <a:ext cx="8937287" cy="6858000"/>
          </a:xfrm>
          <a:prstGeom prst="rect">
            <a:avLst/>
          </a:prstGeom>
          <a:noFill/>
          <a:ln>
            <a:noFill/>
          </a:ln>
        </p:spPr>
      </p:pic>
      <p:pic>
        <p:nvPicPr>
          <p:cNvPr id="5" name="Picture 4">
            <a:extLst>
              <a:ext uri="{FF2B5EF4-FFF2-40B4-BE49-F238E27FC236}">
                <a16:creationId xmlns:a16="http://schemas.microsoft.com/office/drawing/2014/main" id="{818A9210-24B7-1F51-EF0F-C61EEC758C31}"/>
              </a:ext>
            </a:extLst>
          </p:cNvPr>
          <p:cNvPicPr>
            <a:picLocks noChangeAspect="1"/>
          </p:cNvPicPr>
          <p:nvPr/>
        </p:nvPicPr>
        <p:blipFill>
          <a:blip r:embed="rId4"/>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7E1A203-23A4-0554-43BA-0CE6144F76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85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44195"/>
            <a:ext cx="12192000" cy="6858000"/>
          </a:xfrm>
          <a:prstGeom prst="rect">
            <a:avLst/>
          </a:prstGeom>
        </p:spPr>
      </p:pic>
      <p:sp>
        <p:nvSpPr>
          <p:cNvPr id="9" name="Google Shape;472;p70"/>
          <p:cNvSpPr txBox="1"/>
          <p:nvPr/>
        </p:nvSpPr>
        <p:spPr>
          <a:xfrm>
            <a:off x="9347200" y="6118776"/>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111</a:t>
            </a:fld>
            <a:endParaRPr sz="1600"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737556C1-F45F-DF4A-91F8-7C1783F18087}"/>
              </a:ext>
            </a:extLst>
          </p:cNvPr>
          <p:cNvSpPr/>
          <p:nvPr/>
        </p:nvSpPr>
        <p:spPr>
          <a:xfrm>
            <a:off x="2248655" y="370643"/>
            <a:ext cx="4330096" cy="461665"/>
          </a:xfrm>
          <a:prstGeom prst="rect">
            <a:avLst/>
          </a:prstGeom>
        </p:spPr>
        <p:txBody>
          <a:bodyPr wrap="none">
            <a:spAutoFit/>
          </a:bodyPr>
          <a:lstStyle/>
          <a:p>
            <a:r>
              <a:rPr lang="x-none" sz="2400" dirty="0">
                <a:hlinkClick r:id="rId4"/>
              </a:rPr>
              <a:t>https://mediabiasfactcheck.com/</a:t>
            </a:r>
            <a:endParaRPr lang="x-none" sz="2400" dirty="0"/>
          </a:p>
        </p:txBody>
      </p:sp>
      <p:sp>
        <p:nvSpPr>
          <p:cNvPr id="7" name="Google Shape;433;p71">
            <a:extLst>
              <a:ext uri="{FF2B5EF4-FFF2-40B4-BE49-F238E27FC236}">
                <a16:creationId xmlns:a16="http://schemas.microsoft.com/office/drawing/2014/main" id="{9C5567BA-BB60-8344-8509-9B5D3DCC77E9}"/>
              </a:ext>
            </a:extLst>
          </p:cNvPr>
          <p:cNvSpPr txBox="1"/>
          <p:nvPr/>
        </p:nvSpPr>
        <p:spPr>
          <a:xfrm>
            <a:off x="762815" y="6258570"/>
            <a:ext cx="10852836" cy="599189"/>
          </a:xfrm>
          <a:prstGeom prst="rect">
            <a:avLst/>
          </a:prstGeom>
          <a:solidFill>
            <a:srgbClr val="FFFF00"/>
          </a:solidFill>
          <a:ln>
            <a:noFill/>
          </a:ln>
        </p:spPr>
        <p:txBody>
          <a:bodyPr spcFirstLastPara="1" wrap="square" lIns="121892" tIns="121892" rIns="121892" bIns="1218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9pPr>
          </a:lstStyle>
          <a:p>
            <a:r>
              <a:rPr lang="en-GB" sz="1467" dirty="0" err="1">
                <a:solidFill>
                  <a:schemeClr val="dk1"/>
                </a:solidFill>
              </a:rPr>
              <a:t>Ramy</a:t>
            </a:r>
            <a:r>
              <a:rPr lang="en-GB" sz="1467" dirty="0">
                <a:solidFill>
                  <a:schemeClr val="dk1"/>
                </a:solidFill>
              </a:rPr>
              <a:t> </a:t>
            </a:r>
            <a:r>
              <a:rPr lang="en-GB" sz="1467" dirty="0" err="1">
                <a:solidFill>
                  <a:schemeClr val="dk1"/>
                </a:solidFill>
              </a:rPr>
              <a:t>Baly</a:t>
            </a:r>
            <a:r>
              <a:rPr lang="en-GB" sz="1467" dirty="0">
                <a:solidFill>
                  <a:schemeClr val="dk1"/>
                </a:solidFill>
              </a:rPr>
              <a:t>, Georgi </a:t>
            </a:r>
            <a:r>
              <a:rPr lang="en-GB" sz="1467" dirty="0" err="1">
                <a:solidFill>
                  <a:schemeClr val="dk1"/>
                </a:solidFill>
              </a:rPr>
              <a:t>Karadzhov</a:t>
            </a:r>
            <a:r>
              <a:rPr lang="en-GB" sz="1467" dirty="0">
                <a:solidFill>
                  <a:schemeClr val="dk1"/>
                </a:solidFill>
              </a:rPr>
              <a:t>, </a:t>
            </a:r>
            <a:r>
              <a:rPr lang="en-GB" sz="1467" dirty="0" err="1">
                <a:solidFill>
                  <a:schemeClr val="dk1"/>
                </a:solidFill>
              </a:rPr>
              <a:t>Jisun</a:t>
            </a:r>
            <a:r>
              <a:rPr lang="en-GB" sz="1467" dirty="0">
                <a:solidFill>
                  <a:schemeClr val="dk1"/>
                </a:solidFill>
              </a:rPr>
              <a:t> An, </a:t>
            </a:r>
            <a:r>
              <a:rPr lang="en-GB" sz="1467" dirty="0" err="1">
                <a:solidFill>
                  <a:schemeClr val="dk1"/>
                </a:solidFill>
              </a:rPr>
              <a:t>Haewoon</a:t>
            </a:r>
            <a:r>
              <a:rPr lang="en-GB" sz="1467" dirty="0">
                <a:solidFill>
                  <a:schemeClr val="dk1"/>
                </a:solidFill>
              </a:rPr>
              <a:t> Kwak, </a:t>
            </a:r>
            <a:r>
              <a:rPr lang="en-GB" sz="1467" dirty="0" err="1">
                <a:solidFill>
                  <a:schemeClr val="dk1"/>
                </a:solidFill>
              </a:rPr>
              <a:t>Yoan</a:t>
            </a:r>
            <a:r>
              <a:rPr lang="en-GB" sz="1467" dirty="0">
                <a:solidFill>
                  <a:schemeClr val="dk1"/>
                </a:solidFill>
              </a:rPr>
              <a:t> </a:t>
            </a:r>
            <a:r>
              <a:rPr lang="en-GB" sz="1467" dirty="0" err="1">
                <a:solidFill>
                  <a:schemeClr val="dk1"/>
                </a:solidFill>
              </a:rPr>
              <a:t>Dinkov</a:t>
            </a:r>
            <a:r>
              <a:rPr lang="en-GB" sz="1467" dirty="0">
                <a:solidFill>
                  <a:schemeClr val="dk1"/>
                </a:solidFill>
              </a:rPr>
              <a:t>, Ahmed Ali, James R. Glass, Preslav Nakov:</a:t>
            </a:r>
          </a:p>
          <a:p>
            <a:r>
              <a:rPr lang="en-GB" sz="1467" i="1" dirty="0">
                <a:solidFill>
                  <a:schemeClr val="dk1"/>
                </a:solidFill>
              </a:rPr>
              <a:t>What Was Written vs. Who Read It: News Media Profiling Using Text Analysis and Social Media Context. </a:t>
            </a:r>
            <a:r>
              <a:rPr lang="en-GB" sz="1467" dirty="0">
                <a:solidFill>
                  <a:schemeClr val="dk1"/>
                </a:solidFill>
              </a:rPr>
              <a:t>ACL 2020: 3364-3374</a:t>
            </a:r>
          </a:p>
        </p:txBody>
      </p:sp>
      <p:sp>
        <p:nvSpPr>
          <p:cNvPr id="3" name="Slide Number Placeholder 2"/>
          <p:cNvSpPr>
            <a:spLocks noGrp="1"/>
          </p:cNvSpPr>
          <p:nvPr>
            <p:ph type="sldNum" sz="quarter" idx="12"/>
          </p:nvPr>
        </p:nvSpPr>
        <p:spPr/>
        <p:txBody>
          <a:bodyPr/>
          <a:lstStyle/>
          <a:p>
            <a:fld id="{89057327-5C45-3844-9BAD-8A2E33F71C3A}" type="slidenum">
              <a:rPr lang="en-US" smtClean="0"/>
              <a:t>111</a:t>
            </a:fld>
            <a:endParaRPr lang="en-US"/>
          </a:p>
        </p:txBody>
      </p:sp>
      <p:pic>
        <p:nvPicPr>
          <p:cNvPr id="8" name="Picture 7">
            <a:extLst>
              <a:ext uri="{FF2B5EF4-FFF2-40B4-BE49-F238E27FC236}">
                <a16:creationId xmlns:a16="http://schemas.microsoft.com/office/drawing/2014/main" id="{879E0BD7-4FD9-DBE4-4C4D-21F10EB9D35D}"/>
              </a:ext>
            </a:extLst>
          </p:cNvPr>
          <p:cNvPicPr>
            <a:picLocks noChangeAspect="1"/>
          </p:cNvPicPr>
          <p:nvPr/>
        </p:nvPicPr>
        <p:blipFill>
          <a:blip r:embed="rId5"/>
          <a:stretch>
            <a:fillRect/>
          </a:stretch>
        </p:blipFill>
        <p:spPr>
          <a:xfrm>
            <a:off x="11537660" y="0"/>
            <a:ext cx="654340" cy="847493"/>
          </a:xfrm>
          <a:prstGeom prst="rect">
            <a:avLst/>
          </a:prstGeom>
        </p:spPr>
      </p:pic>
      <p:pic>
        <p:nvPicPr>
          <p:cNvPr id="1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2C59A65-13B2-1CF2-B176-B8DB54E307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4696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94847" y="242"/>
            <a:ext cx="11202307" cy="6301297"/>
          </a:xfrm>
          <a:prstGeom prst="rect">
            <a:avLst/>
          </a:prstGeom>
        </p:spPr>
      </p:pic>
      <p:sp>
        <p:nvSpPr>
          <p:cNvPr id="3" name="Google Shape;433;p71">
            <a:extLst>
              <a:ext uri="{FF2B5EF4-FFF2-40B4-BE49-F238E27FC236}">
                <a16:creationId xmlns:a16="http://schemas.microsoft.com/office/drawing/2014/main" id="{CA3009FA-EBE5-8348-8E33-64B2F074C395}"/>
              </a:ext>
            </a:extLst>
          </p:cNvPr>
          <p:cNvSpPr txBox="1"/>
          <p:nvPr/>
        </p:nvSpPr>
        <p:spPr>
          <a:xfrm>
            <a:off x="653935" y="6258570"/>
            <a:ext cx="10961716" cy="599189"/>
          </a:xfrm>
          <a:prstGeom prst="rect">
            <a:avLst/>
          </a:prstGeom>
          <a:solidFill>
            <a:srgbClr val="FFFF00"/>
          </a:solidFill>
          <a:ln>
            <a:noFill/>
          </a:ln>
        </p:spPr>
        <p:txBody>
          <a:bodyPr spcFirstLastPara="1" wrap="square" lIns="121892" tIns="121892" rIns="121892" bIns="1218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9pPr>
          </a:lstStyle>
          <a:p>
            <a:r>
              <a:rPr lang="en-GB" sz="1467" dirty="0" err="1">
                <a:solidFill>
                  <a:schemeClr val="dk1"/>
                </a:solidFill>
              </a:rPr>
              <a:t>Ramy</a:t>
            </a:r>
            <a:r>
              <a:rPr lang="en-GB" sz="1467" dirty="0">
                <a:solidFill>
                  <a:schemeClr val="dk1"/>
                </a:solidFill>
              </a:rPr>
              <a:t> </a:t>
            </a:r>
            <a:r>
              <a:rPr lang="en-GB" sz="1467" dirty="0" err="1">
                <a:solidFill>
                  <a:schemeClr val="dk1"/>
                </a:solidFill>
              </a:rPr>
              <a:t>Baly</a:t>
            </a:r>
            <a:r>
              <a:rPr lang="en-GB" sz="1467" dirty="0">
                <a:solidFill>
                  <a:schemeClr val="dk1"/>
                </a:solidFill>
              </a:rPr>
              <a:t>, Georgi </a:t>
            </a:r>
            <a:r>
              <a:rPr lang="en-GB" sz="1467" dirty="0" err="1">
                <a:solidFill>
                  <a:schemeClr val="dk1"/>
                </a:solidFill>
              </a:rPr>
              <a:t>Karadzhov</a:t>
            </a:r>
            <a:r>
              <a:rPr lang="en-GB" sz="1467" dirty="0">
                <a:solidFill>
                  <a:schemeClr val="dk1"/>
                </a:solidFill>
              </a:rPr>
              <a:t>, </a:t>
            </a:r>
            <a:r>
              <a:rPr lang="en-GB" sz="1467" dirty="0" err="1">
                <a:solidFill>
                  <a:schemeClr val="dk1"/>
                </a:solidFill>
              </a:rPr>
              <a:t>Jisun</a:t>
            </a:r>
            <a:r>
              <a:rPr lang="en-GB" sz="1467" dirty="0">
                <a:solidFill>
                  <a:schemeClr val="dk1"/>
                </a:solidFill>
              </a:rPr>
              <a:t> An, </a:t>
            </a:r>
            <a:r>
              <a:rPr lang="en-GB" sz="1467" dirty="0" err="1">
                <a:solidFill>
                  <a:schemeClr val="dk1"/>
                </a:solidFill>
              </a:rPr>
              <a:t>Haewoon</a:t>
            </a:r>
            <a:r>
              <a:rPr lang="en-GB" sz="1467" dirty="0">
                <a:solidFill>
                  <a:schemeClr val="dk1"/>
                </a:solidFill>
              </a:rPr>
              <a:t> Kwak, </a:t>
            </a:r>
            <a:r>
              <a:rPr lang="en-GB" sz="1467" dirty="0" err="1">
                <a:solidFill>
                  <a:schemeClr val="dk1"/>
                </a:solidFill>
              </a:rPr>
              <a:t>Yoan</a:t>
            </a:r>
            <a:r>
              <a:rPr lang="en-GB" sz="1467" dirty="0">
                <a:solidFill>
                  <a:schemeClr val="dk1"/>
                </a:solidFill>
              </a:rPr>
              <a:t> </a:t>
            </a:r>
            <a:r>
              <a:rPr lang="en-GB" sz="1467" dirty="0" err="1">
                <a:solidFill>
                  <a:schemeClr val="dk1"/>
                </a:solidFill>
              </a:rPr>
              <a:t>Dinkov</a:t>
            </a:r>
            <a:r>
              <a:rPr lang="en-GB" sz="1467" dirty="0">
                <a:solidFill>
                  <a:schemeClr val="dk1"/>
                </a:solidFill>
              </a:rPr>
              <a:t>, Ahmed Ali, James R. Glass, Preslav Nakov:</a:t>
            </a:r>
          </a:p>
          <a:p>
            <a:r>
              <a:rPr lang="en-GB" sz="1467" i="1" dirty="0">
                <a:solidFill>
                  <a:schemeClr val="dk1"/>
                </a:solidFill>
              </a:rPr>
              <a:t>What Was Written vs. Who Read It: News Media Profiling Using Text Analysis and Social Media Context. </a:t>
            </a:r>
            <a:r>
              <a:rPr lang="en-GB" sz="1467" dirty="0">
                <a:solidFill>
                  <a:schemeClr val="dk1"/>
                </a:solidFill>
              </a:rPr>
              <a:t>ACL 2020: 3364-3374</a:t>
            </a:r>
          </a:p>
        </p:txBody>
      </p:sp>
      <p:sp>
        <p:nvSpPr>
          <p:cNvPr id="2" name="Google Shape;242;p45">
            <a:extLst>
              <a:ext uri="{FF2B5EF4-FFF2-40B4-BE49-F238E27FC236}">
                <a16:creationId xmlns:a16="http://schemas.microsoft.com/office/drawing/2014/main" id="{3D03D618-E789-4A3F-985E-931BF27475A1}"/>
              </a:ext>
            </a:extLst>
          </p:cNvPr>
          <p:cNvSpPr txBox="1"/>
          <p:nvPr/>
        </p:nvSpPr>
        <p:spPr>
          <a:xfrm>
            <a:off x="9346972" y="6070421"/>
            <a:ext cx="2844600" cy="365175"/>
          </a:xfrm>
          <a:prstGeom prst="rect">
            <a:avLst/>
          </a:prstGeom>
          <a:noFill/>
          <a:ln>
            <a:noFill/>
          </a:ln>
        </p:spPr>
        <p:txBody>
          <a:bodyPr spcFirstLastPara="1" wrap="square" lIns="91427" tIns="45696" rIns="91427" bIns="45696"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9pPr>
          </a:lstStyle>
          <a:p>
            <a:pPr algn="r"/>
            <a:fld id="{00000000-1234-1234-1234-123412341234}" type="slidenum">
              <a:rPr lang="en-GB" sz="1600">
                <a:solidFill>
                  <a:schemeClr val="dk1"/>
                </a:solidFill>
                <a:latin typeface="Calibri"/>
                <a:ea typeface="Calibri"/>
                <a:cs typeface="Calibri"/>
                <a:sym typeface="Calibri"/>
              </a:rPr>
              <a:pPr algn="r"/>
              <a:t>112</a:t>
            </a:fld>
            <a:endParaRPr sz="1600">
              <a:solidFill>
                <a:schemeClr val="dk1"/>
              </a:solidFill>
              <a:latin typeface="Calibri"/>
              <a:ea typeface="Calibri"/>
              <a:cs typeface="Calibri"/>
              <a:sym typeface="Calibri"/>
            </a:endParaRPr>
          </a:p>
        </p:txBody>
      </p:sp>
      <p:sp>
        <p:nvSpPr>
          <p:cNvPr id="4" name="Slide Number Placeholder 3"/>
          <p:cNvSpPr>
            <a:spLocks noGrp="1"/>
          </p:cNvSpPr>
          <p:nvPr>
            <p:ph type="sldNum" sz="quarter" idx="12"/>
          </p:nvPr>
        </p:nvSpPr>
        <p:spPr/>
        <p:txBody>
          <a:bodyPr/>
          <a:lstStyle/>
          <a:p>
            <a:fld id="{89057327-5C45-3844-9BAD-8A2E33F71C3A}" type="slidenum">
              <a:rPr lang="en-US" smtClean="0"/>
              <a:t>112</a:t>
            </a:fld>
            <a:endParaRPr lang="en-US"/>
          </a:p>
        </p:txBody>
      </p:sp>
      <p:pic>
        <p:nvPicPr>
          <p:cNvPr id="6" name="Picture 5">
            <a:extLst>
              <a:ext uri="{FF2B5EF4-FFF2-40B4-BE49-F238E27FC236}">
                <a16:creationId xmlns:a16="http://schemas.microsoft.com/office/drawing/2014/main" id="{23066AB8-9B6C-F67C-D4FE-4B9C65DD2918}"/>
              </a:ext>
            </a:extLst>
          </p:cNvPr>
          <p:cNvPicPr>
            <a:picLocks noChangeAspect="1"/>
          </p:cNvPicPr>
          <p:nvPr/>
        </p:nvPicPr>
        <p:blipFill>
          <a:blip r:embed="rId3"/>
          <a:stretch>
            <a:fillRect/>
          </a:stretch>
        </p:blipFill>
        <p:spPr>
          <a:xfrm>
            <a:off x="11537660" y="0"/>
            <a:ext cx="654340" cy="847493"/>
          </a:xfrm>
          <a:prstGeom prst="rect">
            <a:avLst/>
          </a:prstGeom>
        </p:spPr>
      </p:pic>
      <p:pic>
        <p:nvPicPr>
          <p:cNvPr id="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78AD38F-0C01-BCF0-1ED0-1AC77B8B5E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0042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121"/>
          <p:cNvPicPr preferRelativeResize="0"/>
          <p:nvPr/>
        </p:nvPicPr>
        <p:blipFill>
          <a:blip r:embed="rId3">
            <a:alphaModFix/>
          </a:blip>
          <a:stretch>
            <a:fillRect/>
          </a:stretch>
        </p:blipFill>
        <p:spPr>
          <a:xfrm>
            <a:off x="286208" y="99519"/>
            <a:ext cx="11580673" cy="6144271"/>
          </a:xfrm>
          <a:prstGeom prst="rect">
            <a:avLst/>
          </a:prstGeom>
          <a:noFill/>
          <a:ln>
            <a:noFill/>
          </a:ln>
        </p:spPr>
      </p:pic>
      <p:sp>
        <p:nvSpPr>
          <p:cNvPr id="4" name="Google Shape;543;p72"/>
          <p:cNvSpPr txBox="1"/>
          <p:nvPr/>
        </p:nvSpPr>
        <p:spPr>
          <a:xfrm>
            <a:off x="9347200" y="6070605"/>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113</a:t>
            </a:fld>
            <a:endParaRPr sz="1600">
              <a:solidFill>
                <a:schemeClr val="dk1"/>
              </a:solidFill>
              <a:latin typeface="Calibri"/>
              <a:ea typeface="Calibri"/>
              <a:cs typeface="Calibri"/>
              <a:sym typeface="Calibri"/>
            </a:endParaRPr>
          </a:p>
        </p:txBody>
      </p:sp>
      <p:sp>
        <p:nvSpPr>
          <p:cNvPr id="5" name="Google Shape;433;p71">
            <a:extLst>
              <a:ext uri="{FF2B5EF4-FFF2-40B4-BE49-F238E27FC236}">
                <a16:creationId xmlns:a16="http://schemas.microsoft.com/office/drawing/2014/main" id="{AEA0A8B5-8B54-5340-A636-C987939AAFF0}"/>
              </a:ext>
            </a:extLst>
          </p:cNvPr>
          <p:cNvSpPr txBox="1"/>
          <p:nvPr/>
        </p:nvSpPr>
        <p:spPr>
          <a:xfrm>
            <a:off x="762815" y="6258570"/>
            <a:ext cx="10852836" cy="599189"/>
          </a:xfrm>
          <a:prstGeom prst="rect">
            <a:avLst/>
          </a:prstGeom>
          <a:solidFill>
            <a:srgbClr val="FFFF00"/>
          </a:solidFill>
          <a:ln>
            <a:noFill/>
          </a:ln>
        </p:spPr>
        <p:txBody>
          <a:bodyPr spcFirstLastPara="1" wrap="square" lIns="121892" tIns="121892" rIns="121892" bIns="12189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9pPr>
          </a:lstStyle>
          <a:p>
            <a:r>
              <a:rPr lang="en-GB" sz="1467" dirty="0" err="1">
                <a:solidFill>
                  <a:schemeClr val="dk1"/>
                </a:solidFill>
              </a:rPr>
              <a:t>Ramy</a:t>
            </a:r>
            <a:r>
              <a:rPr lang="en-GB" sz="1467" dirty="0">
                <a:solidFill>
                  <a:schemeClr val="dk1"/>
                </a:solidFill>
              </a:rPr>
              <a:t> </a:t>
            </a:r>
            <a:r>
              <a:rPr lang="en-GB" sz="1467" dirty="0" err="1">
                <a:solidFill>
                  <a:schemeClr val="dk1"/>
                </a:solidFill>
              </a:rPr>
              <a:t>Baly</a:t>
            </a:r>
            <a:r>
              <a:rPr lang="en-GB" sz="1467" dirty="0">
                <a:solidFill>
                  <a:schemeClr val="dk1"/>
                </a:solidFill>
              </a:rPr>
              <a:t>, Georgi </a:t>
            </a:r>
            <a:r>
              <a:rPr lang="en-GB" sz="1467" dirty="0" err="1">
                <a:solidFill>
                  <a:schemeClr val="dk1"/>
                </a:solidFill>
              </a:rPr>
              <a:t>Karadzhov</a:t>
            </a:r>
            <a:r>
              <a:rPr lang="en-GB" sz="1467" dirty="0">
                <a:solidFill>
                  <a:schemeClr val="dk1"/>
                </a:solidFill>
              </a:rPr>
              <a:t>, </a:t>
            </a:r>
            <a:r>
              <a:rPr lang="en-GB" sz="1467" dirty="0" err="1">
                <a:solidFill>
                  <a:schemeClr val="dk1"/>
                </a:solidFill>
              </a:rPr>
              <a:t>Jisun</a:t>
            </a:r>
            <a:r>
              <a:rPr lang="en-GB" sz="1467" dirty="0">
                <a:solidFill>
                  <a:schemeClr val="dk1"/>
                </a:solidFill>
              </a:rPr>
              <a:t> An, </a:t>
            </a:r>
            <a:r>
              <a:rPr lang="en-GB" sz="1467" dirty="0" err="1">
                <a:solidFill>
                  <a:schemeClr val="dk1"/>
                </a:solidFill>
              </a:rPr>
              <a:t>Haewoon</a:t>
            </a:r>
            <a:r>
              <a:rPr lang="en-GB" sz="1467" dirty="0">
                <a:solidFill>
                  <a:schemeClr val="dk1"/>
                </a:solidFill>
              </a:rPr>
              <a:t> Kwak, </a:t>
            </a:r>
            <a:r>
              <a:rPr lang="en-GB" sz="1467" dirty="0" err="1">
                <a:solidFill>
                  <a:schemeClr val="dk1"/>
                </a:solidFill>
              </a:rPr>
              <a:t>Yoan</a:t>
            </a:r>
            <a:r>
              <a:rPr lang="en-GB" sz="1467" dirty="0">
                <a:solidFill>
                  <a:schemeClr val="dk1"/>
                </a:solidFill>
              </a:rPr>
              <a:t> </a:t>
            </a:r>
            <a:r>
              <a:rPr lang="en-GB" sz="1467" dirty="0" err="1">
                <a:solidFill>
                  <a:schemeClr val="dk1"/>
                </a:solidFill>
              </a:rPr>
              <a:t>Dinkov</a:t>
            </a:r>
            <a:r>
              <a:rPr lang="en-GB" sz="1467" dirty="0">
                <a:solidFill>
                  <a:schemeClr val="dk1"/>
                </a:solidFill>
              </a:rPr>
              <a:t>, Ahmed Ali, James R. Glass, Preslav Nakov:</a:t>
            </a:r>
          </a:p>
          <a:p>
            <a:r>
              <a:rPr lang="en-GB" sz="1467" i="1" dirty="0">
                <a:solidFill>
                  <a:schemeClr val="dk1"/>
                </a:solidFill>
              </a:rPr>
              <a:t>What Was Written vs. Who Read It: News Media Profiling Using Text Analysis and Social Media Context. </a:t>
            </a:r>
            <a:r>
              <a:rPr lang="en-GB" sz="1467" dirty="0">
                <a:solidFill>
                  <a:schemeClr val="dk1"/>
                </a:solidFill>
              </a:rPr>
              <a:t>ACL 2020: 3364-3374</a:t>
            </a:r>
          </a:p>
        </p:txBody>
      </p:sp>
      <p:sp>
        <p:nvSpPr>
          <p:cNvPr id="2" name="Slide Number Placeholder 1"/>
          <p:cNvSpPr>
            <a:spLocks noGrp="1"/>
          </p:cNvSpPr>
          <p:nvPr>
            <p:ph type="sldNum" sz="quarter" idx="12"/>
          </p:nvPr>
        </p:nvSpPr>
        <p:spPr/>
        <p:txBody>
          <a:bodyPr/>
          <a:lstStyle/>
          <a:p>
            <a:fld id="{89057327-5C45-3844-9BAD-8A2E33F71C3A}" type="slidenum">
              <a:rPr lang="en-US" smtClean="0"/>
              <a:t>113</a:t>
            </a:fld>
            <a:endParaRPr lang="en-US"/>
          </a:p>
        </p:txBody>
      </p:sp>
      <p:pic>
        <p:nvPicPr>
          <p:cNvPr id="6" name="Picture 5">
            <a:extLst>
              <a:ext uri="{FF2B5EF4-FFF2-40B4-BE49-F238E27FC236}">
                <a16:creationId xmlns:a16="http://schemas.microsoft.com/office/drawing/2014/main" id="{6E88E2DC-3EAF-17BB-6406-632C81044A47}"/>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DF380D7-D417-E97E-677A-D7AD7E8205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1565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330200" y="-114300"/>
            <a:ext cx="9590096" cy="1143000"/>
          </a:xfrm>
        </p:spPr>
        <p:txBody>
          <a:bodyPr>
            <a:normAutofit/>
          </a:bodyPr>
          <a:lstStyle/>
          <a:p>
            <a:r>
              <a:rPr lang="en-US" sz="3200" dirty="0"/>
              <a:t>Stance Detection [</a:t>
            </a:r>
            <a:r>
              <a:rPr lang="en-US" sz="3200" dirty="0" err="1"/>
              <a:t>Hanselowski</a:t>
            </a:r>
            <a:r>
              <a:rPr lang="en-US" sz="3200" dirty="0"/>
              <a:t> et al., COLING18]</a:t>
            </a:r>
            <a:endParaRPr lang="zh-CN" altLang="en-US" sz="3200" dirty="0"/>
          </a:p>
        </p:txBody>
      </p:sp>
      <p:sp>
        <p:nvSpPr>
          <p:cNvPr id="2" name="Slide Number Placeholder 1"/>
          <p:cNvSpPr>
            <a:spLocks noGrp="1"/>
          </p:cNvSpPr>
          <p:nvPr>
            <p:ph type="sldNum" sz="quarter" idx="10"/>
          </p:nvPr>
        </p:nvSpPr>
        <p:spPr/>
        <p:txBody>
          <a:bodyPr/>
          <a:lstStyle/>
          <a:p>
            <a:fld id="{7104C6E4-5FC0-B04C-9C16-CF93AC737B50}" type="slidenum">
              <a:rPr lang="en-US" smtClean="0">
                <a:solidFill>
                  <a:srgbClr val="000000"/>
                </a:solidFill>
              </a:rPr>
              <a:pPr/>
              <a:t>114</a:t>
            </a:fld>
            <a:endParaRPr lang="en-US">
              <a:solidFill>
                <a:srgbClr val="000000"/>
              </a:solidFill>
            </a:endParaRPr>
          </a:p>
        </p:txBody>
      </p:sp>
      <p:pic>
        <p:nvPicPr>
          <p:cNvPr id="4" name="Picture 3"/>
          <p:cNvPicPr>
            <a:picLocks noChangeAspect="1"/>
          </p:cNvPicPr>
          <p:nvPr/>
        </p:nvPicPr>
        <p:blipFill>
          <a:blip r:embed="rId3"/>
          <a:stretch>
            <a:fillRect/>
          </a:stretch>
        </p:blipFill>
        <p:spPr>
          <a:xfrm>
            <a:off x="0" y="693067"/>
            <a:ext cx="12192000" cy="5471865"/>
          </a:xfrm>
          <a:prstGeom prst="rect">
            <a:avLst/>
          </a:prstGeom>
        </p:spPr>
      </p:pic>
      <p:pic>
        <p:nvPicPr>
          <p:cNvPr id="5" name="Picture 4">
            <a:extLst>
              <a:ext uri="{FF2B5EF4-FFF2-40B4-BE49-F238E27FC236}">
                <a16:creationId xmlns:a16="http://schemas.microsoft.com/office/drawing/2014/main" id="{814C8905-B553-5D4D-EAFD-DA610A91C205}"/>
              </a:ext>
            </a:extLst>
          </p:cNvPr>
          <p:cNvPicPr>
            <a:picLocks noChangeAspect="1"/>
          </p:cNvPicPr>
          <p:nvPr/>
        </p:nvPicPr>
        <p:blipFill>
          <a:blip r:embed="rId4"/>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6E264912-8C3A-6BD6-E988-EAEA109947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548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571500" y="-101600"/>
            <a:ext cx="8229600" cy="1143000"/>
          </a:xfrm>
        </p:spPr>
        <p:txBody>
          <a:bodyPr>
            <a:normAutofit/>
          </a:bodyPr>
          <a:lstStyle/>
          <a:p>
            <a:r>
              <a:rPr lang="en-US" sz="3200" dirty="0"/>
              <a:t>Stance Detection Features</a:t>
            </a:r>
            <a:endParaRPr lang="zh-CN" altLang="en-US" sz="3200" dirty="0"/>
          </a:p>
        </p:txBody>
      </p:sp>
      <p:sp>
        <p:nvSpPr>
          <p:cNvPr id="10" name="内容占位符 2"/>
          <p:cNvSpPr>
            <a:spLocks noGrp="1"/>
          </p:cNvSpPr>
          <p:nvPr>
            <p:ph idx="1"/>
          </p:nvPr>
        </p:nvSpPr>
        <p:spPr>
          <a:xfrm>
            <a:off x="464695" y="838200"/>
            <a:ext cx="11362544" cy="3505200"/>
          </a:xfrm>
        </p:spPr>
        <p:txBody>
          <a:bodyPr>
            <a:noAutofit/>
          </a:bodyPr>
          <a:lstStyle/>
          <a:p>
            <a:r>
              <a:rPr lang="en-US" sz="2800" dirty="0"/>
              <a:t>Baseline Features</a:t>
            </a:r>
          </a:p>
          <a:p>
            <a:pPr lvl="1"/>
            <a:r>
              <a:rPr lang="en-US" dirty="0"/>
              <a:t>The </a:t>
            </a:r>
            <a:r>
              <a:rPr lang="en-US" dirty="0" err="1"/>
              <a:t>cooccurrence</a:t>
            </a:r>
            <a:r>
              <a:rPr lang="en-US" dirty="0"/>
              <a:t> (COOC) of word and character n-grams in the headline and the document as well as two lexicon-based features, which count the number of refuting (REFU) and polarity (POLA) words based on small word lists</a:t>
            </a:r>
            <a:endParaRPr lang="en-US" sz="2800" dirty="0"/>
          </a:p>
          <a:p>
            <a:r>
              <a:rPr lang="en-US" sz="2800" dirty="0"/>
              <a:t>Lexical and Topical Features</a:t>
            </a:r>
          </a:p>
          <a:p>
            <a:pPr lvl="1"/>
            <a:r>
              <a:rPr lang="en-US" dirty="0"/>
              <a:t>Bag-of-words (</a:t>
            </a:r>
            <a:r>
              <a:rPr lang="en-US" dirty="0" err="1"/>
              <a:t>BoW</a:t>
            </a:r>
            <a:r>
              <a:rPr lang="en-US" dirty="0"/>
              <a:t>) unigram features</a:t>
            </a:r>
          </a:p>
          <a:p>
            <a:pPr lvl="1"/>
            <a:r>
              <a:rPr lang="en-US" dirty="0"/>
              <a:t>Topic model features based on non-negative matrix factorization (NMF-300, NMF-cos) (Lin, 2007)</a:t>
            </a:r>
          </a:p>
          <a:p>
            <a:pPr lvl="1"/>
            <a:r>
              <a:rPr lang="en-US" dirty="0"/>
              <a:t>Latent </a:t>
            </a:r>
            <a:r>
              <a:rPr lang="en-US" dirty="0" err="1"/>
              <a:t>Dirichlet</a:t>
            </a:r>
            <a:r>
              <a:rPr lang="en-US" dirty="0"/>
              <a:t> Allocation (LDA-cos) (</a:t>
            </a:r>
            <a:r>
              <a:rPr lang="en-US" dirty="0" err="1"/>
              <a:t>Blei</a:t>
            </a:r>
            <a:r>
              <a:rPr lang="en-US" dirty="0"/>
              <a:t> et al., 2001)</a:t>
            </a:r>
          </a:p>
          <a:p>
            <a:pPr lvl="1"/>
            <a:r>
              <a:rPr lang="en-US" dirty="0"/>
              <a:t>Latent Semantic Indexing (LSI-300) (</a:t>
            </a:r>
            <a:r>
              <a:rPr lang="en-US" dirty="0" err="1"/>
              <a:t>Deerwester</a:t>
            </a:r>
            <a:r>
              <a:rPr lang="en-US" dirty="0"/>
              <a:t> et al., 1990)</a:t>
            </a:r>
          </a:p>
          <a:p>
            <a:pPr lvl="1"/>
            <a:r>
              <a:rPr lang="en-US" dirty="0"/>
              <a:t>Two lexicon-based features using NRC Hashtag Sentiment (NRC-Lex) and Sentiment140 (Sent140) (Mohammad et al., 2013)</a:t>
            </a:r>
          </a:p>
          <a:p>
            <a:pPr lvl="1"/>
            <a:r>
              <a:rPr lang="en-US" dirty="0"/>
              <a:t>Word similarity features which measure the cosine similarity of pre-trained word2vec </a:t>
            </a:r>
            <a:r>
              <a:rPr lang="en-US" dirty="0" err="1"/>
              <a:t>embeddings</a:t>
            </a:r>
            <a:r>
              <a:rPr lang="en-US" dirty="0"/>
              <a:t> of nouns and verbs in the headlines and the documents (</a:t>
            </a:r>
            <a:r>
              <a:rPr lang="en-US" dirty="0" err="1"/>
              <a:t>WSim</a:t>
            </a:r>
            <a:r>
              <a:rPr lang="en-US" dirty="0"/>
              <a:t>)</a:t>
            </a:r>
          </a:p>
          <a:p>
            <a:endParaRPr lang="en-US" sz="2800" dirty="0"/>
          </a:p>
        </p:txBody>
      </p:sp>
      <p:sp>
        <p:nvSpPr>
          <p:cNvPr id="2" name="Slide Number Placeholder 1"/>
          <p:cNvSpPr>
            <a:spLocks noGrp="1"/>
          </p:cNvSpPr>
          <p:nvPr>
            <p:ph type="sldNum" sz="quarter" idx="10"/>
          </p:nvPr>
        </p:nvSpPr>
        <p:spPr/>
        <p:txBody>
          <a:bodyPr/>
          <a:lstStyle/>
          <a:p>
            <a:fld id="{7104C6E4-5FC0-B04C-9C16-CF93AC737B50}" type="slidenum">
              <a:rPr lang="en-US" smtClean="0">
                <a:solidFill>
                  <a:srgbClr val="000000"/>
                </a:solidFill>
              </a:rPr>
              <a:pPr/>
              <a:t>115</a:t>
            </a:fld>
            <a:endParaRPr lang="en-US">
              <a:solidFill>
                <a:srgbClr val="000000"/>
              </a:solidFill>
            </a:endParaRPr>
          </a:p>
        </p:txBody>
      </p:sp>
      <p:pic>
        <p:nvPicPr>
          <p:cNvPr id="5" name="Picture 4">
            <a:extLst>
              <a:ext uri="{FF2B5EF4-FFF2-40B4-BE49-F238E27FC236}">
                <a16:creationId xmlns:a16="http://schemas.microsoft.com/office/drawing/2014/main" id="{D3FE6613-39AC-A205-8568-9BB1F68A5281}"/>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BE1CE28D-7D5F-95FF-EBD7-2710A3D0E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42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500"/>
                                        <p:tgtEl>
                                          <p:spTgt spid="10">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blinds(horizontal)">
                                      <p:cBhvr>
                                        <p:cTn id="18" dur="500"/>
                                        <p:tgtEl>
                                          <p:spTgt spid="10">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blinds(horizontal)">
                                      <p:cBhvr>
                                        <p:cTn id="21" dur="500"/>
                                        <p:tgtEl>
                                          <p:spTgt spid="10">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xEl>
                                              <p:pRg st="5" end="5"/>
                                            </p:txEl>
                                          </p:spTgt>
                                        </p:tgtEl>
                                        <p:attrNameLst>
                                          <p:attrName>style.visibility</p:attrName>
                                        </p:attrNameLst>
                                      </p:cBhvr>
                                      <p:to>
                                        <p:strVal val="visible"/>
                                      </p:to>
                                    </p:set>
                                    <p:animEffect transition="in" filter="blinds(horizontal)">
                                      <p:cBhvr>
                                        <p:cTn id="24" dur="500"/>
                                        <p:tgtEl>
                                          <p:spTgt spid="10">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blinds(horizontal)">
                                      <p:cBhvr>
                                        <p:cTn id="27" dur="500"/>
                                        <p:tgtEl>
                                          <p:spTgt spid="10">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0">
                                            <p:txEl>
                                              <p:pRg st="7" end="7"/>
                                            </p:txEl>
                                          </p:spTgt>
                                        </p:tgtEl>
                                        <p:attrNameLst>
                                          <p:attrName>style.visibility</p:attrName>
                                        </p:attrNameLst>
                                      </p:cBhvr>
                                      <p:to>
                                        <p:strVal val="visible"/>
                                      </p:to>
                                    </p:set>
                                    <p:animEffect transition="in" filter="blinds(horizontal)">
                                      <p:cBhvr>
                                        <p:cTn id="30" dur="500"/>
                                        <p:tgtEl>
                                          <p:spTgt spid="10">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animEffect transition="in" filter="blinds(horizontal)">
                                      <p:cBhvr>
                                        <p:cTn id="33"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1739900" y="-152400"/>
            <a:ext cx="8229600" cy="1143000"/>
          </a:xfrm>
        </p:spPr>
        <p:txBody>
          <a:bodyPr>
            <a:normAutofit/>
          </a:bodyPr>
          <a:lstStyle/>
          <a:p>
            <a:r>
              <a:rPr lang="en-US" sz="3200" dirty="0"/>
              <a:t>Stance Detection Features</a:t>
            </a:r>
            <a:endParaRPr lang="zh-CN" altLang="en-US" sz="3200" dirty="0"/>
          </a:p>
        </p:txBody>
      </p:sp>
      <p:sp>
        <p:nvSpPr>
          <p:cNvPr id="10" name="内容占位符 2"/>
          <p:cNvSpPr>
            <a:spLocks noGrp="1"/>
          </p:cNvSpPr>
          <p:nvPr>
            <p:ph idx="1"/>
          </p:nvPr>
        </p:nvSpPr>
        <p:spPr>
          <a:xfrm>
            <a:off x="464695" y="838200"/>
            <a:ext cx="11362544" cy="3505200"/>
          </a:xfrm>
        </p:spPr>
        <p:txBody>
          <a:bodyPr>
            <a:noAutofit/>
          </a:bodyPr>
          <a:lstStyle/>
          <a:p>
            <a:r>
              <a:rPr lang="en-US" sz="2800" dirty="0"/>
              <a:t>Novel Features</a:t>
            </a:r>
          </a:p>
          <a:p>
            <a:pPr lvl="1"/>
            <a:r>
              <a:rPr lang="en-US" sz="2200" dirty="0"/>
              <a:t>Bag-of-character 3-grams (</a:t>
            </a:r>
            <a:r>
              <a:rPr lang="en-US" sz="2200" dirty="0" err="1"/>
              <a:t>BoC</a:t>
            </a:r>
            <a:r>
              <a:rPr lang="en-US" sz="2200" dirty="0"/>
              <a:t>) represent </a:t>
            </a:r>
            <a:r>
              <a:rPr lang="en-US" sz="2200" dirty="0" err="1"/>
              <a:t>subword</a:t>
            </a:r>
            <a:r>
              <a:rPr lang="en-US" sz="2200" dirty="0"/>
              <a:t> information</a:t>
            </a:r>
          </a:p>
          <a:p>
            <a:pPr lvl="1"/>
            <a:r>
              <a:rPr lang="en-US" sz="2200" dirty="0"/>
              <a:t>Structural features (STRUC) include the average word lengths of the headline and the document, the number of paragraphs in the document and their average lengths</a:t>
            </a:r>
          </a:p>
          <a:p>
            <a:pPr lvl="1"/>
            <a:r>
              <a:rPr lang="en-US" sz="2200" dirty="0"/>
              <a:t>Readability features (READ) which estimate the complexity of a text: Less complex texts could be indicative of deficiently written fake news</a:t>
            </a:r>
          </a:p>
          <a:p>
            <a:pPr lvl="2"/>
            <a:r>
              <a:rPr lang="en-US" sz="2200" dirty="0"/>
              <a:t>Headline and document as a concatenated feature vector: SMOG grade (Mc Laughlin, 1969), Flesch-Kincaid grade level and </a:t>
            </a:r>
            <a:r>
              <a:rPr lang="en-US" sz="2200" dirty="0" err="1"/>
              <a:t>Flesch</a:t>
            </a:r>
            <a:r>
              <a:rPr lang="en-US" sz="2200" dirty="0"/>
              <a:t> reading ease (Kincaid et al., 1975), Gunning fog index (</a:t>
            </a:r>
            <a:r>
              <a:rPr lang="en-US" sz="2200" dirty="0" err="1"/>
              <a:t>Štajner</a:t>
            </a:r>
            <a:r>
              <a:rPr lang="en-US" sz="2200" dirty="0"/>
              <a:t> et al., 2012), Coleman-</a:t>
            </a:r>
            <a:r>
              <a:rPr lang="en-US" sz="2200" dirty="0" err="1"/>
              <a:t>Liau</a:t>
            </a:r>
            <a:r>
              <a:rPr lang="en-US" sz="2200" dirty="0"/>
              <a:t> index (Mari and Ta Lin, 1975), automated readability index (</a:t>
            </a:r>
            <a:r>
              <a:rPr lang="en-US" sz="2200" dirty="0" err="1"/>
              <a:t>Senter</a:t>
            </a:r>
            <a:r>
              <a:rPr lang="en-US" sz="2200" dirty="0"/>
              <a:t> and Smith, 1967), LIX and RIX (Jonathan, 1983), </a:t>
            </a:r>
            <a:r>
              <a:rPr lang="en-US" sz="2200" dirty="0" err="1"/>
              <a:t>McAlpine</a:t>
            </a:r>
            <a:r>
              <a:rPr lang="en-US" sz="2200" dirty="0"/>
              <a:t> EFLAW Readability Score (</a:t>
            </a:r>
            <a:r>
              <a:rPr lang="en-US" sz="2200" dirty="0" err="1"/>
              <a:t>McAlpine</a:t>
            </a:r>
            <a:r>
              <a:rPr lang="en-US" sz="2200" dirty="0"/>
              <a:t>, 1997), and Strain Index (Solomon, 2006)</a:t>
            </a:r>
          </a:p>
          <a:p>
            <a:pPr lvl="1"/>
            <a:r>
              <a:rPr lang="en-US" sz="2200" dirty="0"/>
              <a:t>Lexical diversity (</a:t>
            </a:r>
            <a:r>
              <a:rPr lang="en-US" sz="2200" dirty="0" err="1"/>
              <a:t>LexDiv</a:t>
            </a:r>
            <a:r>
              <a:rPr lang="en-US" sz="2200" dirty="0"/>
              <a:t>) metrics, type-token ratio, and the measure of textual diversity (MTLD) (McCarthy, 2005)</a:t>
            </a:r>
          </a:p>
          <a:p>
            <a:pPr lvl="1"/>
            <a:r>
              <a:rPr lang="en-US" sz="2200" dirty="0"/>
              <a:t>Lexicons: MPQA (Wilson et al., 2005), </a:t>
            </a:r>
            <a:r>
              <a:rPr lang="en-US" sz="2200" dirty="0" err="1"/>
              <a:t>MaxDiff</a:t>
            </a:r>
            <a:r>
              <a:rPr lang="en-US" sz="2200" dirty="0"/>
              <a:t> (</a:t>
            </a:r>
            <a:r>
              <a:rPr lang="en-US" sz="2200" dirty="0" err="1"/>
              <a:t>Kiritchenko</a:t>
            </a:r>
            <a:r>
              <a:rPr lang="en-US" sz="2200" dirty="0"/>
              <a:t> et al., 2014), and </a:t>
            </a:r>
            <a:r>
              <a:rPr lang="en-US" sz="2200" dirty="0" err="1"/>
              <a:t>EmoLex</a:t>
            </a:r>
            <a:r>
              <a:rPr lang="en-US" sz="2200" dirty="0"/>
              <a:t> (Mohammad and </a:t>
            </a:r>
            <a:r>
              <a:rPr lang="en-US" sz="2200" dirty="0" err="1"/>
              <a:t>Turney</a:t>
            </a:r>
            <a:r>
              <a:rPr lang="en-US" sz="2200" dirty="0"/>
              <a:t>, 2010)</a:t>
            </a:r>
          </a:p>
          <a:p>
            <a:pPr lvl="2"/>
            <a:endParaRPr lang="en-US" sz="2200" dirty="0"/>
          </a:p>
        </p:txBody>
      </p:sp>
      <p:sp>
        <p:nvSpPr>
          <p:cNvPr id="2" name="Slide Number Placeholder 1"/>
          <p:cNvSpPr>
            <a:spLocks noGrp="1"/>
          </p:cNvSpPr>
          <p:nvPr>
            <p:ph type="sldNum" sz="quarter" idx="10"/>
          </p:nvPr>
        </p:nvSpPr>
        <p:spPr/>
        <p:txBody>
          <a:bodyPr/>
          <a:lstStyle/>
          <a:p>
            <a:fld id="{7104C6E4-5FC0-B04C-9C16-CF93AC737B50}" type="slidenum">
              <a:rPr lang="en-US" smtClean="0">
                <a:solidFill>
                  <a:srgbClr val="000000"/>
                </a:solidFill>
              </a:rPr>
              <a:pPr/>
              <a:t>116</a:t>
            </a:fld>
            <a:endParaRPr lang="en-US" dirty="0">
              <a:solidFill>
                <a:srgbClr val="000000"/>
              </a:solidFill>
            </a:endParaRPr>
          </a:p>
        </p:txBody>
      </p:sp>
      <p:pic>
        <p:nvPicPr>
          <p:cNvPr id="5" name="Picture 4">
            <a:extLst>
              <a:ext uri="{FF2B5EF4-FFF2-40B4-BE49-F238E27FC236}">
                <a16:creationId xmlns:a16="http://schemas.microsoft.com/office/drawing/2014/main" id="{D425552F-07B6-A63E-5E35-8C1480A85FA6}"/>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46C3C792-00DB-B0BD-F8FA-8CB2A791B3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02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blinds(horizontal)">
                                      <p:cBhvr>
                                        <p:cTn id="20" dur="500"/>
                                        <p:tgtEl>
                                          <p:spTgt spid="10">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blinds(horizontal)">
                                      <p:cBhvr>
                                        <p:cTn id="23" dur="500"/>
                                        <p:tgtEl>
                                          <p:spTgt spid="10">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blinds(horizontal)">
                                      <p:cBhvr>
                                        <p:cTn id="26" dur="500"/>
                                        <p:tgtEl>
                                          <p:spTgt spid="10">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animEffect transition="in" filter="blinds(horizontal)">
                                      <p:cBhvr>
                                        <p:cTn id="29"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1739900" y="-152400"/>
            <a:ext cx="8229600" cy="1143000"/>
          </a:xfrm>
        </p:spPr>
        <p:txBody>
          <a:bodyPr>
            <a:normAutofit/>
          </a:bodyPr>
          <a:lstStyle/>
          <a:p>
            <a:r>
              <a:rPr lang="en-US" sz="3200" dirty="0"/>
              <a:t>Stance Detection Results</a:t>
            </a:r>
            <a:endParaRPr lang="zh-CN" altLang="en-US" sz="3200" dirty="0"/>
          </a:p>
        </p:txBody>
      </p:sp>
      <p:sp>
        <p:nvSpPr>
          <p:cNvPr id="2" name="Slide Number Placeholder 1"/>
          <p:cNvSpPr>
            <a:spLocks noGrp="1"/>
          </p:cNvSpPr>
          <p:nvPr>
            <p:ph type="sldNum" sz="quarter" idx="10"/>
          </p:nvPr>
        </p:nvSpPr>
        <p:spPr/>
        <p:txBody>
          <a:bodyPr/>
          <a:lstStyle/>
          <a:p>
            <a:fld id="{7104C6E4-5FC0-B04C-9C16-CF93AC737B50}" type="slidenum">
              <a:rPr lang="en-US" smtClean="0">
                <a:solidFill>
                  <a:srgbClr val="000000"/>
                </a:solidFill>
              </a:rPr>
              <a:pPr/>
              <a:t>117</a:t>
            </a:fld>
            <a:endParaRPr lang="en-US">
              <a:solidFill>
                <a:srgbClr val="000000"/>
              </a:solidFill>
            </a:endParaRPr>
          </a:p>
        </p:txBody>
      </p:sp>
      <p:pic>
        <p:nvPicPr>
          <p:cNvPr id="4" name="Picture 3"/>
          <p:cNvPicPr>
            <a:picLocks noChangeAspect="1"/>
          </p:cNvPicPr>
          <p:nvPr/>
        </p:nvPicPr>
        <p:blipFill>
          <a:blip r:embed="rId3"/>
          <a:stretch>
            <a:fillRect/>
          </a:stretch>
        </p:blipFill>
        <p:spPr>
          <a:xfrm>
            <a:off x="0" y="942872"/>
            <a:ext cx="12192000" cy="5596040"/>
          </a:xfrm>
          <a:prstGeom prst="rect">
            <a:avLst/>
          </a:prstGeom>
        </p:spPr>
      </p:pic>
      <p:pic>
        <p:nvPicPr>
          <p:cNvPr id="5" name="Picture 4">
            <a:extLst>
              <a:ext uri="{FF2B5EF4-FFF2-40B4-BE49-F238E27FC236}">
                <a16:creationId xmlns:a16="http://schemas.microsoft.com/office/drawing/2014/main" id="{FAD336DE-DEAB-509F-E142-D80EB27BDFEC}"/>
              </a:ext>
            </a:extLst>
          </p:cNvPr>
          <p:cNvPicPr>
            <a:picLocks noChangeAspect="1"/>
          </p:cNvPicPr>
          <p:nvPr/>
        </p:nvPicPr>
        <p:blipFill>
          <a:blip r:embed="rId4"/>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C0EC29E-7AF9-492B-206F-01676228FD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1309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1739900" y="-152400"/>
            <a:ext cx="8229600" cy="1143000"/>
          </a:xfrm>
        </p:spPr>
        <p:txBody>
          <a:bodyPr>
            <a:normAutofit/>
          </a:bodyPr>
          <a:lstStyle/>
          <a:p>
            <a:r>
              <a:rPr lang="en-US" sz="3200" dirty="0"/>
              <a:t>Bias Detection [</a:t>
            </a:r>
            <a:r>
              <a:rPr lang="en-US" sz="3200" dirty="0" err="1"/>
              <a:t>Baly</a:t>
            </a:r>
            <a:r>
              <a:rPr lang="en-US" sz="3200" dirty="0"/>
              <a:t> et al., EMNLP18]</a:t>
            </a:r>
            <a:endParaRPr lang="zh-CN" altLang="en-US" sz="3200" dirty="0"/>
          </a:p>
        </p:txBody>
      </p:sp>
      <p:sp>
        <p:nvSpPr>
          <p:cNvPr id="10" name="内容占位符 2"/>
          <p:cNvSpPr>
            <a:spLocks noGrp="1"/>
          </p:cNvSpPr>
          <p:nvPr>
            <p:ph idx="1"/>
          </p:nvPr>
        </p:nvSpPr>
        <p:spPr>
          <a:xfrm>
            <a:off x="370118" y="669814"/>
            <a:ext cx="11362544" cy="5714137"/>
          </a:xfrm>
        </p:spPr>
        <p:txBody>
          <a:bodyPr>
            <a:noAutofit/>
          </a:bodyPr>
          <a:lstStyle/>
          <a:p>
            <a:r>
              <a:rPr lang="en-US" sz="1800" dirty="0"/>
              <a:t>Article Features</a:t>
            </a:r>
          </a:p>
          <a:p>
            <a:pPr lvl="1"/>
            <a:r>
              <a:rPr lang="en-US" sz="1400" dirty="0"/>
              <a:t>Structure: POS tags, linguistic features based on the use of specific words (function words, pronouns, etc.), and features for clickbait title classification from (Chakraborty et al., 2016);</a:t>
            </a:r>
          </a:p>
          <a:p>
            <a:pPr lvl="1"/>
            <a:r>
              <a:rPr lang="en-US" sz="1400" dirty="0"/>
              <a:t>Sentiment: sentiment scores using lexicons (</a:t>
            </a:r>
            <a:r>
              <a:rPr lang="en-US" sz="1400" dirty="0" err="1"/>
              <a:t>Recasens</a:t>
            </a:r>
            <a:r>
              <a:rPr lang="en-US" sz="1400" dirty="0"/>
              <a:t> et al., 2013; Mitchell et al., 2013) and systems (</a:t>
            </a:r>
            <a:r>
              <a:rPr lang="en-US" sz="1400" dirty="0" err="1"/>
              <a:t>Hutto</a:t>
            </a:r>
            <a:r>
              <a:rPr lang="en-US" sz="1400" dirty="0"/>
              <a:t> and Gilbert, 2014);</a:t>
            </a:r>
          </a:p>
          <a:p>
            <a:pPr lvl="1"/>
            <a:r>
              <a:rPr lang="en-US" sz="1400" dirty="0"/>
              <a:t>Engagement: number of shares, reactions, and comments on Facebook</a:t>
            </a:r>
          </a:p>
          <a:p>
            <a:pPr lvl="1"/>
            <a:r>
              <a:rPr lang="en-US" sz="1400" dirty="0"/>
              <a:t>Topic: lexicon features to differentiate between science topics and personal concerns;</a:t>
            </a:r>
          </a:p>
          <a:p>
            <a:pPr lvl="1"/>
            <a:r>
              <a:rPr lang="en-US" sz="1400" dirty="0"/>
              <a:t>Complexity: type-token ratio, readability, number of cognitive process words (identifying discrepancy, insight, certainty, etc.);</a:t>
            </a:r>
          </a:p>
          <a:p>
            <a:pPr lvl="1"/>
            <a:r>
              <a:rPr lang="en-US" sz="1400" dirty="0"/>
              <a:t>Bias: features modeling bias using lexicons (</a:t>
            </a:r>
            <a:r>
              <a:rPr lang="en-US" sz="1400" dirty="0" err="1"/>
              <a:t>Recasens</a:t>
            </a:r>
            <a:r>
              <a:rPr lang="en-US" sz="1400" dirty="0"/>
              <a:t> et al., 2013; Mukherjee and </a:t>
            </a:r>
            <a:r>
              <a:rPr lang="en-US" sz="1400" dirty="0" err="1"/>
              <a:t>Weikum</a:t>
            </a:r>
            <a:r>
              <a:rPr lang="en-US" sz="1400" dirty="0"/>
              <a:t>, 2015) and subjectivity as calculated using pre-trained classifiers (Horne et al., 2017);</a:t>
            </a:r>
          </a:p>
          <a:p>
            <a:pPr lvl="1"/>
            <a:r>
              <a:rPr lang="en-US" sz="1400" dirty="0"/>
              <a:t>Morality: features based on the Moral Foundation Theory (Graham et al., 2009) and lexicons (Lin et al., 2017)</a:t>
            </a:r>
          </a:p>
          <a:p>
            <a:r>
              <a:rPr lang="en-US" sz="1800" dirty="0"/>
              <a:t>Wikipedia Features</a:t>
            </a:r>
          </a:p>
          <a:p>
            <a:pPr lvl="1"/>
            <a:r>
              <a:rPr lang="en-US" sz="1400" dirty="0"/>
              <a:t>Has Page: indicates whether the target medium has a Wikipedia page</a:t>
            </a:r>
          </a:p>
          <a:p>
            <a:pPr lvl="1"/>
            <a:r>
              <a:rPr lang="en-US" sz="1400" dirty="0"/>
              <a:t>Vector representation for each of the following segments of the Wikipedia page, whenever applicable: Content, </a:t>
            </a:r>
            <a:r>
              <a:rPr lang="en-US" sz="1400" dirty="0" err="1"/>
              <a:t>Infobox</a:t>
            </a:r>
            <a:r>
              <a:rPr lang="en-US" sz="1400" dirty="0"/>
              <a:t>, Summary, Categories, and Table of Contents. We generate these representations by averaging the word </a:t>
            </a:r>
            <a:r>
              <a:rPr lang="en-US" sz="1400" dirty="0" err="1"/>
              <a:t>embeddings</a:t>
            </a:r>
            <a:r>
              <a:rPr lang="en-US" sz="1400" dirty="0"/>
              <a:t> (</a:t>
            </a:r>
            <a:r>
              <a:rPr lang="en-US" sz="1400" dirty="0" err="1"/>
              <a:t>pretrained</a:t>
            </a:r>
            <a:r>
              <a:rPr lang="en-US" sz="1400" dirty="0"/>
              <a:t> word2vec </a:t>
            </a:r>
            <a:r>
              <a:rPr lang="en-US" sz="1400" dirty="0" err="1"/>
              <a:t>embeddings</a:t>
            </a:r>
            <a:r>
              <a:rPr lang="en-US" sz="1400" dirty="0"/>
              <a:t>) of the corresponding words</a:t>
            </a:r>
          </a:p>
          <a:p>
            <a:r>
              <a:rPr lang="en-US" sz="1800" dirty="0"/>
              <a:t>Twitter Features</a:t>
            </a:r>
          </a:p>
          <a:p>
            <a:pPr lvl="1"/>
            <a:r>
              <a:rPr lang="en-US" sz="1400" dirty="0"/>
              <a:t>Has Account: media that publish unreliable information might have no Twitter accounts</a:t>
            </a:r>
          </a:p>
          <a:p>
            <a:pPr lvl="1"/>
            <a:r>
              <a:rPr lang="en-US" sz="1400" dirty="0"/>
              <a:t>Verified, Created, Has Location, Web Traffic</a:t>
            </a:r>
          </a:p>
          <a:p>
            <a:pPr lvl="1"/>
            <a:r>
              <a:rPr lang="en-US" sz="1400" dirty="0"/>
              <a:t>URL Match: Whether the account includes a URL to the medium, and whether it matches the URL we started the search with</a:t>
            </a:r>
          </a:p>
          <a:p>
            <a:pPr lvl="1"/>
            <a:r>
              <a:rPr lang="en-US" sz="1400" dirty="0"/>
              <a:t>Counts: Statistics about the number of friends, statuses, and favorites</a:t>
            </a:r>
          </a:p>
          <a:p>
            <a:pPr lvl="1"/>
            <a:r>
              <a:rPr lang="en-US" sz="1400" dirty="0"/>
              <a:t>Description: A vector representation generated by averaging the Google News </a:t>
            </a:r>
            <a:r>
              <a:rPr lang="en-US" sz="1400" dirty="0" err="1"/>
              <a:t>embeddings</a:t>
            </a:r>
            <a:r>
              <a:rPr lang="en-US" sz="1400" dirty="0"/>
              <a:t> (</a:t>
            </a:r>
            <a:r>
              <a:rPr lang="en-US" sz="1400" dirty="0" err="1"/>
              <a:t>Mikolov</a:t>
            </a:r>
            <a:r>
              <a:rPr lang="en-US" sz="1400" dirty="0"/>
              <a:t> et al., 2013) of all words of the profile description paragraph</a:t>
            </a:r>
          </a:p>
          <a:p>
            <a:pPr lvl="1"/>
            <a:endParaRPr lang="en-US" sz="1600" dirty="0"/>
          </a:p>
        </p:txBody>
      </p:sp>
      <p:sp>
        <p:nvSpPr>
          <p:cNvPr id="2" name="Slide Number Placeholder 1"/>
          <p:cNvSpPr>
            <a:spLocks noGrp="1"/>
          </p:cNvSpPr>
          <p:nvPr>
            <p:ph type="sldNum" sz="quarter" idx="10"/>
          </p:nvPr>
        </p:nvSpPr>
        <p:spPr/>
        <p:txBody>
          <a:bodyPr/>
          <a:lstStyle/>
          <a:p>
            <a:fld id="{7104C6E4-5FC0-B04C-9C16-CF93AC737B50}" type="slidenum">
              <a:rPr lang="en-US" smtClean="0">
                <a:solidFill>
                  <a:srgbClr val="000000"/>
                </a:solidFill>
              </a:rPr>
              <a:pPr/>
              <a:t>118</a:t>
            </a:fld>
            <a:endParaRPr lang="en-US">
              <a:solidFill>
                <a:srgbClr val="000000"/>
              </a:solidFill>
            </a:endParaRPr>
          </a:p>
        </p:txBody>
      </p:sp>
      <p:pic>
        <p:nvPicPr>
          <p:cNvPr id="5" name="Picture 4">
            <a:extLst>
              <a:ext uri="{FF2B5EF4-FFF2-40B4-BE49-F238E27FC236}">
                <a16:creationId xmlns:a16="http://schemas.microsoft.com/office/drawing/2014/main" id="{9F60C852-8B3D-05DC-2619-1D49E62DDEF3}"/>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7D2E795-D503-A7FE-50FA-F20DC7798F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5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500"/>
                                        <p:tgtEl>
                                          <p:spTgt spid="10">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blinds(horizontal)">
                                      <p:cBhvr>
                                        <p:cTn id="13" dur="500"/>
                                        <p:tgtEl>
                                          <p:spTgt spid="10">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blinds(horizontal)">
                                      <p:cBhvr>
                                        <p:cTn id="16" dur="500"/>
                                        <p:tgtEl>
                                          <p:spTgt spid="10">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blinds(horizontal)">
                                      <p:cBhvr>
                                        <p:cTn id="19" dur="500"/>
                                        <p:tgtEl>
                                          <p:spTgt spid="10">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blinds(horizontal)">
                                      <p:cBhvr>
                                        <p:cTn id="22" dur="500"/>
                                        <p:tgtEl>
                                          <p:spTgt spid="10">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blinds(horizontal)">
                                      <p:cBhvr>
                                        <p:cTn id="25" dur="500"/>
                                        <p:tgtEl>
                                          <p:spTgt spid="10">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blinds(horizontal)">
                                      <p:cBhvr>
                                        <p:cTn id="28" dur="500"/>
                                        <p:tgtEl>
                                          <p:spTgt spid="10">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animEffect transition="in" filter="blinds(horizontal)">
                                      <p:cBhvr>
                                        <p:cTn id="33" dur="500"/>
                                        <p:tgtEl>
                                          <p:spTgt spid="10">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0">
                                            <p:txEl>
                                              <p:pRg st="9" end="9"/>
                                            </p:txEl>
                                          </p:spTgt>
                                        </p:tgtEl>
                                        <p:attrNameLst>
                                          <p:attrName>style.visibility</p:attrName>
                                        </p:attrNameLst>
                                      </p:cBhvr>
                                      <p:to>
                                        <p:strVal val="visible"/>
                                      </p:to>
                                    </p:set>
                                    <p:animEffect transition="in" filter="blinds(horizontal)">
                                      <p:cBhvr>
                                        <p:cTn id="36" dur="500"/>
                                        <p:tgtEl>
                                          <p:spTgt spid="10">
                                            <p:txEl>
                                              <p:pRg st="9" end="9"/>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animEffect transition="in" filter="blinds(horizontal)">
                                      <p:cBhvr>
                                        <p:cTn id="39" dur="500"/>
                                        <p:tgtEl>
                                          <p:spTgt spid="1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0">
                                            <p:txEl>
                                              <p:pRg st="11" end="11"/>
                                            </p:txEl>
                                          </p:spTgt>
                                        </p:tgtEl>
                                        <p:attrNameLst>
                                          <p:attrName>style.visibility</p:attrName>
                                        </p:attrNameLst>
                                      </p:cBhvr>
                                      <p:to>
                                        <p:strVal val="visible"/>
                                      </p:to>
                                    </p:set>
                                    <p:animEffect transition="in" filter="blinds(horizontal)">
                                      <p:cBhvr>
                                        <p:cTn id="44" dur="500"/>
                                        <p:tgtEl>
                                          <p:spTgt spid="10">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animEffect transition="in" filter="blinds(horizontal)">
                                      <p:cBhvr>
                                        <p:cTn id="47" dur="500"/>
                                        <p:tgtEl>
                                          <p:spTgt spid="10">
                                            <p:txEl>
                                              <p:pRg st="12" end="12"/>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0">
                                            <p:txEl>
                                              <p:pRg st="13" end="13"/>
                                            </p:txEl>
                                          </p:spTgt>
                                        </p:tgtEl>
                                        <p:attrNameLst>
                                          <p:attrName>style.visibility</p:attrName>
                                        </p:attrNameLst>
                                      </p:cBhvr>
                                      <p:to>
                                        <p:strVal val="visible"/>
                                      </p:to>
                                    </p:set>
                                    <p:animEffect transition="in" filter="blinds(horizontal)">
                                      <p:cBhvr>
                                        <p:cTn id="50" dur="500"/>
                                        <p:tgtEl>
                                          <p:spTgt spid="10">
                                            <p:txEl>
                                              <p:pRg st="13" end="13"/>
                                            </p:txEl>
                                          </p:spTgt>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0">
                                            <p:txEl>
                                              <p:pRg st="14" end="14"/>
                                            </p:txEl>
                                          </p:spTgt>
                                        </p:tgtEl>
                                        <p:attrNameLst>
                                          <p:attrName>style.visibility</p:attrName>
                                        </p:attrNameLst>
                                      </p:cBhvr>
                                      <p:to>
                                        <p:strVal val="visible"/>
                                      </p:to>
                                    </p:set>
                                    <p:animEffect transition="in" filter="blinds(horizontal)">
                                      <p:cBhvr>
                                        <p:cTn id="53" dur="500"/>
                                        <p:tgtEl>
                                          <p:spTgt spid="10">
                                            <p:txEl>
                                              <p:pRg st="14" end="14"/>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0">
                                            <p:txEl>
                                              <p:pRg st="15" end="15"/>
                                            </p:txEl>
                                          </p:spTgt>
                                        </p:tgtEl>
                                        <p:attrNameLst>
                                          <p:attrName>style.visibility</p:attrName>
                                        </p:attrNameLst>
                                      </p:cBhvr>
                                      <p:to>
                                        <p:strVal val="visible"/>
                                      </p:to>
                                    </p:set>
                                    <p:animEffect transition="in" filter="blinds(horizontal)">
                                      <p:cBhvr>
                                        <p:cTn id="56" dur="500"/>
                                        <p:tgtEl>
                                          <p:spTgt spid="10">
                                            <p:txEl>
                                              <p:pRg st="15" end="15"/>
                                            </p:txEl>
                                          </p:spTgt>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0">
                                            <p:txEl>
                                              <p:pRg st="16" end="16"/>
                                            </p:txEl>
                                          </p:spTgt>
                                        </p:tgtEl>
                                        <p:attrNameLst>
                                          <p:attrName>style.visibility</p:attrName>
                                        </p:attrNameLst>
                                      </p:cBhvr>
                                      <p:to>
                                        <p:strVal val="visible"/>
                                      </p:to>
                                    </p:set>
                                    <p:animEffect transition="in" filter="blinds(horizontal)">
                                      <p:cBhvr>
                                        <p:cTn id="59" dur="500"/>
                                        <p:tgtEl>
                                          <p:spTgt spid="1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11" name="Google Shape;565;p80">
            <a:extLst>
              <a:ext uri="{FF2B5EF4-FFF2-40B4-BE49-F238E27FC236}">
                <a16:creationId xmlns:a16="http://schemas.microsoft.com/office/drawing/2014/main" id="{17640E40-7D48-E242-A252-CCE5253A2086}"/>
              </a:ext>
            </a:extLst>
          </p:cNvPr>
          <p:cNvSpPr txBox="1"/>
          <p:nvPr/>
        </p:nvSpPr>
        <p:spPr>
          <a:xfrm>
            <a:off x="9346972" y="6070421"/>
            <a:ext cx="2844600" cy="365175"/>
          </a:xfrm>
          <a:prstGeom prst="rect">
            <a:avLst/>
          </a:prstGeom>
          <a:noFill/>
          <a:ln>
            <a:noFill/>
          </a:ln>
        </p:spPr>
        <p:txBody>
          <a:bodyPr spcFirstLastPara="1" wrap="square" lIns="91427" tIns="45696" rIns="91427" bIns="45696"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9pPr>
          </a:lstStyle>
          <a:p>
            <a:pPr algn="r"/>
            <a:fld id="{00000000-1234-1234-1234-123412341234}" type="slidenum">
              <a:rPr lang="en-GB" sz="1600">
                <a:solidFill>
                  <a:schemeClr val="dk1"/>
                </a:solidFill>
                <a:latin typeface="Calibri"/>
                <a:ea typeface="Calibri"/>
                <a:cs typeface="Calibri"/>
                <a:sym typeface="Calibri"/>
              </a:rPr>
              <a:pPr algn="r"/>
              <a:t>119</a:t>
            </a:fld>
            <a:endParaRPr sz="1600">
              <a:solidFill>
                <a:schemeClr val="dk1"/>
              </a:solidFill>
              <a:latin typeface="Calibri"/>
              <a:ea typeface="Calibri"/>
              <a:cs typeface="Calibri"/>
              <a:sym typeface="Calibri"/>
            </a:endParaRPr>
          </a:p>
        </p:txBody>
      </p:sp>
      <p:pic>
        <p:nvPicPr>
          <p:cNvPr id="5" name="Picture 4" descr="A screenshot of a cell phone&#10;&#10;Description automatically generated">
            <a:extLst>
              <a:ext uri="{FF2B5EF4-FFF2-40B4-BE49-F238E27FC236}">
                <a16:creationId xmlns:a16="http://schemas.microsoft.com/office/drawing/2014/main" id="{8BEB01F9-D30F-E24D-8105-C493C118BD70}"/>
              </a:ext>
            </a:extLst>
          </p:cNvPr>
          <p:cNvPicPr>
            <a:picLocks noChangeAspect="1"/>
          </p:cNvPicPr>
          <p:nvPr/>
        </p:nvPicPr>
        <p:blipFill>
          <a:blip r:embed="rId3"/>
          <a:stretch>
            <a:fillRect/>
          </a:stretch>
        </p:blipFill>
        <p:spPr>
          <a:xfrm>
            <a:off x="361846" y="732911"/>
            <a:ext cx="11468309" cy="2839656"/>
          </a:xfrm>
          <a:prstGeom prst="rect">
            <a:avLst/>
          </a:prstGeom>
        </p:spPr>
      </p:pic>
      <p:sp>
        <p:nvSpPr>
          <p:cNvPr id="20" name="Rectangle 19">
            <a:extLst>
              <a:ext uri="{FF2B5EF4-FFF2-40B4-BE49-F238E27FC236}">
                <a16:creationId xmlns:a16="http://schemas.microsoft.com/office/drawing/2014/main" id="{1210FB41-7607-4342-8886-15672A297585}"/>
              </a:ext>
            </a:extLst>
          </p:cNvPr>
          <p:cNvSpPr/>
          <p:nvPr/>
        </p:nvSpPr>
        <p:spPr>
          <a:xfrm>
            <a:off x="2337004" y="6253007"/>
            <a:ext cx="7765627" cy="543867"/>
          </a:xfrm>
          <a:prstGeom prst="rect">
            <a:avLst/>
          </a:prstGeom>
          <a:solidFill>
            <a:srgbClr val="FFFF00"/>
          </a:solid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078" b="0" i="0" u="none" strike="noStrike" cap="none">
                <a:solidFill>
                  <a:srgbClr val="000000"/>
                </a:solidFill>
                <a:latin typeface="Arial"/>
                <a:ea typeface="Arial"/>
                <a:cs typeface="Arial"/>
                <a:sym typeface="Arial"/>
              </a:defRPr>
            </a:lvl9pPr>
          </a:lstStyle>
          <a:p>
            <a:r>
              <a:rPr lang="en-US" sz="1467" dirty="0" err="1"/>
              <a:t>Ramy</a:t>
            </a:r>
            <a:r>
              <a:rPr lang="en-US" sz="1467" dirty="0"/>
              <a:t> </a:t>
            </a:r>
            <a:r>
              <a:rPr lang="en-US" sz="1467" dirty="0" err="1"/>
              <a:t>Baly</a:t>
            </a:r>
            <a:r>
              <a:rPr lang="en-US" sz="1467" dirty="0"/>
              <a:t>, Giovanni Da San Martino, James Glass, Preslav Nakov:</a:t>
            </a:r>
          </a:p>
          <a:p>
            <a:r>
              <a:rPr lang="en-US" sz="1467" i="1" dirty="0"/>
              <a:t>We Can Detect Your Bias: Predicting the Political Ideology of News Articles.</a:t>
            </a:r>
            <a:r>
              <a:rPr lang="en-US" sz="1467" dirty="0"/>
              <a:t> EMNLP-2020</a:t>
            </a:r>
          </a:p>
        </p:txBody>
      </p:sp>
      <p:pic>
        <p:nvPicPr>
          <p:cNvPr id="10" name="Google Shape;499;p74">
            <a:extLst>
              <a:ext uri="{FF2B5EF4-FFF2-40B4-BE49-F238E27FC236}">
                <a16:creationId xmlns:a16="http://schemas.microsoft.com/office/drawing/2014/main" id="{0DC4E149-CE19-3D4E-B512-409D9AF62A5B}"/>
              </a:ext>
            </a:extLst>
          </p:cNvPr>
          <p:cNvPicPr preferRelativeResize="0"/>
          <p:nvPr/>
        </p:nvPicPr>
        <p:blipFill>
          <a:blip r:embed="rId4">
            <a:alphaModFix/>
          </a:blip>
          <a:stretch>
            <a:fillRect/>
          </a:stretch>
        </p:blipFill>
        <p:spPr>
          <a:xfrm>
            <a:off x="924289" y="3629903"/>
            <a:ext cx="5295528" cy="2312779"/>
          </a:xfrm>
          <a:prstGeom prst="rect">
            <a:avLst/>
          </a:prstGeom>
          <a:noFill/>
          <a:ln>
            <a:noFill/>
          </a:ln>
        </p:spPr>
      </p:pic>
      <p:pic>
        <p:nvPicPr>
          <p:cNvPr id="13" name="Picture 12" descr="A close up of a person&#10;&#10;Description automatically generated">
            <a:extLst>
              <a:ext uri="{FF2B5EF4-FFF2-40B4-BE49-F238E27FC236}">
                <a16:creationId xmlns:a16="http://schemas.microsoft.com/office/drawing/2014/main" id="{8FC42502-554F-1141-8020-A150A53CA5A0}"/>
              </a:ext>
            </a:extLst>
          </p:cNvPr>
          <p:cNvPicPr>
            <a:picLocks noChangeAspect="1"/>
          </p:cNvPicPr>
          <p:nvPr/>
        </p:nvPicPr>
        <p:blipFill>
          <a:blip r:embed="rId5"/>
          <a:stretch>
            <a:fillRect/>
          </a:stretch>
        </p:blipFill>
        <p:spPr>
          <a:xfrm>
            <a:off x="6890263" y="3629905"/>
            <a:ext cx="4167099" cy="2439732"/>
          </a:xfrm>
          <a:prstGeom prst="rect">
            <a:avLst/>
          </a:prstGeom>
        </p:spPr>
      </p:pic>
      <p:sp>
        <p:nvSpPr>
          <p:cNvPr id="12" name="Title 3">
            <a:extLst>
              <a:ext uri="{FF2B5EF4-FFF2-40B4-BE49-F238E27FC236}">
                <a16:creationId xmlns:a16="http://schemas.microsoft.com/office/drawing/2014/main" id="{8901ACFC-882F-3B4C-9759-8AB53D19A498}"/>
              </a:ext>
            </a:extLst>
          </p:cNvPr>
          <p:cNvSpPr txBox="1">
            <a:spLocks/>
          </p:cNvSpPr>
          <p:nvPr/>
        </p:nvSpPr>
        <p:spPr>
          <a:xfrm>
            <a:off x="1195577" y="241"/>
            <a:ext cx="9888460" cy="674947"/>
          </a:xfrm>
          <a:prstGeom prst="rect">
            <a:avLst/>
          </a:prstGeom>
          <a:noFill/>
          <a:ln>
            <a:noFill/>
          </a:ln>
        </p:spPr>
        <p:txBody>
          <a:bodyPr spcFirstLastPara="1" wrap="square" lIns="91433" tIns="91433" rIns="91433" bIns="91433"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4400" dirty="0"/>
              <a:t>Article-Level Bias Detection</a:t>
            </a:r>
          </a:p>
        </p:txBody>
      </p:sp>
      <p:sp>
        <p:nvSpPr>
          <p:cNvPr id="2" name="Slide Number Placeholder 1"/>
          <p:cNvSpPr>
            <a:spLocks noGrp="1"/>
          </p:cNvSpPr>
          <p:nvPr>
            <p:ph type="sldNum" sz="quarter" idx="12"/>
          </p:nvPr>
        </p:nvSpPr>
        <p:spPr/>
        <p:txBody>
          <a:bodyPr/>
          <a:lstStyle/>
          <a:p>
            <a:fld id="{89057327-5C45-3844-9BAD-8A2E33F71C3A}" type="slidenum">
              <a:rPr lang="en-US" smtClean="0"/>
              <a:t>119</a:t>
            </a:fld>
            <a:endParaRPr lang="en-US"/>
          </a:p>
        </p:txBody>
      </p:sp>
      <p:pic>
        <p:nvPicPr>
          <p:cNvPr id="9" name="Picture 8">
            <a:extLst>
              <a:ext uri="{FF2B5EF4-FFF2-40B4-BE49-F238E27FC236}">
                <a16:creationId xmlns:a16="http://schemas.microsoft.com/office/drawing/2014/main" id="{4AAE65A4-A27D-2D5F-B75E-92127A856594}"/>
              </a:ext>
            </a:extLst>
          </p:cNvPr>
          <p:cNvPicPr>
            <a:picLocks noChangeAspect="1"/>
          </p:cNvPicPr>
          <p:nvPr/>
        </p:nvPicPr>
        <p:blipFill>
          <a:blip r:embed="rId6"/>
          <a:stretch>
            <a:fillRect/>
          </a:stretch>
        </p:blipFill>
        <p:spPr>
          <a:xfrm>
            <a:off x="11537660" y="0"/>
            <a:ext cx="654340" cy="847493"/>
          </a:xfrm>
          <a:prstGeom prst="rect">
            <a:avLst/>
          </a:prstGeom>
        </p:spPr>
      </p:pic>
      <p:pic>
        <p:nvPicPr>
          <p:cNvPr id="14"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07DF9B1-A478-4F28-8BFB-1DBF0010CD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76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title"/>
          </p:nvPr>
        </p:nvSpPr>
        <p:spPr>
          <a:xfrm>
            <a:off x="653667" y="600200"/>
            <a:ext cx="9726000" cy="5454400"/>
          </a:xfrm>
          <a:prstGeom prst="rect">
            <a:avLst/>
          </a:prstGeom>
        </p:spPr>
        <p:txBody>
          <a:bodyPr spcFirstLastPara="1" wrap="square" lIns="121900" tIns="121900" rIns="121900" bIns="121900" anchor="ctr" anchorCtr="0">
            <a:normAutofit/>
          </a:bodyPr>
          <a:lstStyle/>
          <a:p>
            <a:r>
              <a:rPr lang="en"/>
              <a:t>Claim Detection</a:t>
            </a:r>
            <a:endParaRPr/>
          </a:p>
        </p:txBody>
      </p:sp>
      <p:pic>
        <p:nvPicPr>
          <p:cNvPr id="3" name="Picture 2">
            <a:extLst>
              <a:ext uri="{FF2B5EF4-FFF2-40B4-BE49-F238E27FC236}">
                <a16:creationId xmlns:a16="http://schemas.microsoft.com/office/drawing/2014/main" id="{F0A9254D-522D-B2EC-6662-4B95BF01C5E5}"/>
              </a:ext>
            </a:extLst>
          </p:cNvPr>
          <p:cNvPicPr>
            <a:picLocks noChangeAspect="1"/>
          </p:cNvPicPr>
          <p:nvPr/>
        </p:nvPicPr>
        <p:blipFill>
          <a:blip r:embed="rId3"/>
          <a:stretch>
            <a:fillRect/>
          </a:stretch>
        </p:blipFill>
        <p:spPr>
          <a:xfrm>
            <a:off x="11537660" y="0"/>
            <a:ext cx="654340" cy="847493"/>
          </a:xfrm>
          <a:prstGeom prst="rect">
            <a:avLst/>
          </a:prstGeom>
        </p:spPr>
      </p:pic>
      <p:pic>
        <p:nvPicPr>
          <p:cNvPr id="4"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A9176D1-3A8F-F406-9D64-ED398FA99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5233" y="0"/>
            <a:ext cx="9889153" cy="798285"/>
          </a:xfrm>
        </p:spPr>
        <p:txBody>
          <a:bodyPr/>
          <a:lstStyle/>
          <a:p>
            <a:r>
              <a:rPr lang="en-US" dirty="0"/>
              <a:t>YouTube Channel Bias Detection</a:t>
            </a:r>
          </a:p>
        </p:txBody>
      </p:sp>
      <p:sp>
        <p:nvSpPr>
          <p:cNvPr id="6" name="Google Shape;472;p70"/>
          <p:cNvSpPr txBox="1"/>
          <p:nvPr/>
        </p:nvSpPr>
        <p:spPr>
          <a:xfrm>
            <a:off x="9152273" y="5694513"/>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120</a:t>
            </a:fld>
            <a:endParaRPr sz="1600">
              <a:solidFill>
                <a:schemeClr val="dk1"/>
              </a:solidFill>
              <a:latin typeface="Calibri"/>
              <a:ea typeface="Calibri"/>
              <a:cs typeface="Calibri"/>
              <a:sym typeface="Calibri"/>
            </a:endParaRPr>
          </a:p>
        </p:txBody>
      </p:sp>
      <p:pic>
        <p:nvPicPr>
          <p:cNvPr id="2" name="Picture 1" descr="Screen Shot 2019-07-25 at 3.01.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545" y="798287"/>
            <a:ext cx="9386047" cy="5821629"/>
          </a:xfrm>
          <a:prstGeom prst="rect">
            <a:avLst/>
          </a:prstGeom>
        </p:spPr>
      </p:pic>
      <p:sp>
        <p:nvSpPr>
          <p:cNvPr id="7" name="Rectangle 6"/>
          <p:cNvSpPr/>
          <p:nvPr/>
        </p:nvSpPr>
        <p:spPr>
          <a:xfrm>
            <a:off x="194927" y="6124844"/>
            <a:ext cx="11598063" cy="543867"/>
          </a:xfrm>
          <a:prstGeom prst="rect">
            <a:avLst/>
          </a:prstGeom>
          <a:solidFill>
            <a:srgbClr val="FFFF00"/>
          </a:solidFill>
        </p:spPr>
        <p:txBody>
          <a:bodyPr wrap="square">
            <a:spAutoFit/>
          </a:bodyPr>
          <a:lstStyle/>
          <a:p>
            <a:r>
              <a:rPr lang="en-US" sz="1467" dirty="0" err="1"/>
              <a:t>Yoan</a:t>
            </a:r>
            <a:r>
              <a:rPr lang="en-US" sz="1467" dirty="0"/>
              <a:t> </a:t>
            </a:r>
            <a:r>
              <a:rPr lang="en-US" sz="1467" dirty="0" err="1"/>
              <a:t>Dinkov</a:t>
            </a:r>
            <a:r>
              <a:rPr lang="en-US" sz="1467" dirty="0"/>
              <a:t>, Ahmed Ali, Ivan </a:t>
            </a:r>
            <a:r>
              <a:rPr lang="en-US" sz="1467" dirty="0" err="1"/>
              <a:t>Koychev</a:t>
            </a:r>
            <a:r>
              <a:rPr lang="en-US" sz="1467" dirty="0"/>
              <a:t>, Preslav Nakov:</a:t>
            </a:r>
          </a:p>
          <a:p>
            <a:r>
              <a:rPr lang="en-US" sz="1467" i="1" dirty="0"/>
              <a:t>Predicting the Leading Political Ideology of YouTube Channels Using Acoustic, Textual, and Metadata Information. </a:t>
            </a:r>
            <a:r>
              <a:rPr lang="en-US" sz="1467" dirty="0"/>
              <a:t>INTERSPEECH 2019</a:t>
            </a:r>
          </a:p>
        </p:txBody>
      </p:sp>
      <p:sp>
        <p:nvSpPr>
          <p:cNvPr id="3" name="Slide Number Placeholder 2"/>
          <p:cNvSpPr>
            <a:spLocks noGrp="1"/>
          </p:cNvSpPr>
          <p:nvPr>
            <p:ph type="sldNum" sz="quarter" idx="12"/>
          </p:nvPr>
        </p:nvSpPr>
        <p:spPr/>
        <p:txBody>
          <a:bodyPr/>
          <a:lstStyle/>
          <a:p>
            <a:fld id="{89057327-5C45-3844-9BAD-8A2E33F71C3A}" type="slidenum">
              <a:rPr lang="en-US" smtClean="0"/>
              <a:t>120</a:t>
            </a:fld>
            <a:endParaRPr lang="en-US"/>
          </a:p>
        </p:txBody>
      </p:sp>
      <p:pic>
        <p:nvPicPr>
          <p:cNvPr id="8" name="Picture 7">
            <a:extLst>
              <a:ext uri="{FF2B5EF4-FFF2-40B4-BE49-F238E27FC236}">
                <a16:creationId xmlns:a16="http://schemas.microsoft.com/office/drawing/2014/main" id="{BA20AFBE-8855-020F-CD14-782D170B86F2}"/>
              </a:ext>
            </a:extLst>
          </p:cNvPr>
          <p:cNvPicPr>
            <a:picLocks noChangeAspect="1"/>
          </p:cNvPicPr>
          <p:nvPr/>
        </p:nvPicPr>
        <p:blipFill>
          <a:blip r:embed="rId3"/>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111EECA-CCF6-767C-8AF7-C7E8D2F60D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09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11" name="Google Shape;69;p16">
            <a:extLst>
              <a:ext uri="{FF2B5EF4-FFF2-40B4-BE49-F238E27FC236}">
                <a16:creationId xmlns:a16="http://schemas.microsoft.com/office/drawing/2014/main" id="{31E80060-39C8-674C-87F1-517D9352C7C1}"/>
              </a:ext>
            </a:extLst>
          </p:cNvPr>
          <p:cNvSpPr txBox="1">
            <a:spLocks noGrp="1"/>
          </p:cNvSpPr>
          <p:nvPr>
            <p:ph type="title"/>
          </p:nvPr>
        </p:nvSpPr>
        <p:spPr>
          <a:xfrm>
            <a:off x="609600" y="71433"/>
            <a:ext cx="10972800" cy="778000"/>
          </a:xfrm>
          <a:prstGeom prst="rect">
            <a:avLst/>
          </a:prstGeom>
          <a:noFill/>
          <a:ln>
            <a:noFill/>
          </a:ln>
        </p:spPr>
        <p:txBody>
          <a:bodyPr spcFirstLastPara="1" vert="horz" wrap="square" lIns="121900" tIns="60933" rIns="121900" bIns="60933" rtlCol="0" anchor="ctr" anchorCtr="0">
            <a:noAutofit/>
          </a:bodyPr>
          <a:lstStyle/>
          <a:p>
            <a:pPr algn="ctr">
              <a:lnSpc>
                <a:spcPct val="100000"/>
              </a:lnSpc>
              <a:spcBef>
                <a:spcPts val="0"/>
              </a:spcBef>
              <a:buClr>
                <a:schemeClr val="dk1"/>
              </a:buClr>
              <a:buSzPts val="4000"/>
            </a:pPr>
            <a:r>
              <a:rPr lang="en-US" sz="4000" dirty="0">
                <a:latin typeface="Arial"/>
                <a:ea typeface="Arial"/>
                <a:cs typeface="Arial"/>
                <a:sym typeface="Arial"/>
              </a:rPr>
              <a:t>P</a:t>
            </a:r>
            <a:r>
              <a:rPr lang="en-US" sz="4000" dirty="0">
                <a:solidFill>
                  <a:schemeClr val="dk1"/>
                </a:solidFill>
                <a:latin typeface="Arial"/>
                <a:ea typeface="Arial"/>
                <a:cs typeface="Arial"/>
                <a:sym typeface="Arial"/>
              </a:rPr>
              <a:t>ropaganda</a:t>
            </a:r>
            <a:r>
              <a:rPr lang="en-US" sz="4000" dirty="0">
                <a:latin typeface="Arial"/>
                <a:ea typeface="Arial"/>
                <a:cs typeface="Arial"/>
                <a:sym typeface="Arial"/>
              </a:rPr>
              <a:t>: Definition</a:t>
            </a:r>
            <a:endParaRPr sz="4000" dirty="0">
              <a:solidFill>
                <a:schemeClr val="dk1"/>
              </a:solidFill>
              <a:latin typeface="Arial"/>
              <a:ea typeface="Arial"/>
              <a:cs typeface="Arial"/>
              <a:sym typeface="Arial"/>
            </a:endParaRPr>
          </a:p>
        </p:txBody>
      </p:sp>
      <p:sp>
        <p:nvSpPr>
          <p:cNvPr id="71" name="Google Shape;71;p15"/>
          <p:cNvSpPr txBox="1">
            <a:spLocks noGrp="1"/>
          </p:cNvSpPr>
          <p:nvPr>
            <p:ph type="sldNum" idx="12"/>
          </p:nvPr>
        </p:nvSpPr>
        <p:spPr>
          <a:xfrm>
            <a:off x="11044793" y="60327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121</a:t>
            </a:fld>
            <a:endParaRPr/>
          </a:p>
        </p:txBody>
      </p:sp>
      <p:sp>
        <p:nvSpPr>
          <p:cNvPr id="74" name="Google Shape;74;p15"/>
          <p:cNvSpPr txBox="1"/>
          <p:nvPr/>
        </p:nvSpPr>
        <p:spPr>
          <a:xfrm>
            <a:off x="196515" y="1690106"/>
            <a:ext cx="7556008" cy="3077725"/>
          </a:xfrm>
          <a:prstGeom prst="rect">
            <a:avLst/>
          </a:prstGeom>
          <a:noFill/>
          <a:ln>
            <a:noFill/>
          </a:ln>
        </p:spPr>
        <p:txBody>
          <a:bodyPr spcFirstLastPara="1" wrap="square" lIns="121900" tIns="121900" rIns="121900" bIns="121900" anchor="t" anchorCtr="0">
            <a:spAutoFit/>
          </a:bodyPr>
          <a:lstStyle/>
          <a:p>
            <a:pPr marL="110064" algn="just">
              <a:buClr>
                <a:srgbClr val="0000FF"/>
              </a:buClr>
              <a:buSzPts val="2300"/>
            </a:pPr>
            <a:r>
              <a:rPr lang="en" sz="3600" b="1" dirty="0">
                <a:solidFill>
                  <a:srgbClr val="0000FF"/>
                </a:solidFill>
              </a:rPr>
              <a:t>Propaganda</a:t>
            </a:r>
            <a:r>
              <a:rPr lang="en" sz="3600" dirty="0">
                <a:solidFill>
                  <a:srgbClr val="0000FF"/>
                </a:solidFill>
              </a:rPr>
              <a:t> </a:t>
            </a:r>
            <a:r>
              <a:rPr lang="en" sz="3600" dirty="0">
                <a:solidFill>
                  <a:schemeClr val="dk1"/>
                </a:solidFill>
              </a:rPr>
              <a:t>is a communication tool that is</a:t>
            </a:r>
            <a:r>
              <a:rPr lang="en" sz="3600" dirty="0">
                <a:solidFill>
                  <a:srgbClr val="0000FF"/>
                </a:solidFill>
              </a:rPr>
              <a:t> </a:t>
            </a:r>
            <a:r>
              <a:rPr lang="en" sz="4000" b="1" dirty="0">
                <a:solidFill>
                  <a:srgbClr val="FF0000"/>
                </a:solidFill>
              </a:rPr>
              <a:t>deliberately</a:t>
            </a:r>
            <a:r>
              <a:rPr lang="en" sz="4000" dirty="0">
                <a:solidFill>
                  <a:schemeClr val="dk1"/>
                </a:solidFill>
              </a:rPr>
              <a:t> designed</a:t>
            </a:r>
            <a:r>
              <a:rPr lang="en" sz="3600" dirty="0">
                <a:solidFill>
                  <a:srgbClr val="0000FF"/>
                </a:solidFill>
              </a:rPr>
              <a:t> </a:t>
            </a:r>
            <a:r>
              <a:rPr lang="en" sz="3600" dirty="0">
                <a:solidFill>
                  <a:schemeClr val="dk1"/>
                </a:solidFill>
              </a:rPr>
              <a:t>to </a:t>
            </a:r>
            <a:r>
              <a:rPr lang="en" sz="3600" b="1" dirty="0">
                <a:solidFill>
                  <a:srgbClr val="FF0000"/>
                </a:solidFill>
              </a:rPr>
              <a:t>influence</a:t>
            </a:r>
            <a:r>
              <a:rPr lang="en" sz="3600" dirty="0">
                <a:solidFill>
                  <a:srgbClr val="0000FF"/>
                </a:solidFill>
              </a:rPr>
              <a:t> </a:t>
            </a:r>
            <a:r>
              <a:rPr lang="en" sz="3600" dirty="0">
                <a:solidFill>
                  <a:schemeClr val="dk1"/>
                </a:solidFill>
              </a:rPr>
              <a:t>the opinions and the actions of other people in order to achieve a predetermined goal.</a:t>
            </a:r>
            <a:endParaRPr sz="3600" b="1" dirty="0"/>
          </a:p>
        </p:txBody>
      </p:sp>
      <p:pic>
        <p:nvPicPr>
          <p:cNvPr id="8" name="Google Shape;73;p16">
            <a:extLst>
              <a:ext uri="{FF2B5EF4-FFF2-40B4-BE49-F238E27FC236}">
                <a16:creationId xmlns:a16="http://schemas.microsoft.com/office/drawing/2014/main" id="{0FA946CB-B1C3-7B46-8E85-13F822B4D9FA}"/>
              </a:ext>
            </a:extLst>
          </p:cNvPr>
          <p:cNvPicPr preferRelativeResize="0"/>
          <p:nvPr/>
        </p:nvPicPr>
        <p:blipFill rotWithShape="1">
          <a:blip r:embed="rId3">
            <a:alphaModFix/>
          </a:blip>
          <a:srcRect/>
          <a:stretch/>
        </p:blipFill>
        <p:spPr>
          <a:xfrm>
            <a:off x="8001348" y="1400852"/>
            <a:ext cx="3236496" cy="4072261"/>
          </a:xfrm>
          <a:prstGeom prst="rect">
            <a:avLst/>
          </a:prstGeom>
          <a:noFill/>
          <a:ln>
            <a:noFill/>
          </a:ln>
        </p:spPr>
      </p:pic>
      <p:pic>
        <p:nvPicPr>
          <p:cNvPr id="6" name="Picture 5">
            <a:extLst>
              <a:ext uri="{FF2B5EF4-FFF2-40B4-BE49-F238E27FC236}">
                <a16:creationId xmlns:a16="http://schemas.microsoft.com/office/drawing/2014/main" id="{E9422E0B-17E9-91D8-EA04-F06124AF6472}"/>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9E7DB22F-8C8B-2527-2ED9-54A74AC261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4656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44" descr="Types-of-Information-Disorder-Venn-Diagram.png"/>
          <p:cNvPicPr preferRelativeResize="0"/>
          <p:nvPr/>
        </p:nvPicPr>
        <p:blipFill rotWithShape="1">
          <a:blip r:embed="rId3">
            <a:alphaModFix/>
          </a:blip>
          <a:srcRect/>
          <a:stretch/>
        </p:blipFill>
        <p:spPr>
          <a:xfrm>
            <a:off x="1851379" y="1"/>
            <a:ext cx="7292623" cy="5457370"/>
          </a:xfrm>
          <a:prstGeom prst="rect">
            <a:avLst/>
          </a:prstGeom>
          <a:noFill/>
          <a:ln>
            <a:noFill/>
          </a:ln>
        </p:spPr>
      </p:pic>
      <p:sp>
        <p:nvSpPr>
          <p:cNvPr id="200" name="Google Shape;200;p44"/>
          <p:cNvSpPr/>
          <p:nvPr/>
        </p:nvSpPr>
        <p:spPr>
          <a:xfrm>
            <a:off x="1179445" y="5661842"/>
            <a:ext cx="10243931" cy="410369"/>
          </a:xfrm>
          <a:prstGeom prst="rect">
            <a:avLst/>
          </a:prstGeom>
          <a:noFill/>
          <a:ln>
            <a:noFill/>
          </a:ln>
        </p:spPr>
        <p:txBody>
          <a:bodyPr spcFirstLastPara="1" wrap="square" lIns="121900" tIns="60933" rIns="121900" bIns="60933" anchor="t" anchorCtr="0">
            <a:noAutofit/>
          </a:bodyPr>
          <a:lstStyle/>
          <a:p>
            <a:pPr marL="342900" indent="-342900">
              <a:buFont typeface="Arial" charset="0"/>
              <a:buChar char="•"/>
            </a:pPr>
            <a:r>
              <a:rPr lang="en" sz="1867" dirty="0">
                <a:solidFill>
                  <a:srgbClr val="000000"/>
                </a:solidFill>
                <a:latin typeface="Arial"/>
                <a:ea typeface="Arial"/>
                <a:cs typeface="Arial"/>
                <a:sym typeface="Arial"/>
              </a:rPr>
              <a:t>Propaganda is orthogonal to disinformation: can be true/false, harmful/benign.</a:t>
            </a:r>
            <a:endParaRPr lang="en-US" sz="1867" dirty="0">
              <a:solidFill>
                <a:srgbClr val="000000"/>
              </a:solidFill>
              <a:latin typeface="Arial"/>
              <a:ea typeface="Arial"/>
              <a:cs typeface="Arial"/>
              <a:sym typeface="Arial"/>
            </a:endParaRPr>
          </a:p>
          <a:p>
            <a:pPr marL="342900" indent="-342900">
              <a:buFont typeface="Arial" charset="0"/>
              <a:buChar char="•"/>
            </a:pPr>
            <a:r>
              <a:rPr lang="en-US" sz="2000" dirty="0"/>
              <a:t>Around 33% of the human-written fake news use propaganda.</a:t>
            </a:r>
          </a:p>
          <a:p>
            <a:endParaRPr sz="1867" dirty="0">
              <a:solidFill>
                <a:srgbClr val="000000"/>
              </a:solidFill>
              <a:latin typeface="Arial"/>
              <a:ea typeface="Arial"/>
              <a:cs typeface="Arial"/>
              <a:sym typeface="Arial"/>
            </a:endParaRPr>
          </a:p>
        </p:txBody>
      </p:sp>
      <p:sp>
        <p:nvSpPr>
          <p:cNvPr id="201" name="Google Shape;201;p44"/>
          <p:cNvSpPr txBox="1"/>
          <p:nvPr/>
        </p:nvSpPr>
        <p:spPr>
          <a:xfrm>
            <a:off x="9366120" y="6458927"/>
            <a:ext cx="2844800" cy="365200"/>
          </a:xfrm>
          <a:prstGeom prst="rect">
            <a:avLst/>
          </a:prstGeom>
          <a:noFill/>
          <a:ln>
            <a:noFill/>
          </a:ln>
        </p:spPr>
        <p:txBody>
          <a:bodyPr spcFirstLastPara="1" wrap="square" lIns="91433" tIns="45700" rIns="91433" bIns="45700" anchor="t" anchorCtr="0">
            <a:noAutofit/>
          </a:bodyPr>
          <a:lstStyle/>
          <a:p>
            <a:pPr algn="r">
              <a:buClr>
                <a:srgbClr val="000000"/>
              </a:buClr>
              <a:buSzPts val="1200"/>
            </a:pPr>
            <a:fld id="{00000000-1234-1234-1234-123412341234}" type="slidenum">
              <a:rPr lang="en" sz="1600">
                <a:solidFill>
                  <a:schemeClr val="dk1"/>
                </a:solidFill>
                <a:latin typeface="Calibri"/>
                <a:ea typeface="Calibri"/>
                <a:cs typeface="Calibri"/>
                <a:sym typeface="Calibri"/>
              </a:rPr>
              <a:pPr algn="r">
                <a:buClr>
                  <a:srgbClr val="000000"/>
                </a:buClr>
                <a:buSzPts val="1200"/>
              </a:pPr>
              <a:t>122</a:t>
            </a:fld>
            <a:endParaRPr sz="1600">
              <a:solidFill>
                <a:schemeClr val="dk1"/>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122</a:t>
            </a:fld>
            <a:endParaRPr lang="en-US"/>
          </a:p>
        </p:txBody>
      </p:sp>
      <p:pic>
        <p:nvPicPr>
          <p:cNvPr id="6" name="Picture 5">
            <a:extLst>
              <a:ext uri="{FF2B5EF4-FFF2-40B4-BE49-F238E27FC236}">
                <a16:creationId xmlns:a16="http://schemas.microsoft.com/office/drawing/2014/main" id="{8A5B6F73-DB49-487A-2AEB-16A9007F155A}"/>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C9F9CC1-5B48-99E0-C602-4B5098B25E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4719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3"/>
          <p:cNvSpPr txBox="1"/>
          <p:nvPr/>
        </p:nvSpPr>
        <p:spPr>
          <a:xfrm>
            <a:off x="9347200" y="6495904"/>
            <a:ext cx="2844800" cy="365200"/>
          </a:xfrm>
          <a:prstGeom prst="rect">
            <a:avLst/>
          </a:prstGeom>
          <a:noFill/>
          <a:ln>
            <a:noFill/>
          </a:ln>
        </p:spPr>
        <p:txBody>
          <a:bodyPr spcFirstLastPara="1" wrap="square" lIns="91433" tIns="45700" rIns="91433" bIns="45700" anchor="t" anchorCtr="0">
            <a:noAutofit/>
          </a:bodyPr>
          <a:lstStyle/>
          <a:p>
            <a:pPr algn="r">
              <a:buClr>
                <a:srgbClr val="000000"/>
              </a:buClr>
              <a:buSzPts val="1200"/>
            </a:pPr>
            <a:fld id="{00000000-1234-1234-1234-123412341234}" type="slidenum">
              <a:rPr lang="en" sz="1600">
                <a:solidFill>
                  <a:schemeClr val="dk1"/>
                </a:solidFill>
                <a:latin typeface="Calibri"/>
                <a:ea typeface="Calibri"/>
                <a:cs typeface="Calibri"/>
                <a:sym typeface="Calibri"/>
              </a:rPr>
              <a:pPr algn="r">
                <a:buClr>
                  <a:srgbClr val="000000"/>
                </a:buClr>
                <a:buSzPts val="1200"/>
              </a:pPr>
              <a:t>123</a:t>
            </a:fld>
            <a:endParaRPr sz="1600">
              <a:solidFill>
                <a:schemeClr val="dk1"/>
              </a:solidFill>
              <a:latin typeface="Calibri"/>
              <a:ea typeface="Calibri"/>
              <a:cs typeface="Calibri"/>
              <a:sym typeface="Calibri"/>
            </a:endParaRPr>
          </a:p>
        </p:txBody>
      </p:sp>
      <p:sp>
        <p:nvSpPr>
          <p:cNvPr id="188" name="Google Shape;188;p43"/>
          <p:cNvSpPr txBox="1">
            <a:spLocks noGrp="1"/>
          </p:cNvSpPr>
          <p:nvPr>
            <p:ph type="title"/>
          </p:nvPr>
        </p:nvSpPr>
        <p:spPr>
          <a:xfrm>
            <a:off x="354415" y="298264"/>
            <a:ext cx="11582400" cy="778000"/>
          </a:xfrm>
          <a:prstGeom prst="rect">
            <a:avLst/>
          </a:prstGeom>
          <a:noFill/>
          <a:ln>
            <a:noFill/>
          </a:ln>
        </p:spPr>
        <p:txBody>
          <a:bodyPr spcFirstLastPara="1" vert="horz" wrap="square" lIns="121900" tIns="60933" rIns="121900" bIns="60933" rtlCol="0" anchor="ctr" anchorCtr="0">
            <a:noAutofit/>
          </a:bodyPr>
          <a:lstStyle/>
          <a:p>
            <a:pPr algn="ctr">
              <a:lnSpc>
                <a:spcPct val="100000"/>
              </a:lnSpc>
              <a:spcBef>
                <a:spcPts val="0"/>
              </a:spcBef>
              <a:buClr>
                <a:schemeClr val="dk1"/>
              </a:buClr>
              <a:buSzPts val="4000"/>
            </a:pPr>
            <a:r>
              <a:rPr lang="en" sz="4000" dirty="0">
                <a:latin typeface="Arial"/>
                <a:ea typeface="Arial"/>
                <a:cs typeface="Arial"/>
                <a:sym typeface="Arial"/>
              </a:rPr>
              <a:t>P</a:t>
            </a:r>
            <a:r>
              <a:rPr lang="en" sz="4000" dirty="0">
                <a:solidFill>
                  <a:schemeClr val="dk1"/>
                </a:solidFill>
                <a:latin typeface="Arial"/>
                <a:ea typeface="Arial"/>
                <a:cs typeface="Arial"/>
                <a:sym typeface="Arial"/>
              </a:rPr>
              <a:t>ropaganda: A Historical Perspective</a:t>
            </a:r>
            <a:endParaRPr sz="4000" dirty="0">
              <a:solidFill>
                <a:schemeClr val="dk1"/>
              </a:solidFill>
              <a:latin typeface="Arial"/>
              <a:ea typeface="Arial"/>
              <a:cs typeface="Arial"/>
              <a:sym typeface="Arial"/>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123</a:t>
            </a:fld>
            <a:endParaRPr lang="en-US"/>
          </a:p>
        </p:txBody>
      </p:sp>
      <p:pic>
        <p:nvPicPr>
          <p:cNvPr id="189" name="Google Shape;189;p43"/>
          <p:cNvPicPr preferRelativeResize="0"/>
          <p:nvPr/>
        </p:nvPicPr>
        <p:blipFill rotWithShape="1">
          <a:blip r:embed="rId3">
            <a:alphaModFix/>
          </a:blip>
          <a:srcRect/>
          <a:stretch/>
        </p:blipFill>
        <p:spPr>
          <a:xfrm>
            <a:off x="3520029" y="1608607"/>
            <a:ext cx="2641120" cy="1695127"/>
          </a:xfrm>
          <a:prstGeom prst="rect">
            <a:avLst/>
          </a:prstGeom>
          <a:noFill/>
          <a:ln>
            <a:noFill/>
          </a:ln>
        </p:spPr>
      </p:pic>
      <p:pic>
        <p:nvPicPr>
          <p:cNvPr id="190" name="Google Shape;190;p43"/>
          <p:cNvPicPr preferRelativeResize="0"/>
          <p:nvPr/>
        </p:nvPicPr>
        <p:blipFill rotWithShape="1">
          <a:blip r:embed="rId4">
            <a:alphaModFix/>
          </a:blip>
          <a:srcRect/>
          <a:stretch/>
        </p:blipFill>
        <p:spPr>
          <a:xfrm>
            <a:off x="6191127" y="1608609"/>
            <a:ext cx="2633636" cy="1695127"/>
          </a:xfrm>
          <a:prstGeom prst="rect">
            <a:avLst/>
          </a:prstGeom>
          <a:noFill/>
          <a:ln>
            <a:noFill/>
          </a:ln>
        </p:spPr>
      </p:pic>
      <p:pic>
        <p:nvPicPr>
          <p:cNvPr id="191" name="Google Shape;191;p43"/>
          <p:cNvPicPr preferRelativeResize="0"/>
          <p:nvPr/>
        </p:nvPicPr>
        <p:blipFill rotWithShape="1">
          <a:blip r:embed="rId5">
            <a:alphaModFix/>
          </a:blip>
          <a:srcRect/>
          <a:stretch/>
        </p:blipFill>
        <p:spPr>
          <a:xfrm>
            <a:off x="898033" y="1608603"/>
            <a:ext cx="2605169" cy="1716116"/>
          </a:xfrm>
          <a:prstGeom prst="rect">
            <a:avLst/>
          </a:prstGeom>
          <a:noFill/>
          <a:ln>
            <a:noFill/>
          </a:ln>
        </p:spPr>
      </p:pic>
      <p:pic>
        <p:nvPicPr>
          <p:cNvPr id="192" name="Google Shape;192;p43"/>
          <p:cNvPicPr preferRelativeResize="0"/>
          <p:nvPr/>
        </p:nvPicPr>
        <p:blipFill rotWithShape="1">
          <a:blip r:embed="rId6">
            <a:alphaModFix/>
          </a:blip>
          <a:srcRect/>
          <a:stretch/>
        </p:blipFill>
        <p:spPr>
          <a:xfrm>
            <a:off x="8843569" y="1619101"/>
            <a:ext cx="2652407" cy="1695127"/>
          </a:xfrm>
          <a:prstGeom prst="rect">
            <a:avLst/>
          </a:prstGeom>
          <a:noFill/>
          <a:ln>
            <a:noFill/>
          </a:ln>
        </p:spPr>
      </p:pic>
      <p:sp>
        <p:nvSpPr>
          <p:cNvPr id="193" name="Google Shape;193;p43"/>
          <p:cNvSpPr txBox="1"/>
          <p:nvPr/>
        </p:nvSpPr>
        <p:spPr>
          <a:xfrm>
            <a:off x="898029" y="3548912"/>
            <a:ext cx="10598000" cy="1764400"/>
          </a:xfrm>
          <a:prstGeom prst="rect">
            <a:avLst/>
          </a:prstGeom>
          <a:noFill/>
          <a:ln>
            <a:noFill/>
          </a:ln>
        </p:spPr>
        <p:txBody>
          <a:bodyPr spcFirstLastPara="1" wrap="square" lIns="121900" tIns="60933" rIns="121900" bIns="60933" anchor="t" anchorCtr="0">
            <a:noAutofit/>
          </a:bodyPr>
          <a:lstStyle/>
          <a:p>
            <a:pPr>
              <a:buClr>
                <a:srgbClr val="000000"/>
              </a:buClr>
              <a:buSzPts val="1600"/>
            </a:pPr>
            <a:r>
              <a:rPr lang="en" sz="2133">
                <a:solidFill>
                  <a:srgbClr val="000000"/>
                </a:solidFill>
                <a:latin typeface="Arial"/>
                <a:ea typeface="Arial"/>
                <a:cs typeface="Arial"/>
                <a:sym typeface="Arial"/>
              </a:rPr>
              <a:t>Propaganda campaigns in the pre-Internet era: </a:t>
            </a:r>
            <a:endParaRPr sz="2133">
              <a:solidFill>
                <a:srgbClr val="000000"/>
              </a:solidFill>
              <a:latin typeface="Arial"/>
              <a:ea typeface="Arial"/>
              <a:cs typeface="Arial"/>
              <a:sym typeface="Arial"/>
            </a:endParaRPr>
          </a:p>
          <a:p>
            <a:pPr>
              <a:buClr>
                <a:srgbClr val="000000"/>
              </a:buClr>
              <a:buSzPts val="1600"/>
            </a:pPr>
            <a:endParaRPr sz="2133">
              <a:solidFill>
                <a:srgbClr val="000000"/>
              </a:solidFill>
              <a:latin typeface="Arial"/>
              <a:ea typeface="Arial"/>
              <a:cs typeface="Arial"/>
              <a:sym typeface="Arial"/>
            </a:endParaRPr>
          </a:p>
          <a:p>
            <a:pPr marL="380990" indent="-380990">
              <a:buClr>
                <a:srgbClr val="000000"/>
              </a:buClr>
              <a:buSzPts val="1600"/>
              <a:buFont typeface="Arial"/>
              <a:buChar char="•"/>
            </a:pPr>
            <a:r>
              <a:rPr lang="en" sz="2133">
                <a:solidFill>
                  <a:srgbClr val="000000"/>
                </a:solidFill>
                <a:latin typeface="Arial"/>
                <a:ea typeface="Arial"/>
                <a:cs typeface="Arial"/>
                <a:sym typeface="Arial"/>
              </a:rPr>
              <a:t>Control of the mass media</a:t>
            </a:r>
            <a:endParaRPr sz="2400">
              <a:solidFill>
                <a:srgbClr val="000000"/>
              </a:solidFill>
              <a:latin typeface="Arial"/>
              <a:ea typeface="Arial"/>
              <a:cs typeface="Arial"/>
              <a:sym typeface="Arial"/>
            </a:endParaRPr>
          </a:p>
          <a:p>
            <a:pPr marL="380990" indent="-245527">
              <a:buClr>
                <a:srgbClr val="000000"/>
              </a:buClr>
              <a:buSzPts val="1600"/>
            </a:pPr>
            <a:endParaRPr sz="2133">
              <a:solidFill>
                <a:srgbClr val="000000"/>
              </a:solidFill>
              <a:latin typeface="Arial"/>
              <a:ea typeface="Arial"/>
              <a:cs typeface="Arial"/>
              <a:sym typeface="Arial"/>
            </a:endParaRPr>
          </a:p>
          <a:p>
            <a:pPr marL="380990" indent="-380990">
              <a:buClr>
                <a:srgbClr val="000000"/>
              </a:buClr>
              <a:buSzPts val="1600"/>
              <a:buFont typeface="Arial"/>
              <a:buChar char="•"/>
            </a:pPr>
            <a:r>
              <a:rPr lang="en" sz="2133">
                <a:solidFill>
                  <a:srgbClr val="000000"/>
                </a:solidFill>
                <a:latin typeface="Arial"/>
                <a:ea typeface="Arial"/>
                <a:cs typeface="Arial"/>
                <a:sym typeface="Arial"/>
              </a:rPr>
              <a:t>Closed borders (non-anonymous campaigns)</a:t>
            </a:r>
            <a:endParaRPr sz="2400">
              <a:solidFill>
                <a:srgbClr val="000000"/>
              </a:solidFill>
              <a:latin typeface="Arial"/>
              <a:ea typeface="Arial"/>
              <a:cs typeface="Arial"/>
              <a:sym typeface="Arial"/>
            </a:endParaRPr>
          </a:p>
          <a:p>
            <a:pPr marL="380990" indent="-245527">
              <a:buClr>
                <a:srgbClr val="000000"/>
              </a:buClr>
              <a:buSzPts val="1600"/>
            </a:pPr>
            <a:endParaRPr sz="2133">
              <a:solidFill>
                <a:srgbClr val="000000"/>
              </a:solidFill>
              <a:latin typeface="Arial"/>
              <a:ea typeface="Arial"/>
              <a:cs typeface="Arial"/>
              <a:sym typeface="Arial"/>
            </a:endParaRPr>
          </a:p>
          <a:p>
            <a:pPr marL="380990" indent="-380990">
              <a:buClr>
                <a:srgbClr val="000000"/>
              </a:buClr>
              <a:buSzPts val="1600"/>
              <a:buFont typeface="Arial"/>
              <a:buChar char="•"/>
            </a:pPr>
            <a:r>
              <a:rPr lang="en" sz="2133">
                <a:solidFill>
                  <a:srgbClr val="000000"/>
                </a:solidFill>
                <a:latin typeface="Arial"/>
                <a:ea typeface="Arial"/>
                <a:cs typeface="Arial"/>
                <a:sym typeface="Arial"/>
              </a:rPr>
              <a:t>Require massive resources</a:t>
            </a:r>
            <a:endParaRPr sz="2133">
              <a:solidFill>
                <a:srgbClr val="000000"/>
              </a:solidFill>
              <a:latin typeface="Arial"/>
              <a:ea typeface="Arial"/>
              <a:cs typeface="Arial"/>
              <a:sym typeface="Arial"/>
            </a:endParaRPr>
          </a:p>
        </p:txBody>
      </p:sp>
      <p:sp>
        <p:nvSpPr>
          <p:cNvPr id="194" name="Google Shape;194;p43"/>
          <p:cNvSpPr txBox="1"/>
          <p:nvPr/>
        </p:nvSpPr>
        <p:spPr>
          <a:xfrm>
            <a:off x="-65967" y="5888300"/>
            <a:ext cx="12308800" cy="596000"/>
          </a:xfrm>
          <a:prstGeom prst="rect">
            <a:avLst/>
          </a:prstGeom>
          <a:noFill/>
          <a:ln>
            <a:noFill/>
          </a:ln>
        </p:spPr>
        <p:txBody>
          <a:bodyPr spcFirstLastPara="1" wrap="square" lIns="121900" tIns="121900" rIns="121900" bIns="121900" anchor="t" anchorCtr="0">
            <a:noAutofit/>
          </a:bodyPr>
          <a:lstStyle/>
          <a:p>
            <a:pPr marL="406390" indent="-406390">
              <a:lnSpc>
                <a:spcPct val="115000"/>
              </a:lnSpc>
              <a:spcBef>
                <a:spcPts val="2000"/>
              </a:spcBef>
              <a:buClr>
                <a:schemeClr val="dk1"/>
              </a:buClr>
              <a:buSzPts val="1100"/>
            </a:pPr>
            <a:r>
              <a:rPr lang="en" sz="1333" i="1">
                <a:solidFill>
                  <a:schemeClr val="dk1"/>
                </a:solidFill>
                <a:latin typeface="Arial"/>
                <a:ea typeface="Arial"/>
                <a:cs typeface="Arial"/>
                <a:sym typeface="Arial"/>
              </a:rPr>
              <a:t>Bolsover, G., &amp; Howard, P. (2017). Computational Propaganda and Political Big Data: Moving Toward a More Critical Research Agenda. Big Data, 5(4), 273–276. </a:t>
            </a:r>
            <a:endParaRPr sz="1333" i="1">
              <a:solidFill>
                <a:schemeClr val="dk1"/>
              </a:solidFill>
              <a:latin typeface="Arial"/>
              <a:ea typeface="Arial"/>
              <a:cs typeface="Arial"/>
              <a:sym typeface="Arial"/>
            </a:endParaRPr>
          </a:p>
          <a:p>
            <a:pPr>
              <a:spcBef>
                <a:spcPts val="2000"/>
              </a:spcBef>
              <a:buClr>
                <a:srgbClr val="000000"/>
              </a:buClr>
              <a:buSzPts val="1800"/>
            </a:pPr>
            <a:endParaRPr sz="2400">
              <a:solidFill>
                <a:srgbClr val="000000"/>
              </a:solidFill>
              <a:latin typeface="Arial"/>
              <a:ea typeface="Arial"/>
              <a:cs typeface="Arial"/>
              <a:sym typeface="Arial"/>
            </a:endParaRPr>
          </a:p>
        </p:txBody>
      </p:sp>
      <p:pic>
        <p:nvPicPr>
          <p:cNvPr id="11" name="Picture 10">
            <a:extLst>
              <a:ext uri="{FF2B5EF4-FFF2-40B4-BE49-F238E27FC236}">
                <a16:creationId xmlns:a16="http://schemas.microsoft.com/office/drawing/2014/main" id="{C0BA4066-817C-EAA7-4C80-A0C59245485F}"/>
              </a:ext>
            </a:extLst>
          </p:cNvPr>
          <p:cNvPicPr>
            <a:picLocks noChangeAspect="1"/>
          </p:cNvPicPr>
          <p:nvPr/>
        </p:nvPicPr>
        <p:blipFill>
          <a:blip r:embed="rId7"/>
          <a:stretch>
            <a:fillRect/>
          </a:stretch>
        </p:blipFill>
        <p:spPr>
          <a:xfrm>
            <a:off x="11537660" y="0"/>
            <a:ext cx="654340" cy="847493"/>
          </a:xfrm>
          <a:prstGeom prst="rect">
            <a:avLst/>
          </a:prstGeom>
        </p:spPr>
      </p:pic>
      <p:pic>
        <p:nvPicPr>
          <p:cNvPr id="12"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57AF0FF-277E-64EE-B867-A33773B9814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17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par>
                                <p:cTn id="8" presetID="10" presetClass="entr" presetSubtype="0"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fade">
                                      <p:cBhvr>
                                        <p:cTn id="10" dur="1000"/>
                                        <p:tgtEl>
                                          <p:spTgt spid="190"/>
                                        </p:tgtEl>
                                      </p:cBhvr>
                                    </p:animEffect>
                                  </p:childTnLst>
                                </p:cTn>
                              </p:par>
                              <p:par>
                                <p:cTn id="11" presetID="10" presetClass="entr" presetSubtype="0" fill="hold"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1000"/>
                                        <p:tgtEl>
                                          <p:spTgt spid="191"/>
                                        </p:tgtEl>
                                      </p:cBhvr>
                                    </p:animEffect>
                                  </p:childTnLst>
                                </p:cTn>
                              </p:par>
                              <p:par>
                                <p:cTn id="14" presetID="10" presetClass="entr" presetSubtype="0" fill="hold" nodeType="withEffect">
                                  <p:stCondLst>
                                    <p:cond delay="0"/>
                                  </p:stCondLst>
                                  <p:childTnLst>
                                    <p:set>
                                      <p:cBhvr>
                                        <p:cTn id="15" dur="1" fill="hold">
                                          <p:stCondLst>
                                            <p:cond delay="0"/>
                                          </p:stCondLst>
                                        </p:cTn>
                                        <p:tgtEl>
                                          <p:spTgt spid="192"/>
                                        </p:tgtEl>
                                        <p:attrNameLst>
                                          <p:attrName>style.visibility</p:attrName>
                                        </p:attrNameLst>
                                      </p:cBhvr>
                                      <p:to>
                                        <p:strVal val="visible"/>
                                      </p:to>
                                    </p:set>
                                    <p:animEffect transition="in" filter="fade">
                                      <p:cBhvr>
                                        <p:cTn id="16"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45"/>
          <p:cNvPicPr preferRelativeResize="0"/>
          <p:nvPr/>
        </p:nvPicPr>
        <p:blipFill rotWithShape="1">
          <a:blip r:embed="rId3">
            <a:alphaModFix/>
          </a:blip>
          <a:srcRect/>
          <a:stretch/>
        </p:blipFill>
        <p:spPr>
          <a:xfrm>
            <a:off x="3403601" y="3147119"/>
            <a:ext cx="3884747" cy="2734861"/>
          </a:xfrm>
          <a:prstGeom prst="rect">
            <a:avLst/>
          </a:prstGeom>
          <a:noFill/>
          <a:ln>
            <a:noFill/>
          </a:ln>
        </p:spPr>
      </p:pic>
      <p:sp>
        <p:nvSpPr>
          <p:cNvPr id="207" name="Google Shape;207;p45"/>
          <p:cNvSpPr txBox="1"/>
          <p:nvPr/>
        </p:nvSpPr>
        <p:spPr>
          <a:xfrm>
            <a:off x="9347200" y="6070605"/>
            <a:ext cx="2844800" cy="365200"/>
          </a:xfrm>
          <a:prstGeom prst="rect">
            <a:avLst/>
          </a:prstGeom>
          <a:noFill/>
          <a:ln>
            <a:noFill/>
          </a:ln>
        </p:spPr>
        <p:txBody>
          <a:bodyPr spcFirstLastPara="1" wrap="square" lIns="91433" tIns="45700" rIns="91433" bIns="45700" anchor="t" anchorCtr="0">
            <a:noAutofit/>
          </a:bodyPr>
          <a:lstStyle/>
          <a:p>
            <a:pPr algn="r">
              <a:buClr>
                <a:srgbClr val="000000"/>
              </a:buClr>
              <a:buSzPts val="1200"/>
            </a:pPr>
            <a:fld id="{00000000-1234-1234-1234-123412341234}" type="slidenum">
              <a:rPr lang="en" sz="1600">
                <a:solidFill>
                  <a:schemeClr val="dk1"/>
                </a:solidFill>
                <a:latin typeface="Calibri"/>
                <a:ea typeface="Calibri"/>
                <a:cs typeface="Calibri"/>
                <a:sym typeface="Calibri"/>
              </a:rPr>
              <a:pPr algn="r">
                <a:buClr>
                  <a:srgbClr val="000000"/>
                </a:buClr>
                <a:buSzPts val="1200"/>
              </a:pPr>
              <a:t>124</a:t>
            </a:fld>
            <a:endParaRPr sz="1600">
              <a:solidFill>
                <a:schemeClr val="dk1"/>
              </a:solidFill>
              <a:latin typeface="Calibri"/>
              <a:ea typeface="Calibri"/>
              <a:cs typeface="Calibri"/>
              <a:sym typeface="Calibri"/>
            </a:endParaRPr>
          </a:p>
        </p:txBody>
      </p:sp>
      <p:sp>
        <p:nvSpPr>
          <p:cNvPr id="208" name="Google Shape;208;p45"/>
          <p:cNvSpPr txBox="1">
            <a:spLocks noGrp="1"/>
          </p:cNvSpPr>
          <p:nvPr>
            <p:ph type="title"/>
          </p:nvPr>
        </p:nvSpPr>
        <p:spPr>
          <a:xfrm>
            <a:off x="609600" y="71433"/>
            <a:ext cx="10972800" cy="778000"/>
          </a:xfrm>
          <a:prstGeom prst="rect">
            <a:avLst/>
          </a:prstGeom>
          <a:noFill/>
          <a:ln>
            <a:noFill/>
          </a:ln>
        </p:spPr>
        <p:txBody>
          <a:bodyPr spcFirstLastPara="1" vert="horz" wrap="square" lIns="121900" tIns="60933" rIns="121900" bIns="60933" rtlCol="0" anchor="ctr" anchorCtr="0">
            <a:noAutofit/>
          </a:bodyPr>
          <a:lstStyle/>
          <a:p>
            <a:pPr algn="ctr">
              <a:lnSpc>
                <a:spcPct val="100000"/>
              </a:lnSpc>
              <a:spcBef>
                <a:spcPts val="0"/>
              </a:spcBef>
              <a:buClr>
                <a:schemeClr val="dk1"/>
              </a:buClr>
              <a:buSzPts val="4000"/>
            </a:pPr>
            <a:r>
              <a:rPr lang="en" sz="4000" dirty="0">
                <a:solidFill>
                  <a:schemeClr val="dk1"/>
                </a:solidFill>
                <a:latin typeface="Calibri"/>
                <a:ea typeface="Calibri"/>
                <a:cs typeface="Calibri"/>
                <a:sym typeface="Calibri"/>
              </a:rPr>
              <a:t>Computational </a:t>
            </a:r>
            <a:r>
              <a:rPr lang="en" sz="4000" dirty="0">
                <a:latin typeface="Calibri"/>
                <a:ea typeface="Calibri"/>
                <a:cs typeface="Calibri"/>
                <a:sym typeface="Calibri"/>
              </a:rPr>
              <a:t>P</a:t>
            </a:r>
            <a:r>
              <a:rPr lang="en" sz="4000" dirty="0">
                <a:solidFill>
                  <a:schemeClr val="dk1"/>
                </a:solidFill>
                <a:latin typeface="Calibri"/>
                <a:ea typeface="Calibri"/>
                <a:cs typeface="Calibri"/>
                <a:sym typeface="Calibri"/>
              </a:rPr>
              <a:t>ropaganda</a:t>
            </a:r>
            <a:endParaRPr sz="4000" dirty="0">
              <a:solidFill>
                <a:schemeClr val="dk1"/>
              </a:solidFill>
              <a:latin typeface="Calibri"/>
              <a:ea typeface="Calibri"/>
              <a:cs typeface="Calibri"/>
              <a:sym typeface="Calibri"/>
            </a:endParaRPr>
          </a:p>
        </p:txBody>
      </p:sp>
      <p:sp>
        <p:nvSpPr>
          <p:cNvPr id="209" name="Google Shape;209;p45"/>
          <p:cNvSpPr txBox="1">
            <a:spLocks noGrp="1"/>
          </p:cNvSpPr>
          <p:nvPr>
            <p:ph idx="1"/>
          </p:nvPr>
        </p:nvSpPr>
        <p:spPr>
          <a:xfrm>
            <a:off x="406400" y="1066801"/>
            <a:ext cx="11376400" cy="2015200"/>
          </a:xfrm>
          <a:prstGeom prst="rect">
            <a:avLst/>
          </a:prstGeom>
          <a:noFill/>
          <a:ln>
            <a:noFill/>
          </a:ln>
        </p:spPr>
        <p:txBody>
          <a:bodyPr spcFirstLastPara="1" vert="horz" wrap="square" lIns="121900" tIns="60933" rIns="121900" bIns="60933" rtlCol="0" anchor="t" anchorCtr="0">
            <a:noAutofit/>
          </a:bodyPr>
          <a:lstStyle/>
          <a:p>
            <a:pPr marL="457189" indent="-457189" algn="just">
              <a:spcBef>
                <a:spcPts val="747"/>
              </a:spcBef>
              <a:buClr>
                <a:schemeClr val="dk1"/>
              </a:buClr>
              <a:buSzPts val="2800"/>
              <a:buFont typeface="Arial"/>
              <a:buChar char="•"/>
            </a:pPr>
            <a:r>
              <a:rPr lang="en" sz="2667">
                <a:solidFill>
                  <a:schemeClr val="dk1"/>
                </a:solidFill>
                <a:latin typeface="Calibri"/>
                <a:ea typeface="Calibri"/>
                <a:cs typeface="Calibri"/>
                <a:sym typeface="Calibri"/>
              </a:rPr>
              <a:t>“The rise of the Internet […] has opened the </a:t>
            </a:r>
            <a:r>
              <a:rPr lang="en" sz="2667" b="1">
                <a:solidFill>
                  <a:schemeClr val="dk1"/>
                </a:solidFill>
                <a:latin typeface="Calibri"/>
                <a:ea typeface="Calibri"/>
                <a:cs typeface="Calibri"/>
                <a:sym typeface="Calibri"/>
              </a:rPr>
              <a:t>creation and dissemination of propaganda messages</a:t>
            </a:r>
            <a:r>
              <a:rPr lang="en" sz="2667">
                <a:solidFill>
                  <a:schemeClr val="dk1"/>
                </a:solidFill>
                <a:latin typeface="Calibri"/>
                <a:ea typeface="Calibri"/>
                <a:cs typeface="Calibri"/>
                <a:sym typeface="Calibri"/>
              </a:rPr>
              <a:t>, which were once the province of states and large institutions, to </a:t>
            </a:r>
            <a:r>
              <a:rPr lang="en" sz="2667" b="1">
                <a:solidFill>
                  <a:schemeClr val="dk1"/>
                </a:solidFill>
                <a:latin typeface="Calibri"/>
                <a:ea typeface="Calibri"/>
                <a:cs typeface="Calibri"/>
                <a:sym typeface="Calibri"/>
              </a:rPr>
              <a:t>a wide variety of individuals and groups</a:t>
            </a:r>
            <a:r>
              <a:rPr lang="en" sz="2667">
                <a:solidFill>
                  <a:schemeClr val="dk1"/>
                </a:solidFill>
                <a:latin typeface="Calibri"/>
                <a:ea typeface="Calibri"/>
                <a:cs typeface="Calibri"/>
                <a:sym typeface="Calibri"/>
              </a:rPr>
              <a:t>.”</a:t>
            </a:r>
            <a:endParaRPr sz="2667">
              <a:solidFill>
                <a:srgbClr val="000000"/>
              </a:solidFill>
              <a:latin typeface="Calibri"/>
              <a:ea typeface="Calibri"/>
              <a:cs typeface="Calibri"/>
              <a:sym typeface="Calibri"/>
            </a:endParaRPr>
          </a:p>
          <a:p>
            <a:pPr marL="457189" indent="0" algn="r">
              <a:spcBef>
                <a:spcPts val="747"/>
              </a:spcBef>
              <a:buClr>
                <a:srgbClr val="000000"/>
              </a:buClr>
              <a:buSzPts val="2000"/>
              <a:buNone/>
            </a:pPr>
            <a:r>
              <a:rPr lang="en" sz="2667">
                <a:solidFill>
                  <a:srgbClr val="000000"/>
                </a:solidFill>
                <a:latin typeface="Calibri"/>
                <a:ea typeface="Calibri"/>
                <a:cs typeface="Calibri"/>
                <a:sym typeface="Calibri"/>
              </a:rPr>
              <a:t>				</a:t>
            </a:r>
            <a:endParaRPr sz="2667">
              <a:solidFill>
                <a:srgbClr val="999999"/>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124</a:t>
            </a:fld>
            <a:endParaRPr lang="en-US"/>
          </a:p>
        </p:txBody>
      </p:sp>
      <p:pic>
        <p:nvPicPr>
          <p:cNvPr id="210" name="Google Shape;210;p45"/>
          <p:cNvPicPr preferRelativeResize="0"/>
          <p:nvPr/>
        </p:nvPicPr>
        <p:blipFill rotWithShape="1">
          <a:blip r:embed="rId4">
            <a:alphaModFix/>
          </a:blip>
          <a:srcRect/>
          <a:stretch/>
        </p:blipFill>
        <p:spPr>
          <a:xfrm>
            <a:off x="546336" y="3147111"/>
            <a:ext cx="3585057" cy="2734756"/>
          </a:xfrm>
          <a:prstGeom prst="rect">
            <a:avLst/>
          </a:prstGeom>
          <a:noFill/>
          <a:ln>
            <a:noFill/>
          </a:ln>
        </p:spPr>
      </p:pic>
      <p:pic>
        <p:nvPicPr>
          <p:cNvPr id="211" name="Google Shape;211;p45"/>
          <p:cNvPicPr preferRelativeResize="0"/>
          <p:nvPr/>
        </p:nvPicPr>
        <p:blipFill rotWithShape="1">
          <a:blip r:embed="rId5">
            <a:alphaModFix/>
          </a:blip>
          <a:srcRect/>
          <a:stretch/>
        </p:blipFill>
        <p:spPr>
          <a:xfrm>
            <a:off x="6988799" y="3149609"/>
            <a:ext cx="4748847" cy="2741625"/>
          </a:xfrm>
          <a:prstGeom prst="rect">
            <a:avLst/>
          </a:prstGeom>
          <a:noFill/>
          <a:ln>
            <a:noFill/>
          </a:ln>
        </p:spPr>
      </p:pic>
      <p:sp>
        <p:nvSpPr>
          <p:cNvPr id="212" name="Google Shape;212;p45"/>
          <p:cNvSpPr txBox="1"/>
          <p:nvPr/>
        </p:nvSpPr>
        <p:spPr>
          <a:xfrm>
            <a:off x="35633" y="5989900"/>
            <a:ext cx="12101200" cy="596000"/>
          </a:xfrm>
          <a:prstGeom prst="rect">
            <a:avLst/>
          </a:prstGeom>
          <a:noFill/>
          <a:ln>
            <a:noFill/>
          </a:ln>
        </p:spPr>
        <p:txBody>
          <a:bodyPr spcFirstLastPara="1" wrap="square" lIns="121900" tIns="121900" rIns="121900" bIns="121900" anchor="t" anchorCtr="0">
            <a:noAutofit/>
          </a:bodyPr>
          <a:lstStyle/>
          <a:p>
            <a:pPr marL="406390" indent="-406390">
              <a:lnSpc>
                <a:spcPct val="115000"/>
              </a:lnSpc>
              <a:spcBef>
                <a:spcPts val="2000"/>
              </a:spcBef>
              <a:buClr>
                <a:schemeClr val="dk1"/>
              </a:buClr>
              <a:buSzPts val="900"/>
            </a:pPr>
            <a:r>
              <a:rPr lang="en" sz="1200" i="1">
                <a:solidFill>
                  <a:schemeClr val="dk1"/>
                </a:solidFill>
                <a:latin typeface="Arial"/>
                <a:ea typeface="Arial"/>
                <a:cs typeface="Arial"/>
                <a:sym typeface="Arial"/>
              </a:rPr>
              <a:t>Bolsover, G., &amp; Howard, P. (2017). Computational Propaganda and Political Big Data: Moving Toward a More Critical Research Agenda. Big Data, 5(4), 273–276. </a:t>
            </a:r>
            <a:endParaRPr sz="1200" i="1">
              <a:solidFill>
                <a:schemeClr val="dk1"/>
              </a:solidFill>
              <a:latin typeface="Arial"/>
              <a:ea typeface="Arial"/>
              <a:cs typeface="Arial"/>
              <a:sym typeface="Arial"/>
            </a:endParaRPr>
          </a:p>
          <a:p>
            <a:pPr>
              <a:spcBef>
                <a:spcPts val="2000"/>
              </a:spcBef>
              <a:buClr>
                <a:srgbClr val="000000"/>
              </a:buClr>
              <a:buSzPts val="1600"/>
            </a:pPr>
            <a:endParaRPr sz="2133">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4E8FF8BF-AC92-1390-C149-D5000E207C9A}"/>
              </a:ext>
            </a:extLst>
          </p:cNvPr>
          <p:cNvPicPr>
            <a:picLocks noChangeAspect="1"/>
          </p:cNvPicPr>
          <p:nvPr/>
        </p:nvPicPr>
        <p:blipFill>
          <a:blip r:embed="rId6"/>
          <a:stretch>
            <a:fillRect/>
          </a:stretch>
        </p:blipFill>
        <p:spPr>
          <a:xfrm>
            <a:off x="11537660" y="0"/>
            <a:ext cx="654340" cy="847493"/>
          </a:xfrm>
          <a:prstGeom prst="rect">
            <a:avLst/>
          </a:prstGeom>
        </p:spPr>
      </p:pic>
      <p:pic>
        <p:nvPicPr>
          <p:cNvPr id="1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B0AD2555-E854-A71F-6E6A-6FF3FD3FAD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286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6"/>
          <p:cNvSpPr txBox="1"/>
          <p:nvPr/>
        </p:nvSpPr>
        <p:spPr>
          <a:xfrm>
            <a:off x="9347200" y="6070605"/>
            <a:ext cx="2844800" cy="365200"/>
          </a:xfrm>
          <a:prstGeom prst="rect">
            <a:avLst/>
          </a:prstGeom>
          <a:noFill/>
          <a:ln>
            <a:noFill/>
          </a:ln>
        </p:spPr>
        <p:txBody>
          <a:bodyPr spcFirstLastPara="1" wrap="square" lIns="91433" tIns="45700" rIns="91433" bIns="45700" anchor="t" anchorCtr="0">
            <a:noAutofit/>
          </a:bodyPr>
          <a:lstStyle/>
          <a:p>
            <a:pPr algn="r">
              <a:buClr>
                <a:srgbClr val="000000"/>
              </a:buClr>
              <a:buSzPts val="1200"/>
            </a:pPr>
            <a:fld id="{00000000-1234-1234-1234-123412341234}" type="slidenum">
              <a:rPr lang="en" sz="1600">
                <a:solidFill>
                  <a:schemeClr val="dk1"/>
                </a:solidFill>
                <a:latin typeface="Calibri"/>
                <a:ea typeface="Calibri"/>
                <a:cs typeface="Calibri"/>
                <a:sym typeface="Calibri"/>
              </a:rPr>
              <a:pPr algn="r">
                <a:buClr>
                  <a:srgbClr val="000000"/>
                </a:buClr>
                <a:buSzPts val="1200"/>
              </a:pPr>
              <a:t>125</a:t>
            </a:fld>
            <a:endParaRPr sz="1600">
              <a:solidFill>
                <a:schemeClr val="dk1"/>
              </a:solidFill>
              <a:latin typeface="Calibri"/>
              <a:ea typeface="Calibri"/>
              <a:cs typeface="Calibri"/>
              <a:sym typeface="Calibri"/>
            </a:endParaRPr>
          </a:p>
        </p:txBody>
      </p:sp>
      <p:sp>
        <p:nvSpPr>
          <p:cNvPr id="218" name="Google Shape;218;p46"/>
          <p:cNvSpPr txBox="1">
            <a:spLocks noGrp="1"/>
          </p:cNvSpPr>
          <p:nvPr>
            <p:ph type="title"/>
          </p:nvPr>
        </p:nvSpPr>
        <p:spPr>
          <a:xfrm>
            <a:off x="609600" y="425864"/>
            <a:ext cx="10972800" cy="778000"/>
          </a:xfrm>
          <a:prstGeom prst="rect">
            <a:avLst/>
          </a:prstGeom>
          <a:noFill/>
          <a:ln>
            <a:noFill/>
          </a:ln>
        </p:spPr>
        <p:txBody>
          <a:bodyPr spcFirstLastPara="1" vert="horz" wrap="square" lIns="121900" tIns="60933" rIns="121900" bIns="60933" rtlCol="0" anchor="ctr" anchorCtr="0">
            <a:noAutofit/>
          </a:bodyPr>
          <a:lstStyle/>
          <a:p>
            <a:pPr algn="ctr">
              <a:lnSpc>
                <a:spcPct val="100000"/>
              </a:lnSpc>
              <a:spcBef>
                <a:spcPts val="0"/>
              </a:spcBef>
              <a:buClr>
                <a:schemeClr val="dk1"/>
              </a:buClr>
              <a:buSzPts val="4000"/>
            </a:pPr>
            <a:r>
              <a:rPr lang="en" sz="4800">
                <a:solidFill>
                  <a:schemeClr val="dk1"/>
                </a:solidFill>
                <a:latin typeface="Calibri"/>
                <a:ea typeface="Calibri"/>
                <a:cs typeface="Calibri"/>
                <a:sym typeface="Calibri"/>
              </a:rPr>
              <a:t>Computational </a:t>
            </a:r>
            <a:r>
              <a:rPr lang="en" sz="4800">
                <a:latin typeface="Calibri"/>
                <a:ea typeface="Calibri"/>
                <a:cs typeface="Calibri"/>
                <a:sym typeface="Calibri"/>
              </a:rPr>
              <a:t>P</a:t>
            </a:r>
            <a:r>
              <a:rPr lang="en" sz="4800">
                <a:solidFill>
                  <a:schemeClr val="dk1"/>
                </a:solidFill>
                <a:latin typeface="Calibri"/>
                <a:ea typeface="Calibri"/>
                <a:cs typeface="Calibri"/>
                <a:sym typeface="Calibri"/>
              </a:rPr>
              <a:t>ropaganda: </a:t>
            </a:r>
            <a:br>
              <a:rPr lang="en" sz="4800">
                <a:solidFill>
                  <a:schemeClr val="dk1"/>
                </a:solidFill>
                <a:latin typeface="Calibri"/>
                <a:ea typeface="Calibri"/>
                <a:cs typeface="Calibri"/>
                <a:sym typeface="Calibri"/>
              </a:rPr>
            </a:br>
            <a:r>
              <a:rPr lang="en" sz="4800">
                <a:solidFill>
                  <a:schemeClr val="dk1"/>
                </a:solidFill>
                <a:latin typeface="Calibri"/>
                <a:ea typeface="Calibri"/>
                <a:cs typeface="Calibri"/>
                <a:sym typeface="Calibri"/>
              </a:rPr>
              <a:t>Technical Considerations</a:t>
            </a:r>
            <a:endParaRPr sz="4800">
              <a:solidFill>
                <a:schemeClr val="dk1"/>
              </a:solidFill>
              <a:latin typeface="Calibri"/>
              <a:ea typeface="Calibri"/>
              <a:cs typeface="Calibri"/>
              <a:sym typeface="Calibri"/>
            </a:endParaRPr>
          </a:p>
        </p:txBody>
      </p:sp>
      <p:sp>
        <p:nvSpPr>
          <p:cNvPr id="219" name="Google Shape;219;p46"/>
          <p:cNvSpPr txBox="1">
            <a:spLocks noGrp="1"/>
          </p:cNvSpPr>
          <p:nvPr>
            <p:ph idx="1"/>
          </p:nvPr>
        </p:nvSpPr>
        <p:spPr>
          <a:xfrm>
            <a:off x="491467" y="1756733"/>
            <a:ext cx="11376400" cy="4675600"/>
          </a:xfrm>
          <a:prstGeom prst="rect">
            <a:avLst/>
          </a:prstGeom>
          <a:noFill/>
          <a:ln>
            <a:noFill/>
          </a:ln>
        </p:spPr>
        <p:txBody>
          <a:bodyPr spcFirstLastPara="1" vert="horz" wrap="square" lIns="121900" tIns="60933" rIns="121900" bIns="60933" rtlCol="0" anchor="t" anchorCtr="0">
            <a:noAutofit/>
          </a:bodyPr>
          <a:lstStyle/>
          <a:p>
            <a:pPr marL="0" indent="0" algn="just">
              <a:spcBef>
                <a:spcPts val="747"/>
              </a:spcBef>
              <a:buSzPts val="2800"/>
              <a:buNone/>
            </a:pPr>
            <a:r>
              <a:rPr lang="en" sz="4267">
                <a:solidFill>
                  <a:schemeClr val="dk1"/>
                </a:solidFill>
                <a:latin typeface="Calibri"/>
                <a:ea typeface="Calibri"/>
                <a:cs typeface="Calibri"/>
                <a:sym typeface="Calibri"/>
              </a:rPr>
              <a:t>How it is done:</a:t>
            </a:r>
            <a:endParaRPr sz="4267"/>
          </a:p>
          <a:p>
            <a:pPr marL="1066773" lvl="1" indent="-457189" algn="just">
              <a:spcBef>
                <a:spcPts val="747"/>
              </a:spcBef>
              <a:buClr>
                <a:srgbClr val="000000"/>
              </a:buClr>
              <a:buSzPts val="2800"/>
              <a:buChar char="○"/>
            </a:pPr>
            <a:r>
              <a:rPr lang="en" sz="3200" b="1">
                <a:solidFill>
                  <a:srgbClr val="FF0000"/>
                </a:solidFill>
                <a:latin typeface="Calibri"/>
                <a:ea typeface="Calibri"/>
                <a:cs typeface="Calibri"/>
                <a:sym typeface="Calibri"/>
              </a:rPr>
              <a:t>Create persuasive messages that go undetected </a:t>
            </a:r>
            <a:endParaRPr/>
          </a:p>
          <a:p>
            <a:pPr marL="1066773" lvl="1" indent="-457189" algn="just">
              <a:spcBef>
                <a:spcPts val="747"/>
              </a:spcBef>
              <a:buClr>
                <a:srgbClr val="000000"/>
              </a:buClr>
              <a:buSzPts val="2800"/>
              <a:buChar char="○"/>
            </a:pPr>
            <a:r>
              <a:rPr lang="en" sz="3200" b="1">
                <a:solidFill>
                  <a:srgbClr val="FF0000"/>
                </a:solidFill>
                <a:latin typeface="Calibri"/>
                <a:ea typeface="Calibri"/>
                <a:cs typeface="Calibri"/>
                <a:sym typeface="Calibri"/>
              </a:rPr>
              <a:t>Create bots to disseminate the messages</a:t>
            </a:r>
            <a:endParaRPr sz="3200" b="1">
              <a:solidFill>
                <a:srgbClr val="000000"/>
              </a:solidFill>
            </a:endParaRPr>
          </a:p>
          <a:p>
            <a:pPr marL="1066773" lvl="1" indent="-457189" algn="just">
              <a:spcBef>
                <a:spcPts val="747"/>
              </a:spcBef>
              <a:buSzPts val="2800"/>
              <a:buChar char="○"/>
            </a:pPr>
            <a:r>
              <a:rPr lang="en" sz="3200">
                <a:solidFill>
                  <a:schemeClr val="dk1"/>
                </a:solidFill>
                <a:latin typeface="Calibri"/>
                <a:ea typeface="Calibri"/>
                <a:cs typeface="Calibri"/>
                <a:sym typeface="Calibri"/>
              </a:rPr>
              <a:t>Maximise audience reach</a:t>
            </a:r>
            <a:endParaRPr sz="3200"/>
          </a:p>
          <a:p>
            <a:pPr marL="1066773" lvl="1" indent="-457189" algn="just">
              <a:spcBef>
                <a:spcPts val="747"/>
              </a:spcBef>
              <a:buSzPts val="2800"/>
              <a:buChar char="○"/>
            </a:pPr>
            <a:r>
              <a:rPr lang="en" sz="3200">
                <a:solidFill>
                  <a:schemeClr val="dk1"/>
                </a:solidFill>
                <a:latin typeface="Calibri"/>
                <a:ea typeface="Calibri"/>
                <a:cs typeface="Calibri"/>
                <a:sym typeface="Calibri"/>
              </a:rPr>
              <a:t>Microprofiling</a:t>
            </a:r>
            <a:endParaRPr sz="3200">
              <a:solidFill>
                <a:schemeClr val="dk1"/>
              </a:solidFill>
              <a:latin typeface="Calibri"/>
              <a:ea typeface="Calibri"/>
              <a:cs typeface="Calibri"/>
              <a:sym typeface="Calibri"/>
            </a:endParaRPr>
          </a:p>
          <a:p>
            <a:pPr marL="1066773" lvl="1" indent="-457189" algn="just">
              <a:spcBef>
                <a:spcPts val="747"/>
              </a:spcBef>
              <a:buSzPts val="2800"/>
              <a:buChar char="○"/>
            </a:pPr>
            <a:r>
              <a:rPr lang="en" sz="3200">
                <a:solidFill>
                  <a:schemeClr val="dk1"/>
                </a:solidFill>
                <a:latin typeface="Calibri"/>
                <a:ea typeface="Calibri"/>
                <a:cs typeface="Calibri"/>
                <a:sym typeface="Calibri"/>
              </a:rPr>
              <a:t>Monitor the results of the campaigns</a:t>
            </a:r>
            <a:endParaRPr sz="3200">
              <a:solidFill>
                <a:schemeClr val="dk1"/>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125</a:t>
            </a:fld>
            <a:endParaRPr lang="en-US"/>
          </a:p>
        </p:txBody>
      </p:sp>
      <p:pic>
        <p:nvPicPr>
          <p:cNvPr id="6" name="Picture 5">
            <a:extLst>
              <a:ext uri="{FF2B5EF4-FFF2-40B4-BE49-F238E27FC236}">
                <a16:creationId xmlns:a16="http://schemas.microsoft.com/office/drawing/2014/main" id="{93524FBC-B9AA-2439-AB08-7A5C980B8869}"/>
              </a:ext>
            </a:extLst>
          </p:cNvPr>
          <p:cNvPicPr>
            <a:picLocks noChangeAspect="1"/>
          </p:cNvPicPr>
          <p:nvPr/>
        </p:nvPicPr>
        <p:blipFill>
          <a:blip r:embed="rId3"/>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FE88A93-095B-495D-127B-6A7FD51864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9306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29;p81"/>
          <p:cNvSpPr txBox="1"/>
          <p:nvPr/>
        </p:nvSpPr>
        <p:spPr>
          <a:xfrm>
            <a:off x="9152273" y="6220583"/>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126</a:t>
            </a:fld>
            <a:endParaRPr sz="1600" dirty="0">
              <a:solidFill>
                <a:schemeClr val="dk1"/>
              </a:solidFill>
              <a:latin typeface="Calibri"/>
              <a:ea typeface="Calibri"/>
              <a:cs typeface="Calibri"/>
              <a:sym typeface="Calibri"/>
            </a:endParaRPr>
          </a:p>
        </p:txBody>
      </p:sp>
      <p:pic>
        <p:nvPicPr>
          <p:cNvPr id="8" name="Picture 7" descr="Screen Shot 2019-08-30 at 10.49.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33" y="397566"/>
            <a:ext cx="9662871" cy="5403078"/>
          </a:xfrm>
          <a:prstGeom prst="rect">
            <a:avLst/>
          </a:prstGeom>
        </p:spPr>
      </p:pic>
      <p:sp>
        <p:nvSpPr>
          <p:cNvPr id="9" name="TextShape 3"/>
          <p:cNvSpPr txBox="1"/>
          <p:nvPr/>
        </p:nvSpPr>
        <p:spPr>
          <a:xfrm>
            <a:off x="779721" y="6091697"/>
            <a:ext cx="10489427" cy="610359"/>
          </a:xfrm>
          <a:prstGeom prst="rect">
            <a:avLst/>
          </a:prstGeom>
          <a:solidFill>
            <a:srgbClr val="FFFF00"/>
          </a:solidFill>
          <a:ln>
            <a:noFill/>
          </a:ln>
        </p:spPr>
        <p:txBody>
          <a:bodyPr lIns="75324" tIns="37663" rIns="75324" bIns="37663"/>
          <a:lstStyle/>
          <a:p>
            <a:pPr>
              <a:buSzPct val="45000"/>
            </a:pPr>
            <a:r>
              <a:rPr lang="en-US" sz="1600" spc="-1" dirty="0">
                <a:uFill>
                  <a:solidFill>
                    <a:srgbClr val="FFFFFF"/>
                  </a:solidFill>
                </a:uFill>
              </a:rPr>
              <a:t>Hannah </a:t>
            </a:r>
            <a:r>
              <a:rPr lang="en-US" sz="1600" spc="-1" dirty="0" err="1">
                <a:uFill>
                  <a:solidFill>
                    <a:srgbClr val="FFFFFF"/>
                  </a:solidFill>
                </a:uFill>
              </a:rPr>
              <a:t>Rashkin</a:t>
            </a:r>
            <a:r>
              <a:rPr lang="en-US" sz="1600" spc="-1" dirty="0">
                <a:uFill>
                  <a:solidFill>
                    <a:srgbClr val="FFFFFF"/>
                  </a:solidFill>
                </a:uFill>
              </a:rPr>
              <a:t>, </a:t>
            </a:r>
            <a:r>
              <a:rPr lang="en-US" sz="1600" spc="-1" dirty="0" err="1">
                <a:uFill>
                  <a:solidFill>
                    <a:srgbClr val="FFFFFF"/>
                  </a:solidFill>
                </a:uFill>
              </a:rPr>
              <a:t>Eunsol</a:t>
            </a:r>
            <a:r>
              <a:rPr lang="en-US" sz="1600" spc="-1" dirty="0">
                <a:uFill>
                  <a:solidFill>
                    <a:srgbClr val="FFFFFF"/>
                  </a:solidFill>
                </a:uFill>
              </a:rPr>
              <a:t> Choi, Jin Yea Jang, </a:t>
            </a:r>
            <a:r>
              <a:rPr lang="en-US" sz="1600" spc="-1" dirty="0" err="1">
                <a:uFill>
                  <a:solidFill>
                    <a:srgbClr val="FFFFFF"/>
                  </a:solidFill>
                </a:uFill>
              </a:rPr>
              <a:t>Svitlana</a:t>
            </a:r>
            <a:r>
              <a:rPr lang="en-US" sz="1600" spc="-1" dirty="0">
                <a:uFill>
                  <a:solidFill>
                    <a:srgbClr val="FFFFFF"/>
                  </a:solidFill>
                </a:uFill>
              </a:rPr>
              <a:t> </a:t>
            </a:r>
            <a:r>
              <a:rPr lang="en-US" sz="1600" spc="-1" dirty="0" err="1">
                <a:uFill>
                  <a:solidFill>
                    <a:srgbClr val="FFFFFF"/>
                  </a:solidFill>
                </a:uFill>
              </a:rPr>
              <a:t>Volkova</a:t>
            </a:r>
            <a:r>
              <a:rPr lang="en-US" sz="1600" spc="-1" dirty="0">
                <a:uFill>
                  <a:solidFill>
                    <a:srgbClr val="FFFFFF"/>
                  </a:solidFill>
                </a:uFill>
              </a:rPr>
              <a:t>, </a:t>
            </a:r>
            <a:r>
              <a:rPr lang="en-US" sz="1600" spc="-1" dirty="0" err="1">
                <a:uFill>
                  <a:solidFill>
                    <a:srgbClr val="FFFFFF"/>
                  </a:solidFill>
                </a:uFill>
              </a:rPr>
              <a:t>Yejin</a:t>
            </a:r>
            <a:r>
              <a:rPr lang="en-US" sz="1600" spc="-1" dirty="0">
                <a:uFill>
                  <a:solidFill>
                    <a:srgbClr val="FFFFFF"/>
                  </a:solidFill>
                </a:uFill>
              </a:rPr>
              <a:t> Choi:</a:t>
            </a:r>
          </a:p>
          <a:p>
            <a:pPr>
              <a:buSzPct val="45000"/>
            </a:pPr>
            <a:r>
              <a:rPr lang="en-US" sz="1600" i="1" spc="-1" dirty="0">
                <a:uFill>
                  <a:solidFill>
                    <a:srgbClr val="FFFFFF"/>
                  </a:solidFill>
                </a:uFill>
              </a:rPr>
              <a:t>Truth of Varying Shades: Analyzing Language in Fake News and Political Fact-Checking.</a:t>
            </a:r>
            <a:r>
              <a:rPr lang="en-US" sz="1600" spc="-1" dirty="0">
                <a:uFill>
                  <a:solidFill>
                    <a:srgbClr val="FFFFFF"/>
                  </a:solidFill>
                </a:uFill>
              </a:rPr>
              <a:t> EMNLP 2017: 2931-2937</a:t>
            </a:r>
            <a:endParaRPr lang="en-US" sz="2400" spc="-1" dirty="0">
              <a:uFill>
                <a:solidFill>
                  <a:srgbClr val="FFFFFF"/>
                </a:solidFill>
              </a:uFill>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126</a:t>
            </a:fld>
            <a:endParaRPr lang="en-US"/>
          </a:p>
        </p:txBody>
      </p:sp>
      <p:pic>
        <p:nvPicPr>
          <p:cNvPr id="6" name="Picture 5">
            <a:extLst>
              <a:ext uri="{FF2B5EF4-FFF2-40B4-BE49-F238E27FC236}">
                <a16:creationId xmlns:a16="http://schemas.microsoft.com/office/drawing/2014/main" id="{400358AD-1AC4-8796-FB72-B6EA4881BBD2}"/>
              </a:ext>
            </a:extLst>
          </p:cNvPr>
          <p:cNvPicPr>
            <a:picLocks noChangeAspect="1"/>
          </p:cNvPicPr>
          <p:nvPr/>
        </p:nvPicPr>
        <p:blipFill>
          <a:blip r:embed="rId3"/>
          <a:stretch>
            <a:fillRect/>
          </a:stretch>
        </p:blipFill>
        <p:spPr>
          <a:xfrm>
            <a:off x="11537660" y="0"/>
            <a:ext cx="654340" cy="847493"/>
          </a:xfrm>
          <a:prstGeom prst="rect">
            <a:avLst/>
          </a:prstGeom>
        </p:spPr>
      </p:pic>
      <p:pic>
        <p:nvPicPr>
          <p:cNvPr id="1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0657687-EDC7-A399-08B6-20C2F3A421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888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42073"/>
            <a:ext cx="10972800" cy="736400"/>
          </a:xfrm>
        </p:spPr>
        <p:txBody>
          <a:bodyPr>
            <a:normAutofit/>
          </a:bodyPr>
          <a:lstStyle/>
          <a:p>
            <a:pPr algn="ctr"/>
            <a:r>
              <a:rPr lang="en-US" dirty="0"/>
              <a:t>Propaganda vs. Hoax vs. Satire</a:t>
            </a:r>
          </a:p>
        </p:txBody>
      </p:sp>
      <p:sp>
        <p:nvSpPr>
          <p:cNvPr id="2" name="Slide Number Placeholder 1"/>
          <p:cNvSpPr>
            <a:spLocks noGrp="1"/>
          </p:cNvSpPr>
          <p:nvPr>
            <p:ph type="sldNum" sz="quarter" idx="12"/>
          </p:nvPr>
        </p:nvSpPr>
        <p:spPr/>
        <p:txBody>
          <a:bodyPr/>
          <a:lstStyle/>
          <a:p>
            <a:fld id="{89057327-5C45-3844-9BAD-8A2E33F71C3A}" type="slidenum">
              <a:rPr lang="en-US" smtClean="0"/>
              <a:t>127</a:t>
            </a:fld>
            <a:endParaRPr lang="en-US"/>
          </a:p>
        </p:txBody>
      </p:sp>
      <p:pic>
        <p:nvPicPr>
          <p:cNvPr id="6" name="Picture 5" descr="Screen Shot 2019-08-30 at 10.47.29 PM.png"/>
          <p:cNvPicPr>
            <a:picLocks noChangeAspect="1"/>
          </p:cNvPicPr>
          <p:nvPr/>
        </p:nvPicPr>
        <p:blipFill rotWithShape="1">
          <a:blip r:embed="rId2">
            <a:extLst>
              <a:ext uri="{28A0092B-C50C-407E-A947-70E740481C1C}">
                <a14:useLocalDpi xmlns:a14="http://schemas.microsoft.com/office/drawing/2010/main" val="0"/>
              </a:ext>
            </a:extLst>
          </a:blip>
          <a:srcRect b="19908"/>
          <a:stretch/>
        </p:blipFill>
        <p:spPr>
          <a:xfrm>
            <a:off x="779723" y="802199"/>
            <a:ext cx="10866164" cy="5310512"/>
          </a:xfrm>
          <a:prstGeom prst="rect">
            <a:avLst/>
          </a:prstGeom>
        </p:spPr>
      </p:pic>
      <p:sp>
        <p:nvSpPr>
          <p:cNvPr id="7" name="Google Shape;629;p81"/>
          <p:cNvSpPr txBox="1"/>
          <p:nvPr/>
        </p:nvSpPr>
        <p:spPr>
          <a:xfrm>
            <a:off x="9225369" y="6220583"/>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127</a:t>
            </a:fld>
            <a:endParaRPr sz="1600" dirty="0">
              <a:solidFill>
                <a:schemeClr val="dk1"/>
              </a:solidFill>
              <a:latin typeface="Calibri"/>
              <a:ea typeface="Calibri"/>
              <a:cs typeface="Calibri"/>
              <a:sym typeface="Calibri"/>
            </a:endParaRPr>
          </a:p>
        </p:txBody>
      </p:sp>
      <p:sp>
        <p:nvSpPr>
          <p:cNvPr id="5" name="TextShape 3">
            <a:extLst>
              <a:ext uri="{FF2B5EF4-FFF2-40B4-BE49-F238E27FC236}">
                <a16:creationId xmlns:a16="http://schemas.microsoft.com/office/drawing/2014/main" id="{3E706E99-8213-574D-B5E5-1AF559FB0ABB}"/>
              </a:ext>
            </a:extLst>
          </p:cNvPr>
          <p:cNvSpPr txBox="1"/>
          <p:nvPr/>
        </p:nvSpPr>
        <p:spPr>
          <a:xfrm>
            <a:off x="779721" y="6205113"/>
            <a:ext cx="10489427" cy="610359"/>
          </a:xfrm>
          <a:prstGeom prst="rect">
            <a:avLst/>
          </a:prstGeom>
          <a:solidFill>
            <a:srgbClr val="FFFF00"/>
          </a:solidFill>
          <a:ln>
            <a:noFill/>
          </a:ln>
        </p:spPr>
        <p:txBody>
          <a:bodyPr lIns="75324" tIns="37663" rIns="75324" bIns="37663"/>
          <a:lstStyle/>
          <a:p>
            <a:pPr>
              <a:buSzPct val="45000"/>
            </a:pPr>
            <a:r>
              <a:rPr lang="en-US" sz="1600" spc="-1" dirty="0">
                <a:uFill>
                  <a:solidFill>
                    <a:srgbClr val="FFFFFF"/>
                  </a:solidFill>
                </a:uFill>
              </a:rPr>
              <a:t>Hannah </a:t>
            </a:r>
            <a:r>
              <a:rPr lang="en-US" sz="1600" spc="-1" dirty="0" err="1">
                <a:uFill>
                  <a:solidFill>
                    <a:srgbClr val="FFFFFF"/>
                  </a:solidFill>
                </a:uFill>
              </a:rPr>
              <a:t>Rashkin</a:t>
            </a:r>
            <a:r>
              <a:rPr lang="en-US" sz="1600" spc="-1" dirty="0">
                <a:uFill>
                  <a:solidFill>
                    <a:srgbClr val="FFFFFF"/>
                  </a:solidFill>
                </a:uFill>
              </a:rPr>
              <a:t>, </a:t>
            </a:r>
            <a:r>
              <a:rPr lang="en-US" sz="1600" spc="-1" dirty="0" err="1">
                <a:uFill>
                  <a:solidFill>
                    <a:srgbClr val="FFFFFF"/>
                  </a:solidFill>
                </a:uFill>
              </a:rPr>
              <a:t>Eunsol</a:t>
            </a:r>
            <a:r>
              <a:rPr lang="en-US" sz="1600" spc="-1" dirty="0">
                <a:uFill>
                  <a:solidFill>
                    <a:srgbClr val="FFFFFF"/>
                  </a:solidFill>
                </a:uFill>
              </a:rPr>
              <a:t> Choi, Jin Yea Jang, </a:t>
            </a:r>
            <a:r>
              <a:rPr lang="en-US" sz="1600" spc="-1" dirty="0" err="1">
                <a:uFill>
                  <a:solidFill>
                    <a:srgbClr val="FFFFFF"/>
                  </a:solidFill>
                </a:uFill>
              </a:rPr>
              <a:t>Svitlana</a:t>
            </a:r>
            <a:r>
              <a:rPr lang="en-US" sz="1600" spc="-1" dirty="0">
                <a:uFill>
                  <a:solidFill>
                    <a:srgbClr val="FFFFFF"/>
                  </a:solidFill>
                </a:uFill>
              </a:rPr>
              <a:t> </a:t>
            </a:r>
            <a:r>
              <a:rPr lang="en-US" sz="1600" spc="-1" dirty="0" err="1">
                <a:uFill>
                  <a:solidFill>
                    <a:srgbClr val="FFFFFF"/>
                  </a:solidFill>
                </a:uFill>
              </a:rPr>
              <a:t>Volkova</a:t>
            </a:r>
            <a:r>
              <a:rPr lang="en-US" sz="1600" spc="-1" dirty="0">
                <a:uFill>
                  <a:solidFill>
                    <a:srgbClr val="FFFFFF"/>
                  </a:solidFill>
                </a:uFill>
              </a:rPr>
              <a:t>, </a:t>
            </a:r>
            <a:r>
              <a:rPr lang="en-US" sz="1600" spc="-1" dirty="0" err="1">
                <a:uFill>
                  <a:solidFill>
                    <a:srgbClr val="FFFFFF"/>
                  </a:solidFill>
                </a:uFill>
              </a:rPr>
              <a:t>Yejin</a:t>
            </a:r>
            <a:r>
              <a:rPr lang="en-US" sz="1600" spc="-1" dirty="0">
                <a:uFill>
                  <a:solidFill>
                    <a:srgbClr val="FFFFFF"/>
                  </a:solidFill>
                </a:uFill>
              </a:rPr>
              <a:t> Choi:</a:t>
            </a:r>
          </a:p>
          <a:p>
            <a:pPr>
              <a:buSzPct val="45000"/>
            </a:pPr>
            <a:r>
              <a:rPr lang="en-US" sz="1600" i="1" spc="-1" dirty="0">
                <a:uFill>
                  <a:solidFill>
                    <a:srgbClr val="FFFFFF"/>
                  </a:solidFill>
                </a:uFill>
              </a:rPr>
              <a:t>Truth of Varying Shades: Analyzing Language in Fake News and Political Fact-Checking.</a:t>
            </a:r>
            <a:r>
              <a:rPr lang="en-US" sz="1600" spc="-1" dirty="0">
                <a:uFill>
                  <a:solidFill>
                    <a:srgbClr val="FFFFFF"/>
                  </a:solidFill>
                </a:uFill>
              </a:rPr>
              <a:t> EMNLP 2017: 2931-2937</a:t>
            </a:r>
            <a:endParaRPr lang="en-US" sz="2400" spc="-1" dirty="0">
              <a:uFill>
                <a:solidFill>
                  <a:srgbClr val="FFFFFF"/>
                </a:solidFill>
              </a:uFill>
            </a:endParaRPr>
          </a:p>
        </p:txBody>
      </p:sp>
      <p:pic>
        <p:nvPicPr>
          <p:cNvPr id="8" name="Picture 7">
            <a:extLst>
              <a:ext uri="{FF2B5EF4-FFF2-40B4-BE49-F238E27FC236}">
                <a16:creationId xmlns:a16="http://schemas.microsoft.com/office/drawing/2014/main" id="{A6D556C7-6DC1-21FE-59D2-6FCA10FCECAA}"/>
              </a:ext>
            </a:extLst>
          </p:cNvPr>
          <p:cNvPicPr>
            <a:picLocks noChangeAspect="1"/>
          </p:cNvPicPr>
          <p:nvPr/>
        </p:nvPicPr>
        <p:blipFill>
          <a:blip r:embed="rId3"/>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B60A32E-EA51-73AC-99C9-3B3D20C6AA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9863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p:nvPr/>
        </p:nvSpPr>
        <p:spPr>
          <a:xfrm>
            <a:off x="437323" y="273353"/>
            <a:ext cx="11277600" cy="1145008"/>
          </a:xfrm>
          <a:prstGeom prst="rect">
            <a:avLst/>
          </a:prstGeom>
          <a:noFill/>
          <a:ln>
            <a:noFill/>
          </a:ln>
        </p:spPr>
        <p:txBody>
          <a:bodyPr spcFirstLastPara="1" wrap="square" lIns="0" tIns="0" rIns="0" bIns="0" anchor="ctr" anchorCtr="0">
            <a:noAutofit/>
          </a:bodyPr>
          <a:lstStyle/>
          <a:p>
            <a:pPr algn="ctr" defTabSz="1219170">
              <a:defRPr/>
            </a:pPr>
            <a:r>
              <a:rPr lang="en-US" sz="3992" kern="0" dirty="0" err="1">
                <a:solidFill>
                  <a:srgbClr val="000000"/>
                </a:solidFill>
                <a:latin typeface="Arial"/>
                <a:ea typeface="Arial"/>
                <a:cs typeface="Arial"/>
                <a:sym typeface="Arial"/>
              </a:rPr>
              <a:t>Proppy</a:t>
            </a:r>
            <a:r>
              <a:rPr lang="en-US" sz="3992" kern="0" dirty="0">
                <a:solidFill>
                  <a:srgbClr val="000000"/>
                </a:solidFill>
                <a:latin typeface="Arial"/>
                <a:ea typeface="Arial"/>
                <a:cs typeface="Arial"/>
                <a:sym typeface="Arial"/>
              </a:rPr>
              <a:t>: Detecting Document-Level Propaganda</a:t>
            </a:r>
            <a:endParaRPr sz="2400" kern="0" dirty="0">
              <a:solidFill>
                <a:sysClr val="windowText" lastClr="000000"/>
              </a:solidFill>
            </a:endParaRPr>
          </a:p>
        </p:txBody>
      </p:sp>
      <p:sp>
        <p:nvSpPr>
          <p:cNvPr id="178" name="Google Shape;178;p27"/>
          <p:cNvSpPr txBox="1"/>
          <p:nvPr/>
        </p:nvSpPr>
        <p:spPr>
          <a:xfrm>
            <a:off x="838204" y="1861889"/>
            <a:ext cx="11016341" cy="2764540"/>
          </a:xfrm>
          <a:prstGeom prst="rect">
            <a:avLst/>
          </a:prstGeom>
          <a:solidFill>
            <a:srgbClr val="FFFFFF"/>
          </a:solidFill>
          <a:ln>
            <a:noFill/>
          </a:ln>
        </p:spPr>
        <p:txBody>
          <a:bodyPr spcFirstLastPara="1" wrap="square" lIns="0" tIns="0" rIns="0" bIns="0" anchor="t" anchorCtr="0">
            <a:noAutofit/>
          </a:bodyPr>
          <a:lstStyle/>
          <a:p>
            <a:pPr marL="707560" indent="-609585" defTabSz="1219170">
              <a:buFont typeface="Arial" panose="020B0604020202020204" pitchFamily="34" charset="0"/>
              <a:buChar char="•"/>
              <a:defRPr/>
            </a:pPr>
            <a:r>
              <a:rPr lang="en-US" sz="3200" kern="0" dirty="0">
                <a:solidFill>
                  <a:srgbClr val="000000"/>
                </a:solidFill>
                <a:latin typeface="Calibri" panose="020F0502020204030204" pitchFamily="34" charset="0"/>
                <a:cs typeface="Calibri" panose="020F0502020204030204" pitchFamily="34" charset="0"/>
                <a:sym typeface="Arial"/>
              </a:rPr>
              <a:t>Word n-grams</a:t>
            </a:r>
          </a:p>
          <a:p>
            <a:pPr marL="707560" indent="-609585" defTabSz="1219170">
              <a:buFont typeface="Arial" panose="020B0604020202020204" pitchFamily="34" charset="0"/>
              <a:buChar char="•"/>
              <a:defRPr/>
            </a:pPr>
            <a:r>
              <a:rPr lang="en-US" sz="3200" kern="0" dirty="0">
                <a:solidFill>
                  <a:srgbClr val="000000"/>
                </a:solidFill>
                <a:latin typeface="Calibri" panose="020F0502020204030204" pitchFamily="34" charset="0"/>
                <a:cs typeface="Calibri" panose="020F0502020204030204" pitchFamily="34" charset="0"/>
                <a:sym typeface="Arial"/>
              </a:rPr>
              <a:t>Lexical features (</a:t>
            </a:r>
            <a:r>
              <a:rPr lang="en-US" sz="2667" kern="0" dirty="0">
                <a:solidFill>
                  <a:srgbClr val="000000"/>
                </a:solidFill>
                <a:latin typeface="Calibri" panose="020F0502020204030204" pitchFamily="34" charset="0"/>
                <a:cs typeface="Calibri" panose="020F0502020204030204" pitchFamily="34" charset="0"/>
                <a:sym typeface="Arial"/>
              </a:rPr>
              <a:t>LIWC, Wiktionary</a:t>
            </a:r>
            <a:r>
              <a:rPr lang="en-US" sz="3200" kern="0" dirty="0">
                <a:solidFill>
                  <a:srgbClr val="000000"/>
                </a:solidFill>
                <a:latin typeface="Calibri" panose="020F0502020204030204" pitchFamily="34" charset="0"/>
                <a:cs typeface="Calibri" panose="020F0502020204030204" pitchFamily="34" charset="0"/>
                <a:sym typeface="Arial"/>
              </a:rPr>
              <a:t>)</a:t>
            </a:r>
          </a:p>
          <a:p>
            <a:pPr marL="707560" indent="-609585">
              <a:buFont typeface="Arial" panose="020B0604020202020204" pitchFamily="34" charset="0"/>
              <a:buChar char="•"/>
              <a:defRPr/>
            </a:pPr>
            <a:r>
              <a:rPr lang="en-US" sz="3200" dirty="0">
                <a:latin typeface="Calibri" panose="020F0502020204030204" pitchFamily="34" charset="0"/>
                <a:cs typeface="Calibri" panose="020F0502020204030204" pitchFamily="34" charset="0"/>
              </a:rPr>
              <a:t>Vocabulary richness features (</a:t>
            </a:r>
            <a:r>
              <a:rPr lang="en-US" sz="2667" dirty="0">
                <a:latin typeface="Calibri" panose="020F0502020204030204" pitchFamily="34" charset="0"/>
                <a:cs typeface="Calibri" panose="020F0502020204030204" pitchFamily="34" charset="0"/>
              </a:rPr>
              <a:t>type token ratio</a:t>
            </a:r>
            <a:r>
              <a:rPr lang="en-US" sz="3200" dirty="0">
                <a:latin typeface="Calibri" panose="020F0502020204030204" pitchFamily="34" charset="0"/>
                <a:cs typeface="Calibri" panose="020F0502020204030204" pitchFamily="34" charset="0"/>
              </a:rPr>
              <a:t>)</a:t>
            </a:r>
          </a:p>
          <a:p>
            <a:pPr marL="707560" indent="-609585">
              <a:buFont typeface="Arial" panose="020B0604020202020204" pitchFamily="34" charset="0"/>
              <a:buChar char="•"/>
              <a:defRPr/>
            </a:pPr>
            <a:r>
              <a:rPr lang="en-US" sz="3200" dirty="0">
                <a:latin typeface="Calibri" panose="020F0502020204030204" pitchFamily="34" charset="0"/>
                <a:cs typeface="Calibri" panose="020F0502020204030204" pitchFamily="34" charset="0"/>
              </a:rPr>
              <a:t>Readability features (</a:t>
            </a:r>
            <a:r>
              <a:rPr lang="en-US" sz="2667" dirty="0">
                <a:latin typeface="Calibri" panose="020F0502020204030204" pitchFamily="34" charset="0"/>
                <a:cs typeface="Calibri" panose="020F0502020204030204" pitchFamily="34" charset="0"/>
              </a:rPr>
              <a:t>Flesch-Kincaid grade level, Flesch reading ease</a:t>
            </a:r>
            <a:r>
              <a:rPr lang="en-US" sz="3200" dirty="0">
                <a:latin typeface="Calibri" panose="020F0502020204030204" pitchFamily="34" charset="0"/>
                <a:cs typeface="Calibri" panose="020F0502020204030204" pitchFamily="34" charset="0"/>
              </a:rPr>
              <a:t>)</a:t>
            </a:r>
          </a:p>
          <a:p>
            <a:pPr marL="707560" indent="-609585">
              <a:buFont typeface="Arial" panose="020B0604020202020204" pitchFamily="34" charset="0"/>
              <a:buChar char="•"/>
              <a:defRPr/>
            </a:pPr>
            <a:r>
              <a:rPr lang="en-US" sz="3200" dirty="0">
                <a:solidFill>
                  <a:schemeClr val="dk1"/>
                </a:solidFill>
                <a:latin typeface="Calibri" panose="020F0502020204030204" pitchFamily="34" charset="0"/>
                <a:cs typeface="Calibri" panose="020F0502020204030204" pitchFamily="34" charset="0"/>
              </a:rPr>
              <a:t>Style features: (</a:t>
            </a:r>
            <a:r>
              <a:rPr lang="en-US" sz="2667" dirty="0">
                <a:solidFill>
                  <a:schemeClr val="dk1"/>
                </a:solidFill>
                <a:latin typeface="Calibri" panose="020F0502020204030204" pitchFamily="34" charset="0"/>
                <a:cs typeface="Calibri" panose="020F0502020204030204" pitchFamily="34" charset="0"/>
              </a:rPr>
              <a:t>TF-IDF weighted Character 3-grams</a:t>
            </a:r>
            <a:r>
              <a:rPr lang="en-US" sz="3200" dirty="0">
                <a:solidFill>
                  <a:schemeClr val="dk1"/>
                </a:solidFill>
                <a:latin typeface="Calibri" panose="020F0502020204030204" pitchFamily="34" charset="0"/>
                <a:cs typeface="Calibri" panose="020F0502020204030204" pitchFamily="34" charset="0"/>
              </a:rPr>
              <a:t>)</a:t>
            </a:r>
          </a:p>
          <a:p>
            <a:pPr marL="707560" indent="-609585">
              <a:buFont typeface="Arial" panose="020B0604020202020204" pitchFamily="34" charset="0"/>
              <a:buChar char="•"/>
              <a:defRPr/>
            </a:pPr>
            <a:r>
              <a:rPr lang="en-US" sz="3200" dirty="0">
                <a:latin typeface="Calibri" panose="020F0502020204030204" pitchFamily="34" charset="0"/>
                <a:cs typeface="Calibri" panose="020F0502020204030204" pitchFamily="34" charset="0"/>
              </a:rPr>
              <a:t>NELA* features (</a:t>
            </a:r>
            <a:r>
              <a:rPr lang="en-US" sz="2667" dirty="0">
                <a:latin typeface="Calibri" panose="020F0502020204030204" pitchFamily="34" charset="0"/>
                <a:cs typeface="Calibri" panose="020F0502020204030204" pitchFamily="34" charset="0"/>
              </a:rPr>
              <a:t>POS counts, bias and subjectivity scores,...</a:t>
            </a:r>
            <a:r>
              <a:rPr lang="en-US" sz="3200" dirty="0">
                <a:latin typeface="Calibri" panose="020F0502020204030204" pitchFamily="34" charset="0"/>
                <a:cs typeface="Calibri" panose="020F0502020204030204" pitchFamily="34" charset="0"/>
              </a:rPr>
              <a:t>)</a:t>
            </a:r>
            <a:endParaRPr lang="en-US" sz="3200" dirty="0">
              <a:solidFill>
                <a:sysClr val="windowText" lastClr="000000"/>
              </a:solidFill>
              <a:latin typeface="Calibri" panose="020F0502020204030204" pitchFamily="34" charset="0"/>
              <a:cs typeface="Calibri" panose="020F0502020204030204" pitchFamily="34" charset="0"/>
            </a:endParaRPr>
          </a:p>
          <a:p>
            <a:pPr marL="707560" indent="-609585">
              <a:buFont typeface="Arial" panose="020B0604020202020204" pitchFamily="34" charset="0"/>
              <a:buChar char="•"/>
              <a:defRPr/>
            </a:pPr>
            <a:endParaRPr lang="en-US" sz="2400" dirty="0">
              <a:solidFill>
                <a:sysClr val="windowText" lastClr="000000"/>
              </a:solidFill>
            </a:endParaRPr>
          </a:p>
          <a:p>
            <a:pPr marL="707560" indent="-609585">
              <a:buFont typeface="Arial" panose="020B0604020202020204" pitchFamily="34" charset="0"/>
              <a:buChar char="•"/>
              <a:defRPr/>
            </a:pPr>
            <a:endParaRPr lang="en-US" sz="2400" dirty="0">
              <a:solidFill>
                <a:sysClr val="windowText" lastClr="000000"/>
              </a:solidFill>
            </a:endParaRPr>
          </a:p>
          <a:p>
            <a:pPr marL="707560" indent="-609585" defTabSz="1219170">
              <a:buFontTx/>
              <a:buAutoNum type="arabicPeriod"/>
              <a:defRPr/>
            </a:pPr>
            <a:endParaRPr lang="en-US" sz="2903" kern="0" dirty="0">
              <a:solidFill>
                <a:srgbClr val="000000"/>
              </a:solidFill>
              <a:latin typeface="Arial"/>
              <a:ea typeface="Arial"/>
              <a:cs typeface="Arial"/>
              <a:sym typeface="Arial"/>
            </a:endParaRPr>
          </a:p>
          <a:p>
            <a:pPr marL="555163" indent="-457189" defTabSz="1219170">
              <a:buFontTx/>
              <a:buAutoNum type="arabicPeriod"/>
              <a:defRPr/>
            </a:pPr>
            <a:endParaRPr sz="2400" kern="0" dirty="0">
              <a:solidFill>
                <a:sysClr val="windowText" lastClr="000000"/>
              </a:solidFill>
            </a:endParaRPr>
          </a:p>
        </p:txBody>
      </p:sp>
      <p:sp>
        <p:nvSpPr>
          <p:cNvPr id="181" name="Google Shape;181;p27"/>
          <p:cNvSpPr txBox="1"/>
          <p:nvPr/>
        </p:nvSpPr>
        <p:spPr>
          <a:xfrm>
            <a:off x="289767" y="5757679"/>
            <a:ext cx="11811600" cy="596000"/>
          </a:xfrm>
          <a:prstGeom prst="rect">
            <a:avLst/>
          </a:prstGeom>
          <a:noFill/>
          <a:ln>
            <a:noFill/>
          </a:ln>
        </p:spPr>
        <p:txBody>
          <a:bodyPr spcFirstLastPara="1" wrap="square" lIns="121900" tIns="121900" rIns="121900" bIns="121900" anchor="t" anchorCtr="0">
            <a:noAutofit/>
          </a:bodyPr>
          <a:lstStyle/>
          <a:p>
            <a:pPr defTabSz="1219170">
              <a:defRPr/>
            </a:pPr>
            <a:r>
              <a:rPr lang="en-US" sz="1333" i="1" kern="0" dirty="0">
                <a:solidFill>
                  <a:sysClr val="windowText" lastClr="000000"/>
                </a:solidFill>
              </a:rPr>
              <a:t>Alberto  </a:t>
            </a:r>
            <a:r>
              <a:rPr lang="en-US" sz="1333" i="1" kern="0" dirty="0" err="1">
                <a:solidFill>
                  <a:sysClr val="windowText" lastClr="000000"/>
                </a:solidFill>
              </a:rPr>
              <a:t>Barrón</a:t>
            </a:r>
            <a:r>
              <a:rPr lang="en-US" sz="1333" i="1" kern="0" dirty="0">
                <a:solidFill>
                  <a:sysClr val="windowText" lastClr="000000"/>
                </a:solidFill>
              </a:rPr>
              <a:t>-Cedeño  et  </a:t>
            </a:r>
            <a:r>
              <a:rPr lang="en-US" sz="1333" i="1" kern="0" dirty="0" err="1">
                <a:solidFill>
                  <a:sysClr val="windowText" lastClr="000000"/>
                </a:solidFill>
              </a:rPr>
              <a:t>al.Proppy</a:t>
            </a:r>
            <a:r>
              <a:rPr lang="en-US" sz="1333" i="1" kern="0" dirty="0">
                <a:solidFill>
                  <a:sysClr val="windowText" lastClr="000000"/>
                </a:solidFill>
              </a:rPr>
              <a:t>: Organizing the news based on their propagandistic </a:t>
            </a:r>
            <a:r>
              <a:rPr lang="en-US" sz="1333" i="1" kern="0" dirty="0" err="1">
                <a:solidFill>
                  <a:sysClr val="windowText" lastClr="000000"/>
                </a:solidFill>
              </a:rPr>
              <a:t>content.Inf</a:t>
            </a:r>
            <a:r>
              <a:rPr lang="en-US" sz="1333" i="1" kern="0" dirty="0">
                <a:solidFill>
                  <a:sysClr val="windowText" lastClr="000000"/>
                </a:solidFill>
              </a:rPr>
              <a:t>. Process. </a:t>
            </a:r>
            <a:r>
              <a:rPr lang="en-US" sz="1333" i="1" kern="0" dirty="0" err="1">
                <a:solidFill>
                  <a:sysClr val="windowText" lastClr="000000"/>
                </a:solidFill>
              </a:rPr>
              <a:t>Manag</a:t>
            </a:r>
            <a:r>
              <a:rPr lang="en-US" sz="1333" i="1" kern="0" dirty="0">
                <a:solidFill>
                  <a:sysClr val="windowText" lastClr="000000"/>
                </a:solidFill>
              </a:rPr>
              <a:t>., 56(5):1849–1864, 2019</a:t>
            </a:r>
          </a:p>
          <a:p>
            <a:pPr lvl="0">
              <a:buClrTx/>
              <a:defRPr/>
            </a:pPr>
            <a:r>
              <a:rPr lang="en-US" sz="1333" i="1" dirty="0"/>
              <a:t>*B. Horne, S. </a:t>
            </a:r>
            <a:r>
              <a:rPr lang="en-US" sz="1333" i="1" dirty="0" err="1"/>
              <a:t>Khedr</a:t>
            </a:r>
            <a:r>
              <a:rPr lang="en-US" sz="1333" i="1" dirty="0"/>
              <a:t>, S. Adal, “Sampling the news producers: A large news and feature data set for the study of the complex media landscape” AAAI-18</a:t>
            </a:r>
            <a:endParaRPr sz="1333" i="1" kern="0" dirty="0">
              <a:solidFill>
                <a:sysClr val="windowText" lastClr="000000"/>
              </a:solidFill>
            </a:endParaRPr>
          </a:p>
        </p:txBody>
      </p:sp>
      <p:sp>
        <p:nvSpPr>
          <p:cNvPr id="182" name="Google Shape;182;p27"/>
          <p:cNvSpPr txBox="1"/>
          <p:nvPr/>
        </p:nvSpPr>
        <p:spPr>
          <a:xfrm>
            <a:off x="9347200" y="6375405"/>
            <a:ext cx="2844800" cy="365200"/>
          </a:xfrm>
          <a:prstGeom prst="rect">
            <a:avLst/>
          </a:prstGeom>
          <a:noFill/>
          <a:ln>
            <a:noFill/>
          </a:ln>
        </p:spPr>
        <p:txBody>
          <a:bodyPr spcFirstLastPara="1" wrap="square" lIns="91433" tIns="45700" rIns="91433" bIns="45700" anchor="t" anchorCtr="0">
            <a:noAutofit/>
          </a:bodyPr>
          <a:lstStyle/>
          <a:p>
            <a:pPr algn="r" defTabSz="1219170">
              <a:buClr>
                <a:srgbClr val="000000"/>
              </a:buClr>
              <a:buSzPts val="1200"/>
              <a:defRPr/>
            </a:pPr>
            <a:fld id="{00000000-1234-1234-1234-123412341234}" type="slidenum">
              <a:rPr lang="en-US" sz="1600" kern="0">
                <a:solidFill>
                  <a:schemeClr val="dk1"/>
                </a:solidFill>
                <a:latin typeface="Calibri"/>
                <a:ea typeface="Calibri"/>
                <a:cs typeface="Calibri"/>
                <a:sym typeface="Calibri"/>
              </a:rPr>
              <a:pPr algn="r" defTabSz="1219170">
                <a:buClr>
                  <a:srgbClr val="000000"/>
                </a:buClr>
                <a:buSzPts val="1200"/>
                <a:defRPr/>
              </a:pPr>
              <a:t>128</a:t>
            </a:fld>
            <a:endParaRPr sz="1600" kern="0">
              <a:solidFill>
                <a:schemeClr val="dk1"/>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128</a:t>
            </a:fld>
            <a:endParaRPr lang="en-US"/>
          </a:p>
        </p:txBody>
      </p:sp>
      <p:pic>
        <p:nvPicPr>
          <p:cNvPr id="7" name="Picture 6">
            <a:extLst>
              <a:ext uri="{FF2B5EF4-FFF2-40B4-BE49-F238E27FC236}">
                <a16:creationId xmlns:a16="http://schemas.microsoft.com/office/drawing/2014/main" id="{FAFD89E2-5C81-6A66-850E-96EE67C8CDEA}"/>
              </a:ext>
            </a:extLst>
          </p:cNvPr>
          <p:cNvPicPr>
            <a:picLocks noChangeAspect="1"/>
          </p:cNvPicPr>
          <p:nvPr/>
        </p:nvPicPr>
        <p:blipFill>
          <a:blip r:embed="rId3"/>
          <a:stretch>
            <a:fillRect/>
          </a:stretch>
        </p:blipFill>
        <p:spPr>
          <a:xfrm>
            <a:off x="11537660" y="0"/>
            <a:ext cx="654340" cy="847493"/>
          </a:xfrm>
          <a:prstGeom prst="rect">
            <a:avLst/>
          </a:prstGeom>
        </p:spPr>
      </p:pic>
      <p:pic>
        <p:nvPicPr>
          <p:cNvPr id="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C3D0C23-A035-1091-DAF7-EF91F6417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1061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2"/>
          <p:cNvSpPr txBox="1">
            <a:spLocks noGrp="1"/>
          </p:cNvSpPr>
          <p:nvPr>
            <p:ph type="title"/>
          </p:nvPr>
        </p:nvSpPr>
        <p:spPr>
          <a:xfrm>
            <a:off x="415600" y="152667"/>
            <a:ext cx="11360800" cy="763600"/>
          </a:xfrm>
          <a:prstGeom prst="rect">
            <a:avLst/>
          </a:prstGeom>
          <a:noFill/>
          <a:ln>
            <a:noFill/>
          </a:ln>
        </p:spPr>
        <p:txBody>
          <a:bodyPr spcFirstLastPara="1" vert="horz" wrap="square" lIns="121900" tIns="121900" rIns="121900" bIns="121900" rtlCol="0" anchor="t" anchorCtr="0">
            <a:noAutofit/>
          </a:bodyPr>
          <a:lstStyle/>
          <a:p>
            <a:pPr algn="ctr">
              <a:buClr>
                <a:schemeClr val="dk1"/>
              </a:buClr>
              <a:buSzPts val="990"/>
            </a:pPr>
            <a:r>
              <a:rPr lang="en" sz="3893" b="1"/>
              <a:t> Propaganda Techniques</a:t>
            </a:r>
            <a:endParaRPr sz="3893" b="1"/>
          </a:p>
          <a:p>
            <a:pPr algn="ctr">
              <a:buSzPts val="990"/>
            </a:pPr>
            <a:endParaRPr sz="3893"/>
          </a:p>
        </p:txBody>
      </p:sp>
      <p:sp>
        <p:nvSpPr>
          <p:cNvPr id="260" name="Google Shape;260;p52"/>
          <p:cNvSpPr txBox="1">
            <a:spLocks noGrp="1"/>
          </p:cNvSpPr>
          <p:nvPr>
            <p:ph type="sldNum" idx="12"/>
          </p:nvPr>
        </p:nvSpPr>
        <p:spPr>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129</a:t>
            </a:fld>
            <a:endParaRPr/>
          </a:p>
        </p:txBody>
      </p:sp>
      <p:pic>
        <p:nvPicPr>
          <p:cNvPr id="262" name="Google Shape;262;p52"/>
          <p:cNvPicPr preferRelativeResize="0"/>
          <p:nvPr/>
        </p:nvPicPr>
        <p:blipFill rotWithShape="1">
          <a:blip r:embed="rId3">
            <a:alphaModFix/>
          </a:blip>
          <a:srcRect l="1765" t="1719" r="6262" b="4803"/>
          <a:stretch/>
        </p:blipFill>
        <p:spPr>
          <a:xfrm>
            <a:off x="895389" y="1113183"/>
            <a:ext cx="7631480" cy="5336928"/>
          </a:xfrm>
          <a:prstGeom prst="rect">
            <a:avLst/>
          </a:prstGeom>
          <a:noFill/>
          <a:ln>
            <a:noFill/>
          </a:ln>
        </p:spPr>
      </p:pic>
      <p:sp>
        <p:nvSpPr>
          <p:cNvPr id="263" name="Google Shape;263;p52"/>
          <p:cNvSpPr/>
          <p:nvPr/>
        </p:nvSpPr>
        <p:spPr>
          <a:xfrm>
            <a:off x="8869011" y="3643668"/>
            <a:ext cx="2427600" cy="1420800"/>
          </a:xfrm>
          <a:prstGeom prst="wedgeRoundRectCallout">
            <a:avLst>
              <a:gd name="adj1" fmla="val -71950"/>
              <a:gd name="adj2" fmla="val 981"/>
              <a:gd name="adj3" fmla="val 0"/>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 sz="2400" b="1">
                <a:solidFill>
                  <a:srgbClr val="000000"/>
                </a:solidFill>
                <a:latin typeface="Arial"/>
                <a:ea typeface="Arial"/>
                <a:cs typeface="Arial"/>
                <a:sym typeface="Arial"/>
              </a:rPr>
              <a:t>Logical fallacies</a:t>
            </a:r>
            <a:endParaRPr sz="2400" b="1">
              <a:solidFill>
                <a:srgbClr val="000000"/>
              </a:solidFill>
              <a:latin typeface="Arial"/>
              <a:ea typeface="Arial"/>
              <a:cs typeface="Arial"/>
              <a:sym typeface="Arial"/>
            </a:endParaRPr>
          </a:p>
        </p:txBody>
      </p:sp>
      <p:sp>
        <p:nvSpPr>
          <p:cNvPr id="264" name="Google Shape;264;p52"/>
          <p:cNvSpPr/>
          <p:nvPr/>
        </p:nvSpPr>
        <p:spPr>
          <a:xfrm>
            <a:off x="8869011" y="1837068"/>
            <a:ext cx="2427600" cy="1420800"/>
          </a:xfrm>
          <a:prstGeom prst="wedgeRoundRectCallout">
            <a:avLst>
              <a:gd name="adj1" fmla="val -69918"/>
              <a:gd name="adj2" fmla="val 42014"/>
              <a:gd name="adj3" fmla="val 0"/>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 sz="2400" b="1" dirty="0">
                <a:solidFill>
                  <a:srgbClr val="000000"/>
                </a:solidFill>
                <a:latin typeface="Arial"/>
                <a:ea typeface="Arial"/>
                <a:cs typeface="Arial"/>
                <a:sym typeface="Arial"/>
              </a:rPr>
              <a:t>Emotional appeals</a:t>
            </a:r>
            <a:endParaRPr sz="2400" b="1" dirty="0">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E927BF53-B0E1-7951-975A-A6201A36EF37}"/>
              </a:ext>
            </a:extLst>
          </p:cNvPr>
          <p:cNvPicPr>
            <a:picLocks noChangeAspect="1"/>
          </p:cNvPicPr>
          <p:nvPr/>
        </p:nvPicPr>
        <p:blipFill>
          <a:blip r:embed="rId4"/>
          <a:stretch>
            <a:fillRect/>
          </a:stretch>
        </p:blipFill>
        <p:spPr>
          <a:xfrm>
            <a:off x="11537660" y="0"/>
            <a:ext cx="654340" cy="847493"/>
          </a:xfrm>
          <a:prstGeom prst="rect">
            <a:avLst/>
          </a:prstGeom>
        </p:spPr>
      </p:pic>
      <p:pic>
        <p:nvPicPr>
          <p:cNvPr id="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45AFCDA-9677-CE30-49FD-B7457BBE00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961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653667" y="600200"/>
            <a:ext cx="9726000" cy="5454400"/>
          </a:xfrm>
          <a:prstGeom prst="rect">
            <a:avLst/>
          </a:prstGeom>
        </p:spPr>
        <p:txBody>
          <a:bodyPr spcFirstLastPara="1" wrap="square" lIns="121900" tIns="121900" rIns="121900" bIns="121900" anchor="ctr" anchorCtr="0">
            <a:normAutofit/>
          </a:bodyPr>
          <a:lstStyle/>
          <a:p>
            <a:r>
              <a:rPr lang="en"/>
              <a:t>Fact Checking Datasets</a:t>
            </a:r>
            <a:endParaRPr/>
          </a:p>
        </p:txBody>
      </p:sp>
      <p:pic>
        <p:nvPicPr>
          <p:cNvPr id="3" name="Picture 2">
            <a:extLst>
              <a:ext uri="{FF2B5EF4-FFF2-40B4-BE49-F238E27FC236}">
                <a16:creationId xmlns:a16="http://schemas.microsoft.com/office/drawing/2014/main" id="{ECA913C5-FD60-C923-8C05-8F2F9C8200C8}"/>
              </a:ext>
            </a:extLst>
          </p:cNvPr>
          <p:cNvPicPr>
            <a:picLocks noChangeAspect="1"/>
          </p:cNvPicPr>
          <p:nvPr/>
        </p:nvPicPr>
        <p:blipFill>
          <a:blip r:embed="rId3"/>
          <a:stretch>
            <a:fillRect/>
          </a:stretch>
        </p:blipFill>
        <p:spPr>
          <a:xfrm>
            <a:off x="11537660" y="0"/>
            <a:ext cx="654340" cy="847493"/>
          </a:xfrm>
          <a:prstGeom prst="rect">
            <a:avLst/>
          </a:prstGeom>
        </p:spPr>
      </p:pic>
      <p:pic>
        <p:nvPicPr>
          <p:cNvPr id="4"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B81CDD78-FDD5-373C-BC62-8165BFBD5A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30" name="Google Shape;730;p128"/>
          <p:cNvSpPr txBox="1">
            <a:spLocks noGrp="1"/>
          </p:cNvSpPr>
          <p:nvPr>
            <p:ph type="title"/>
          </p:nvPr>
        </p:nvSpPr>
        <p:spPr>
          <a:xfrm>
            <a:off x="446067" y="65701"/>
            <a:ext cx="10972800" cy="776800"/>
          </a:xfrm>
          <a:prstGeom prst="rect">
            <a:avLst/>
          </a:prstGeom>
          <a:noFill/>
          <a:ln>
            <a:noFill/>
          </a:ln>
        </p:spPr>
        <p:txBody>
          <a:bodyPr spcFirstLastPara="1" vert="horz" wrap="square" lIns="91433" tIns="91433" rIns="91433" bIns="91433" rtlCol="0" anchor="ctr" anchorCtr="0">
            <a:noAutofit/>
          </a:bodyPr>
          <a:lstStyle/>
          <a:p>
            <a:pPr algn="ctr">
              <a:lnSpc>
                <a:spcPct val="100000"/>
              </a:lnSpc>
              <a:spcBef>
                <a:spcPts val="0"/>
              </a:spcBef>
              <a:buSzPts val="3300"/>
            </a:pPr>
            <a:r>
              <a:rPr lang="en-GB" b="1" dirty="0"/>
              <a:t>Name Calling</a:t>
            </a:r>
            <a:endParaRPr b="1" dirty="0"/>
          </a:p>
        </p:txBody>
      </p:sp>
      <p:sp>
        <p:nvSpPr>
          <p:cNvPr id="726" name="Google Shape;726;p128"/>
          <p:cNvSpPr txBox="1">
            <a:spLocks noGrp="1"/>
          </p:cNvSpPr>
          <p:nvPr>
            <p:ph type="sldNum" sz="quarter" idx="12"/>
          </p:nvPr>
        </p:nvSpPr>
        <p:spPr>
          <a:xfrm>
            <a:off x="304800" y="6295385"/>
            <a:ext cx="4876800" cy="365200"/>
          </a:xfrm>
          <a:prstGeom prst="rect">
            <a:avLst/>
          </a:prstGeom>
          <a:noFill/>
          <a:ln>
            <a:noFill/>
          </a:ln>
        </p:spPr>
        <p:txBody>
          <a:bodyPr spcFirstLastPara="1" vert="horz" wrap="square" lIns="121900" tIns="60933" rIns="121900" bIns="60933" rtlCol="0" anchor="t" anchorCtr="0">
            <a:noAutofit/>
          </a:bodyPr>
          <a:lstStyle/>
          <a:p>
            <a:pPr algn="l">
              <a:buSzPts val="1100"/>
            </a:pPr>
            <a:r>
              <a:rPr lang="en-GB" sz="1467">
                <a:solidFill>
                  <a:schemeClr val="lt1"/>
                </a:solidFill>
                <a:latin typeface="Calibri"/>
                <a:ea typeface="Calibri"/>
                <a:cs typeface="Calibri"/>
                <a:sym typeface="Calibri"/>
              </a:rPr>
              <a:t>QCRI/MIT-CSAIL Annual Meeting – October 2019</a:t>
            </a:r>
            <a:endParaRPr sz="1467">
              <a:solidFill>
                <a:schemeClr val="lt1"/>
              </a:solidFill>
              <a:latin typeface="Calibri"/>
              <a:ea typeface="Calibri"/>
              <a:cs typeface="Calibri"/>
              <a:sym typeface="Calibri"/>
            </a:endParaRPr>
          </a:p>
          <a:p>
            <a:pPr algn="l">
              <a:buSzPts val="1100"/>
            </a:pPr>
            <a:fld id="{00000000-1234-1234-1234-123412341234}" type="slidenum">
              <a:rPr lang="en-GB" sz="1467">
                <a:solidFill>
                  <a:schemeClr val="lt1"/>
                </a:solidFill>
                <a:latin typeface="Calibri"/>
                <a:ea typeface="Calibri"/>
                <a:cs typeface="Calibri"/>
                <a:sym typeface="Calibri"/>
              </a:rPr>
              <a:pPr algn="l">
                <a:buSzPts val="1100"/>
              </a:pPr>
              <a:t>130</a:t>
            </a:fld>
            <a:endParaRPr sz="1467">
              <a:solidFill>
                <a:schemeClr val="lt1"/>
              </a:solidFill>
              <a:latin typeface="Calibri"/>
              <a:ea typeface="Calibri"/>
              <a:cs typeface="Calibri"/>
              <a:sym typeface="Calibri"/>
            </a:endParaRPr>
          </a:p>
        </p:txBody>
      </p:sp>
      <p:pic>
        <p:nvPicPr>
          <p:cNvPr id="727" name="Google Shape;727;p128"/>
          <p:cNvPicPr preferRelativeResize="0"/>
          <p:nvPr/>
        </p:nvPicPr>
        <p:blipFill>
          <a:blip r:embed="rId3">
            <a:alphaModFix/>
          </a:blip>
          <a:stretch>
            <a:fillRect/>
          </a:stretch>
        </p:blipFill>
        <p:spPr>
          <a:xfrm>
            <a:off x="3599227" y="1040187"/>
            <a:ext cx="4993548" cy="4896787"/>
          </a:xfrm>
          <a:prstGeom prst="rect">
            <a:avLst/>
          </a:prstGeom>
          <a:noFill/>
          <a:ln>
            <a:noFill/>
          </a:ln>
        </p:spPr>
      </p:pic>
      <p:sp>
        <p:nvSpPr>
          <p:cNvPr id="8" name="Google Shape;472;p70"/>
          <p:cNvSpPr txBox="1"/>
          <p:nvPr/>
        </p:nvSpPr>
        <p:spPr>
          <a:xfrm>
            <a:off x="9157741" y="6253205"/>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130</a:t>
            </a:fld>
            <a:endParaRPr sz="1600" dirty="0">
              <a:solidFill>
                <a:schemeClr val="dk1"/>
              </a:solidFill>
              <a:latin typeface="Calibri"/>
              <a:ea typeface="Calibri"/>
              <a:cs typeface="Calibri"/>
              <a:sym typeface="Calibri"/>
            </a:endParaRPr>
          </a:p>
        </p:txBody>
      </p:sp>
      <p:sp>
        <p:nvSpPr>
          <p:cNvPr id="9" name="Rectangle 8">
            <a:extLst>
              <a:ext uri="{FF2B5EF4-FFF2-40B4-BE49-F238E27FC236}">
                <a16:creationId xmlns:a16="http://schemas.microsoft.com/office/drawing/2014/main" id="{04BFD65A-0959-D646-8568-65DD6B9452C9}"/>
              </a:ext>
            </a:extLst>
          </p:cNvPr>
          <p:cNvSpPr/>
          <p:nvPr/>
        </p:nvSpPr>
        <p:spPr>
          <a:xfrm>
            <a:off x="1220167" y="6097703"/>
            <a:ext cx="9857244" cy="543841"/>
          </a:xfrm>
          <a:prstGeom prst="rect">
            <a:avLst/>
          </a:prstGeom>
          <a:solidFill>
            <a:srgbClr val="FFFF00"/>
          </a:solidFill>
        </p:spPr>
        <p:txBody>
          <a:bodyPr wrap="square">
            <a:spAutoFit/>
          </a:bodyPr>
          <a:lstStyle/>
          <a:p>
            <a:r>
              <a:rPr lang="en-US" sz="1467" b="1" dirty="0"/>
              <a:t>IJCAI-2020: </a:t>
            </a:r>
            <a:r>
              <a:rPr lang="en-US" sz="1467" i="1" dirty="0"/>
              <a:t>A Survey on Computational Propaganda Detection.</a:t>
            </a:r>
          </a:p>
          <a:p>
            <a:r>
              <a:rPr lang="en-US" sz="1467" dirty="0"/>
              <a:t>Giovanni Da San Martino, Stefano </a:t>
            </a:r>
            <a:r>
              <a:rPr lang="en-US" sz="1467" dirty="0" err="1"/>
              <a:t>Cresci</a:t>
            </a:r>
            <a:r>
              <a:rPr lang="en-US" sz="1467" dirty="0"/>
              <a:t>, Alberto </a:t>
            </a:r>
            <a:r>
              <a:rPr lang="en-US" sz="1467" dirty="0" err="1"/>
              <a:t>Barrón</a:t>
            </a:r>
            <a:r>
              <a:rPr lang="en-US" sz="1467" dirty="0"/>
              <a:t>-Cedeño, </a:t>
            </a:r>
            <a:r>
              <a:rPr lang="en-US" sz="1467" dirty="0" err="1"/>
              <a:t>Seunghak</a:t>
            </a:r>
            <a:r>
              <a:rPr lang="en-US" sz="1467" dirty="0"/>
              <a:t> Yu, Roberto Di Pietro, Preslav Nakov</a:t>
            </a:r>
          </a:p>
        </p:txBody>
      </p:sp>
      <p:pic>
        <p:nvPicPr>
          <p:cNvPr id="7" name="Picture 6">
            <a:extLst>
              <a:ext uri="{FF2B5EF4-FFF2-40B4-BE49-F238E27FC236}">
                <a16:creationId xmlns:a16="http://schemas.microsoft.com/office/drawing/2014/main" id="{C9BC4E95-5895-059C-BEA7-128FE2DC50B1}"/>
              </a:ext>
            </a:extLst>
          </p:cNvPr>
          <p:cNvPicPr>
            <a:picLocks noChangeAspect="1"/>
          </p:cNvPicPr>
          <p:nvPr/>
        </p:nvPicPr>
        <p:blipFill>
          <a:blip r:embed="rId4"/>
          <a:stretch>
            <a:fillRect/>
          </a:stretch>
        </p:blipFill>
        <p:spPr>
          <a:xfrm>
            <a:off x="11537660" y="0"/>
            <a:ext cx="654340" cy="847493"/>
          </a:xfrm>
          <a:prstGeom prst="rect">
            <a:avLst/>
          </a:prstGeom>
        </p:spPr>
      </p:pic>
      <p:pic>
        <p:nvPicPr>
          <p:cNvPr id="1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052CF5E-A813-B2B4-7249-19676F88B0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3197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30" name="Google Shape;730;p128"/>
          <p:cNvSpPr txBox="1">
            <a:spLocks noGrp="1"/>
          </p:cNvSpPr>
          <p:nvPr>
            <p:ph type="title"/>
          </p:nvPr>
        </p:nvSpPr>
        <p:spPr>
          <a:xfrm>
            <a:off x="446067" y="65701"/>
            <a:ext cx="10972800" cy="776800"/>
          </a:xfrm>
          <a:prstGeom prst="rect">
            <a:avLst/>
          </a:prstGeom>
          <a:noFill/>
          <a:ln>
            <a:noFill/>
          </a:ln>
        </p:spPr>
        <p:txBody>
          <a:bodyPr spcFirstLastPara="1" vert="horz" wrap="square" lIns="91433" tIns="91433" rIns="91433" bIns="91433" rtlCol="0" anchor="ctr" anchorCtr="0">
            <a:noAutofit/>
          </a:bodyPr>
          <a:lstStyle/>
          <a:p>
            <a:pPr algn="ctr">
              <a:lnSpc>
                <a:spcPct val="100000"/>
              </a:lnSpc>
              <a:spcBef>
                <a:spcPts val="0"/>
              </a:spcBef>
              <a:buSzPts val="3300"/>
            </a:pPr>
            <a:r>
              <a:rPr lang="en-GB" b="1" dirty="0"/>
              <a:t>Slogans</a:t>
            </a:r>
            <a:endParaRPr b="1" dirty="0"/>
          </a:p>
        </p:txBody>
      </p:sp>
      <p:sp>
        <p:nvSpPr>
          <p:cNvPr id="726" name="Google Shape;726;p128"/>
          <p:cNvSpPr txBox="1">
            <a:spLocks noGrp="1"/>
          </p:cNvSpPr>
          <p:nvPr>
            <p:ph type="sldNum" sz="quarter" idx="12"/>
          </p:nvPr>
        </p:nvSpPr>
        <p:spPr>
          <a:xfrm>
            <a:off x="304800" y="6295385"/>
            <a:ext cx="4876800" cy="365200"/>
          </a:xfrm>
          <a:prstGeom prst="rect">
            <a:avLst/>
          </a:prstGeom>
          <a:noFill/>
          <a:ln>
            <a:noFill/>
          </a:ln>
        </p:spPr>
        <p:txBody>
          <a:bodyPr spcFirstLastPara="1" vert="horz" wrap="square" lIns="121900" tIns="60933" rIns="121900" bIns="60933" rtlCol="0" anchor="t" anchorCtr="0">
            <a:noAutofit/>
          </a:bodyPr>
          <a:lstStyle/>
          <a:p>
            <a:pPr algn="l">
              <a:buSzPts val="1100"/>
            </a:pPr>
            <a:r>
              <a:rPr lang="en-GB" sz="1467">
                <a:solidFill>
                  <a:schemeClr val="lt1"/>
                </a:solidFill>
                <a:latin typeface="Calibri"/>
                <a:ea typeface="Calibri"/>
                <a:cs typeface="Calibri"/>
                <a:sym typeface="Calibri"/>
              </a:rPr>
              <a:t>QCRI/MIT-CSAIL Annual Meeting – October 2019</a:t>
            </a:r>
            <a:endParaRPr sz="1467">
              <a:solidFill>
                <a:schemeClr val="lt1"/>
              </a:solidFill>
              <a:latin typeface="Calibri"/>
              <a:ea typeface="Calibri"/>
              <a:cs typeface="Calibri"/>
              <a:sym typeface="Calibri"/>
            </a:endParaRPr>
          </a:p>
          <a:p>
            <a:pPr algn="l">
              <a:buSzPts val="1100"/>
            </a:pPr>
            <a:fld id="{00000000-1234-1234-1234-123412341234}" type="slidenum">
              <a:rPr lang="en-GB" sz="1467">
                <a:solidFill>
                  <a:schemeClr val="lt1"/>
                </a:solidFill>
                <a:latin typeface="Calibri"/>
                <a:ea typeface="Calibri"/>
                <a:cs typeface="Calibri"/>
                <a:sym typeface="Calibri"/>
              </a:rPr>
              <a:pPr algn="l">
                <a:buSzPts val="1100"/>
              </a:pPr>
              <a:t>131</a:t>
            </a:fld>
            <a:endParaRPr sz="1467">
              <a:solidFill>
                <a:schemeClr val="lt1"/>
              </a:solidFill>
              <a:latin typeface="Calibri"/>
              <a:ea typeface="Calibri"/>
              <a:cs typeface="Calibri"/>
              <a:sym typeface="Calibri"/>
            </a:endParaRPr>
          </a:p>
        </p:txBody>
      </p:sp>
      <p:sp>
        <p:nvSpPr>
          <p:cNvPr id="8" name="Google Shape;472;p70"/>
          <p:cNvSpPr txBox="1"/>
          <p:nvPr/>
        </p:nvSpPr>
        <p:spPr>
          <a:xfrm>
            <a:off x="9157741" y="6253205"/>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131</a:t>
            </a:fld>
            <a:endParaRPr sz="1600" dirty="0">
              <a:solidFill>
                <a:schemeClr val="dk1"/>
              </a:solidFill>
              <a:latin typeface="Calibri"/>
              <a:ea typeface="Calibri"/>
              <a:cs typeface="Calibri"/>
              <a:sym typeface="Calibri"/>
            </a:endParaRPr>
          </a:p>
        </p:txBody>
      </p:sp>
      <p:sp>
        <p:nvSpPr>
          <p:cNvPr id="9" name="Rectangle 8">
            <a:extLst>
              <a:ext uri="{FF2B5EF4-FFF2-40B4-BE49-F238E27FC236}">
                <a16:creationId xmlns:a16="http://schemas.microsoft.com/office/drawing/2014/main" id="{04BFD65A-0959-D646-8568-65DD6B9452C9}"/>
              </a:ext>
            </a:extLst>
          </p:cNvPr>
          <p:cNvSpPr/>
          <p:nvPr/>
        </p:nvSpPr>
        <p:spPr>
          <a:xfrm>
            <a:off x="1220167" y="6097703"/>
            <a:ext cx="9857244" cy="543841"/>
          </a:xfrm>
          <a:prstGeom prst="rect">
            <a:avLst/>
          </a:prstGeom>
          <a:solidFill>
            <a:srgbClr val="FFFF00"/>
          </a:solidFill>
        </p:spPr>
        <p:txBody>
          <a:bodyPr wrap="square">
            <a:spAutoFit/>
          </a:bodyPr>
          <a:lstStyle/>
          <a:p>
            <a:r>
              <a:rPr lang="en-US" sz="1467" b="1" dirty="0"/>
              <a:t>IJCAI-2020: </a:t>
            </a:r>
            <a:r>
              <a:rPr lang="en-US" sz="1467" i="1" dirty="0"/>
              <a:t>A Survey on Computational Propaganda Detection.</a:t>
            </a:r>
          </a:p>
          <a:p>
            <a:r>
              <a:rPr lang="en-US" sz="1467" dirty="0"/>
              <a:t>Giovanni Da San Martino, Stefano </a:t>
            </a:r>
            <a:r>
              <a:rPr lang="en-US" sz="1467" dirty="0" err="1"/>
              <a:t>Cresci</a:t>
            </a:r>
            <a:r>
              <a:rPr lang="en-US" sz="1467" dirty="0"/>
              <a:t>, Alberto </a:t>
            </a:r>
            <a:r>
              <a:rPr lang="en-US" sz="1467" dirty="0" err="1"/>
              <a:t>Barrón</a:t>
            </a:r>
            <a:r>
              <a:rPr lang="en-US" sz="1467" dirty="0"/>
              <a:t>-Cedeño, </a:t>
            </a:r>
            <a:r>
              <a:rPr lang="en-US" sz="1467" dirty="0" err="1"/>
              <a:t>Seunghak</a:t>
            </a:r>
            <a:r>
              <a:rPr lang="en-US" sz="1467" dirty="0"/>
              <a:t> Yu, Roberto Di Pietro, Preslav Nakov</a:t>
            </a:r>
          </a:p>
        </p:txBody>
      </p:sp>
      <p:pic>
        <p:nvPicPr>
          <p:cNvPr id="3" name="Picture 2" descr="Map&#10;&#10;Description automatically generated">
            <a:extLst>
              <a:ext uri="{FF2B5EF4-FFF2-40B4-BE49-F238E27FC236}">
                <a16:creationId xmlns:a16="http://schemas.microsoft.com/office/drawing/2014/main" id="{9BF0CF77-5D21-7943-973B-C28910958C03}"/>
              </a:ext>
            </a:extLst>
          </p:cNvPr>
          <p:cNvPicPr>
            <a:picLocks noChangeAspect="1"/>
          </p:cNvPicPr>
          <p:nvPr/>
        </p:nvPicPr>
        <p:blipFill>
          <a:blip r:embed="rId3"/>
          <a:stretch>
            <a:fillRect/>
          </a:stretch>
        </p:blipFill>
        <p:spPr>
          <a:xfrm>
            <a:off x="1453538" y="1040187"/>
            <a:ext cx="9079671" cy="4843778"/>
          </a:xfrm>
          <a:prstGeom prst="rect">
            <a:avLst/>
          </a:prstGeom>
        </p:spPr>
      </p:pic>
      <p:pic>
        <p:nvPicPr>
          <p:cNvPr id="7" name="Picture 6">
            <a:extLst>
              <a:ext uri="{FF2B5EF4-FFF2-40B4-BE49-F238E27FC236}">
                <a16:creationId xmlns:a16="http://schemas.microsoft.com/office/drawing/2014/main" id="{E70CAD40-4EEF-D585-80A9-07435084E833}"/>
              </a:ext>
            </a:extLst>
          </p:cNvPr>
          <p:cNvPicPr>
            <a:picLocks noChangeAspect="1"/>
          </p:cNvPicPr>
          <p:nvPr/>
        </p:nvPicPr>
        <p:blipFill>
          <a:blip r:embed="rId4"/>
          <a:stretch>
            <a:fillRect/>
          </a:stretch>
        </p:blipFill>
        <p:spPr>
          <a:xfrm>
            <a:off x="11537660" y="0"/>
            <a:ext cx="654340" cy="847493"/>
          </a:xfrm>
          <a:prstGeom prst="rect">
            <a:avLst/>
          </a:prstGeom>
        </p:spPr>
      </p:pic>
      <p:pic>
        <p:nvPicPr>
          <p:cNvPr id="1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E0A2A763-57F8-A6C2-6D5D-DA615902CB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3048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6" name="Google Shape;726;p128"/>
          <p:cNvSpPr txBox="1">
            <a:spLocks noGrp="1"/>
          </p:cNvSpPr>
          <p:nvPr>
            <p:ph type="sldNum" sz="quarter" idx="12"/>
          </p:nvPr>
        </p:nvSpPr>
        <p:spPr>
          <a:xfrm>
            <a:off x="304800" y="6295385"/>
            <a:ext cx="4876800" cy="365200"/>
          </a:xfrm>
          <a:prstGeom prst="rect">
            <a:avLst/>
          </a:prstGeom>
          <a:noFill/>
          <a:ln>
            <a:noFill/>
          </a:ln>
        </p:spPr>
        <p:txBody>
          <a:bodyPr spcFirstLastPara="1" vert="horz" wrap="square" lIns="121900" tIns="60933" rIns="121900" bIns="60933" rtlCol="0" anchor="t" anchorCtr="0">
            <a:noAutofit/>
          </a:bodyPr>
          <a:lstStyle/>
          <a:p>
            <a:pPr algn="l">
              <a:buSzPts val="1100"/>
            </a:pPr>
            <a:r>
              <a:rPr lang="en-GB" sz="1467">
                <a:solidFill>
                  <a:schemeClr val="lt1"/>
                </a:solidFill>
                <a:latin typeface="Calibri"/>
                <a:ea typeface="Calibri"/>
                <a:cs typeface="Calibri"/>
                <a:sym typeface="Calibri"/>
              </a:rPr>
              <a:t>QCRI/MIT-CSAIL Annual Meeting – October 2019</a:t>
            </a:r>
            <a:endParaRPr sz="1467">
              <a:solidFill>
                <a:schemeClr val="lt1"/>
              </a:solidFill>
              <a:latin typeface="Calibri"/>
              <a:ea typeface="Calibri"/>
              <a:cs typeface="Calibri"/>
              <a:sym typeface="Calibri"/>
            </a:endParaRPr>
          </a:p>
          <a:p>
            <a:pPr algn="l">
              <a:buSzPts val="1100"/>
            </a:pPr>
            <a:fld id="{00000000-1234-1234-1234-123412341234}" type="slidenum">
              <a:rPr lang="en-GB" sz="1467">
                <a:solidFill>
                  <a:schemeClr val="lt1"/>
                </a:solidFill>
                <a:latin typeface="Calibri"/>
                <a:ea typeface="Calibri"/>
                <a:cs typeface="Calibri"/>
                <a:sym typeface="Calibri"/>
              </a:rPr>
              <a:pPr algn="l">
                <a:buSzPts val="1100"/>
              </a:pPr>
              <a:t>132</a:t>
            </a:fld>
            <a:endParaRPr sz="1467">
              <a:solidFill>
                <a:schemeClr val="lt1"/>
              </a:solidFill>
              <a:latin typeface="Calibri"/>
              <a:ea typeface="Calibri"/>
              <a:cs typeface="Calibri"/>
              <a:sym typeface="Calibri"/>
            </a:endParaRPr>
          </a:p>
        </p:txBody>
      </p:sp>
      <p:sp>
        <p:nvSpPr>
          <p:cNvPr id="8" name="Google Shape;472;p70"/>
          <p:cNvSpPr txBox="1"/>
          <p:nvPr/>
        </p:nvSpPr>
        <p:spPr>
          <a:xfrm>
            <a:off x="9157741" y="6253205"/>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132</a:t>
            </a:fld>
            <a:endParaRPr sz="1600" dirty="0">
              <a:solidFill>
                <a:schemeClr val="dk1"/>
              </a:solidFill>
              <a:latin typeface="Calibri"/>
              <a:ea typeface="Calibri"/>
              <a:cs typeface="Calibri"/>
              <a:sym typeface="Calibri"/>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315" y="828959"/>
            <a:ext cx="5983112" cy="4267675"/>
          </a:xfrm>
          <a:prstGeom prst="rect">
            <a:avLst/>
          </a:prstGeom>
        </p:spPr>
      </p:pic>
      <p:sp>
        <p:nvSpPr>
          <p:cNvPr id="10" name="Google Shape;730;p128">
            <a:extLst>
              <a:ext uri="{FF2B5EF4-FFF2-40B4-BE49-F238E27FC236}">
                <a16:creationId xmlns:a16="http://schemas.microsoft.com/office/drawing/2014/main" id="{D9C8DDA4-3486-B34E-9FF3-B53DBEC00748}"/>
              </a:ext>
            </a:extLst>
          </p:cNvPr>
          <p:cNvSpPr txBox="1">
            <a:spLocks/>
          </p:cNvSpPr>
          <p:nvPr/>
        </p:nvSpPr>
        <p:spPr>
          <a:xfrm>
            <a:off x="446067" y="65701"/>
            <a:ext cx="10972800" cy="776800"/>
          </a:xfrm>
          <a:prstGeom prst="rect">
            <a:avLst/>
          </a:prstGeom>
          <a:noFill/>
          <a:ln>
            <a:noFill/>
          </a:ln>
        </p:spPr>
        <p:txBody>
          <a:bodyPr spcFirstLastPara="1" wrap="square" lIns="91433" tIns="91433" rIns="91433" bIns="9143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GB" sz="4400" dirty="0"/>
              <a:t>Appeal to Fear</a:t>
            </a:r>
          </a:p>
        </p:txBody>
      </p:sp>
      <p:sp>
        <p:nvSpPr>
          <p:cNvPr id="11" name="TextBox 10"/>
          <p:cNvSpPr txBox="1"/>
          <p:nvPr/>
        </p:nvSpPr>
        <p:spPr>
          <a:xfrm>
            <a:off x="1951371" y="5110181"/>
            <a:ext cx="9008180" cy="830997"/>
          </a:xfrm>
          <a:prstGeom prst="rect">
            <a:avLst/>
          </a:prstGeom>
          <a:noFill/>
        </p:spPr>
        <p:txBody>
          <a:bodyPr wrap="square" rtlCol="0">
            <a:spAutoFit/>
          </a:bodyPr>
          <a:lstStyle/>
          <a:p>
            <a:r>
              <a:rPr lang="en-US" sz="2400" i="1" dirty="0"/>
              <a:t>“We are in the middle of the sixth mass extinction, with more than 200 species getting extinct every day.</a:t>
            </a:r>
            <a:r>
              <a:rPr lang="en-US" sz="2400" dirty="0"/>
              <a:t>" </a:t>
            </a:r>
          </a:p>
        </p:txBody>
      </p:sp>
      <p:sp>
        <p:nvSpPr>
          <p:cNvPr id="12" name="Rectangle 11">
            <a:extLst>
              <a:ext uri="{FF2B5EF4-FFF2-40B4-BE49-F238E27FC236}">
                <a16:creationId xmlns:a16="http://schemas.microsoft.com/office/drawing/2014/main" id="{0579A7AB-91C9-F241-899F-C43950F6EF94}"/>
              </a:ext>
            </a:extLst>
          </p:cNvPr>
          <p:cNvSpPr/>
          <p:nvPr/>
        </p:nvSpPr>
        <p:spPr>
          <a:xfrm>
            <a:off x="1220167" y="6097703"/>
            <a:ext cx="9857244" cy="543841"/>
          </a:xfrm>
          <a:prstGeom prst="rect">
            <a:avLst/>
          </a:prstGeom>
          <a:solidFill>
            <a:srgbClr val="FFFF00"/>
          </a:solidFill>
        </p:spPr>
        <p:txBody>
          <a:bodyPr wrap="square">
            <a:spAutoFit/>
          </a:bodyPr>
          <a:lstStyle/>
          <a:p>
            <a:r>
              <a:rPr lang="en-US" sz="1467" b="1" dirty="0"/>
              <a:t>IJCAI-2020: </a:t>
            </a:r>
            <a:r>
              <a:rPr lang="en-US" sz="1467" i="1" dirty="0"/>
              <a:t>A Survey on Computational Propaganda Detection.</a:t>
            </a:r>
          </a:p>
          <a:p>
            <a:r>
              <a:rPr lang="en-US" sz="1467" dirty="0"/>
              <a:t>Giovanni Da San Martino, Stefano </a:t>
            </a:r>
            <a:r>
              <a:rPr lang="en-US" sz="1467" dirty="0" err="1"/>
              <a:t>Cresci</a:t>
            </a:r>
            <a:r>
              <a:rPr lang="en-US" sz="1467" dirty="0"/>
              <a:t>, Alberto </a:t>
            </a:r>
            <a:r>
              <a:rPr lang="en-US" sz="1467" dirty="0" err="1"/>
              <a:t>Barrón</a:t>
            </a:r>
            <a:r>
              <a:rPr lang="en-US" sz="1467" dirty="0"/>
              <a:t>-Cedeño, </a:t>
            </a:r>
            <a:r>
              <a:rPr lang="en-US" sz="1467" dirty="0" err="1"/>
              <a:t>Seunghak</a:t>
            </a:r>
            <a:r>
              <a:rPr lang="en-US" sz="1467" dirty="0"/>
              <a:t> Yu, Roberto Di Pietro, Preslav Nakov</a:t>
            </a:r>
          </a:p>
        </p:txBody>
      </p:sp>
      <p:pic>
        <p:nvPicPr>
          <p:cNvPr id="9" name="Picture 8">
            <a:extLst>
              <a:ext uri="{FF2B5EF4-FFF2-40B4-BE49-F238E27FC236}">
                <a16:creationId xmlns:a16="http://schemas.microsoft.com/office/drawing/2014/main" id="{DB7D8506-FD9E-350A-FAEC-B4D84EC05B11}"/>
              </a:ext>
            </a:extLst>
          </p:cNvPr>
          <p:cNvPicPr>
            <a:picLocks noChangeAspect="1"/>
          </p:cNvPicPr>
          <p:nvPr/>
        </p:nvPicPr>
        <p:blipFill>
          <a:blip r:embed="rId4"/>
          <a:stretch>
            <a:fillRect/>
          </a:stretch>
        </p:blipFill>
        <p:spPr>
          <a:xfrm>
            <a:off x="11537660" y="0"/>
            <a:ext cx="654340" cy="847493"/>
          </a:xfrm>
          <a:prstGeom prst="rect">
            <a:avLst/>
          </a:prstGeom>
        </p:spPr>
      </p:pic>
      <p:pic>
        <p:nvPicPr>
          <p:cNvPr id="1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74DDD97-FA65-9F6C-2CC1-BBA10BDBAD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1290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6" name="Google Shape;726;p128"/>
          <p:cNvSpPr txBox="1">
            <a:spLocks noGrp="1"/>
          </p:cNvSpPr>
          <p:nvPr>
            <p:ph type="sldNum" sz="quarter" idx="12"/>
          </p:nvPr>
        </p:nvSpPr>
        <p:spPr>
          <a:xfrm>
            <a:off x="304800" y="6295385"/>
            <a:ext cx="4876800" cy="365200"/>
          </a:xfrm>
          <a:prstGeom prst="rect">
            <a:avLst/>
          </a:prstGeom>
          <a:noFill/>
          <a:ln>
            <a:noFill/>
          </a:ln>
        </p:spPr>
        <p:txBody>
          <a:bodyPr spcFirstLastPara="1" vert="horz" wrap="square" lIns="121900" tIns="60933" rIns="121900" bIns="60933" rtlCol="0" anchor="t" anchorCtr="0">
            <a:noAutofit/>
          </a:bodyPr>
          <a:lstStyle/>
          <a:p>
            <a:pPr algn="l">
              <a:buSzPts val="1100"/>
            </a:pPr>
            <a:r>
              <a:rPr lang="en-GB" sz="1467">
                <a:solidFill>
                  <a:schemeClr val="lt1"/>
                </a:solidFill>
                <a:latin typeface="Calibri"/>
                <a:ea typeface="Calibri"/>
                <a:cs typeface="Calibri"/>
                <a:sym typeface="Calibri"/>
              </a:rPr>
              <a:t>QCRI/MIT-CSAIL Annual Meeting – October 2019</a:t>
            </a:r>
            <a:endParaRPr sz="1467">
              <a:solidFill>
                <a:schemeClr val="lt1"/>
              </a:solidFill>
              <a:latin typeface="Calibri"/>
              <a:ea typeface="Calibri"/>
              <a:cs typeface="Calibri"/>
              <a:sym typeface="Calibri"/>
            </a:endParaRPr>
          </a:p>
          <a:p>
            <a:pPr algn="l">
              <a:buSzPts val="1100"/>
            </a:pPr>
            <a:fld id="{00000000-1234-1234-1234-123412341234}" type="slidenum">
              <a:rPr lang="en-GB" sz="1467">
                <a:solidFill>
                  <a:schemeClr val="lt1"/>
                </a:solidFill>
                <a:latin typeface="Calibri"/>
                <a:ea typeface="Calibri"/>
                <a:cs typeface="Calibri"/>
                <a:sym typeface="Calibri"/>
              </a:rPr>
              <a:pPr algn="l">
                <a:buSzPts val="1100"/>
              </a:pPr>
              <a:t>133</a:t>
            </a:fld>
            <a:endParaRPr sz="1467">
              <a:solidFill>
                <a:schemeClr val="lt1"/>
              </a:solidFill>
              <a:latin typeface="Calibri"/>
              <a:ea typeface="Calibri"/>
              <a:cs typeface="Calibri"/>
              <a:sym typeface="Calibri"/>
            </a:endParaRPr>
          </a:p>
        </p:txBody>
      </p:sp>
      <p:sp>
        <p:nvSpPr>
          <p:cNvPr id="8" name="Google Shape;472;p70"/>
          <p:cNvSpPr txBox="1"/>
          <p:nvPr/>
        </p:nvSpPr>
        <p:spPr>
          <a:xfrm>
            <a:off x="9157741" y="6253205"/>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133</a:t>
            </a:fld>
            <a:endParaRPr sz="1600" dirty="0">
              <a:solidFill>
                <a:schemeClr val="dk1"/>
              </a:solidFill>
              <a:latin typeface="Calibri"/>
              <a:ea typeface="Calibri"/>
              <a:cs typeface="Calibri"/>
              <a:sym typeface="Calibri"/>
            </a:endParaRPr>
          </a:p>
        </p:txBody>
      </p:sp>
      <p:sp>
        <p:nvSpPr>
          <p:cNvPr id="12" name="Rectangle 11">
            <a:extLst>
              <a:ext uri="{FF2B5EF4-FFF2-40B4-BE49-F238E27FC236}">
                <a16:creationId xmlns:a16="http://schemas.microsoft.com/office/drawing/2014/main" id="{0579A7AB-91C9-F241-899F-C43950F6EF94}"/>
              </a:ext>
            </a:extLst>
          </p:cNvPr>
          <p:cNvSpPr/>
          <p:nvPr/>
        </p:nvSpPr>
        <p:spPr>
          <a:xfrm>
            <a:off x="1220167" y="6097703"/>
            <a:ext cx="9857244" cy="543841"/>
          </a:xfrm>
          <a:prstGeom prst="rect">
            <a:avLst/>
          </a:prstGeom>
          <a:solidFill>
            <a:srgbClr val="FFFF00"/>
          </a:solidFill>
        </p:spPr>
        <p:txBody>
          <a:bodyPr wrap="square">
            <a:spAutoFit/>
          </a:bodyPr>
          <a:lstStyle/>
          <a:p>
            <a:r>
              <a:rPr lang="en-US" sz="1467" b="1" dirty="0"/>
              <a:t>IJCAI-2020: </a:t>
            </a:r>
            <a:r>
              <a:rPr lang="en-US" sz="1467" i="1" dirty="0"/>
              <a:t>A Survey on Computational Propaganda Detection.</a:t>
            </a:r>
          </a:p>
          <a:p>
            <a:r>
              <a:rPr lang="en-US" sz="1467" dirty="0"/>
              <a:t>Giovanni Da San Martino, Stefano </a:t>
            </a:r>
            <a:r>
              <a:rPr lang="en-US" sz="1467" dirty="0" err="1"/>
              <a:t>Cresci</a:t>
            </a:r>
            <a:r>
              <a:rPr lang="en-US" sz="1467" dirty="0"/>
              <a:t>, Alberto </a:t>
            </a:r>
            <a:r>
              <a:rPr lang="en-US" sz="1467" dirty="0" err="1"/>
              <a:t>Barrón</a:t>
            </a:r>
            <a:r>
              <a:rPr lang="en-US" sz="1467" dirty="0"/>
              <a:t>-Cedeño, </a:t>
            </a:r>
            <a:r>
              <a:rPr lang="en-US" sz="1467" dirty="0" err="1"/>
              <a:t>Seunghak</a:t>
            </a:r>
            <a:r>
              <a:rPr lang="en-US" sz="1467" dirty="0"/>
              <a:t> Yu, Roberto Di Pietro, Preslav Nakov</a:t>
            </a:r>
          </a:p>
        </p:txBody>
      </p:sp>
      <p:sp>
        <p:nvSpPr>
          <p:cNvPr id="9" name="Google Shape;299;p41"/>
          <p:cNvSpPr txBox="1"/>
          <p:nvPr/>
        </p:nvSpPr>
        <p:spPr>
          <a:xfrm>
            <a:off x="965200" y="117399"/>
            <a:ext cx="10261600" cy="447909"/>
          </a:xfrm>
          <a:prstGeom prst="rect">
            <a:avLst/>
          </a:prstGeom>
          <a:solidFill>
            <a:srgbClr val="FFFFFF"/>
          </a:solidFill>
          <a:ln>
            <a:noFill/>
          </a:ln>
        </p:spPr>
        <p:txBody>
          <a:bodyPr spcFirstLastPara="1" wrap="square" lIns="0" tIns="0" rIns="0" bIns="0" anchor="t" anchorCtr="0">
            <a:noAutofit/>
          </a:bodyPr>
          <a:lstStyle/>
          <a:p>
            <a:pPr marL="97975" algn="ctr" defTabSz="1219170">
              <a:defRPr/>
            </a:pPr>
            <a:r>
              <a:rPr lang="en-US" sz="3733" kern="0" dirty="0">
                <a:solidFill>
                  <a:srgbClr val="000000"/>
                </a:solidFill>
                <a:latin typeface="Calibri"/>
                <a:ea typeface="Calibri"/>
                <a:cs typeface="Calibri"/>
                <a:sym typeface="Calibri"/>
              </a:rPr>
              <a:t>Bandwagon</a:t>
            </a:r>
            <a:endParaRPr sz="3733" kern="0" dirty="0">
              <a:solidFill>
                <a:srgbClr val="000000"/>
              </a:solidFill>
              <a:latin typeface="Calibri"/>
              <a:ea typeface="Calibri"/>
              <a:cs typeface="Calibri"/>
              <a:sym typeface="Calibri"/>
            </a:endParaRPr>
          </a:p>
        </p:txBody>
      </p:sp>
      <p:pic>
        <p:nvPicPr>
          <p:cNvPr id="13" name="Google Shape;300;p41"/>
          <p:cNvPicPr preferRelativeResize="0"/>
          <p:nvPr/>
        </p:nvPicPr>
        <p:blipFill rotWithShape="1">
          <a:blip r:embed="rId3">
            <a:alphaModFix/>
          </a:blip>
          <a:srcRect/>
          <a:stretch/>
        </p:blipFill>
        <p:spPr>
          <a:xfrm>
            <a:off x="2782958" y="851175"/>
            <a:ext cx="7116417" cy="5155650"/>
          </a:xfrm>
          <a:prstGeom prst="rect">
            <a:avLst/>
          </a:prstGeom>
          <a:noFill/>
          <a:ln>
            <a:noFill/>
          </a:ln>
        </p:spPr>
      </p:pic>
      <p:pic>
        <p:nvPicPr>
          <p:cNvPr id="7" name="Picture 6">
            <a:extLst>
              <a:ext uri="{FF2B5EF4-FFF2-40B4-BE49-F238E27FC236}">
                <a16:creationId xmlns:a16="http://schemas.microsoft.com/office/drawing/2014/main" id="{FF836A78-E7EA-6C0D-6940-FF4DAD3FC239}"/>
              </a:ext>
            </a:extLst>
          </p:cNvPr>
          <p:cNvPicPr>
            <a:picLocks noChangeAspect="1"/>
          </p:cNvPicPr>
          <p:nvPr/>
        </p:nvPicPr>
        <p:blipFill>
          <a:blip r:embed="rId4"/>
          <a:stretch>
            <a:fillRect/>
          </a:stretch>
        </p:blipFill>
        <p:spPr>
          <a:xfrm>
            <a:off x="11537660" y="0"/>
            <a:ext cx="654340" cy="847493"/>
          </a:xfrm>
          <a:prstGeom prst="rect">
            <a:avLst/>
          </a:prstGeom>
        </p:spPr>
      </p:pic>
      <p:pic>
        <p:nvPicPr>
          <p:cNvPr id="1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F3DE822-D959-5C2E-FF5E-FBCCB54544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70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1739900" y="-152400"/>
            <a:ext cx="8229600" cy="1143000"/>
          </a:xfrm>
        </p:spPr>
        <p:txBody>
          <a:bodyPr>
            <a:normAutofit/>
          </a:bodyPr>
          <a:lstStyle/>
          <a:p>
            <a:r>
              <a:rPr lang="en-US" sz="3200" dirty="0"/>
              <a:t>Propaganda Detection (Gupta et al., 2019)</a:t>
            </a:r>
            <a:endParaRPr lang="zh-CN" altLang="en-US" sz="3200" dirty="0"/>
          </a:p>
        </p:txBody>
      </p:sp>
      <p:sp>
        <p:nvSpPr>
          <p:cNvPr id="2" name="Slide Number Placeholder 1"/>
          <p:cNvSpPr>
            <a:spLocks noGrp="1"/>
          </p:cNvSpPr>
          <p:nvPr>
            <p:ph type="sldNum" sz="quarter" idx="12"/>
          </p:nvPr>
        </p:nvSpPr>
        <p:spPr/>
        <p:txBody>
          <a:bodyPr/>
          <a:lstStyle/>
          <a:p>
            <a:fld id="{7104C6E4-5FC0-B04C-9C16-CF93AC737B50}" type="slidenum">
              <a:rPr lang="en-US" smtClean="0">
                <a:solidFill>
                  <a:srgbClr val="000000"/>
                </a:solidFill>
              </a:rPr>
              <a:pPr/>
              <a:t>134</a:t>
            </a:fld>
            <a:endParaRPr lang="en-US">
              <a:solidFill>
                <a:srgbClr val="000000"/>
              </a:solidFill>
            </a:endParaRPr>
          </a:p>
        </p:txBody>
      </p:sp>
      <p:pic>
        <p:nvPicPr>
          <p:cNvPr id="4" name="Picture 3" descr="Screen Shot 2022-03-09 at 12.57.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990600"/>
            <a:ext cx="8716799" cy="5593516"/>
          </a:xfrm>
          <a:prstGeom prst="rect">
            <a:avLst/>
          </a:prstGeom>
        </p:spPr>
      </p:pic>
      <p:pic>
        <p:nvPicPr>
          <p:cNvPr id="5" name="Picture 4">
            <a:extLst>
              <a:ext uri="{FF2B5EF4-FFF2-40B4-BE49-F238E27FC236}">
                <a16:creationId xmlns:a16="http://schemas.microsoft.com/office/drawing/2014/main" id="{EEE5948E-C083-50C7-945D-BE5B409BAE06}"/>
              </a:ext>
            </a:extLst>
          </p:cNvPr>
          <p:cNvPicPr>
            <a:picLocks noChangeAspect="1"/>
          </p:cNvPicPr>
          <p:nvPr/>
        </p:nvPicPr>
        <p:blipFill>
          <a:blip r:embed="rId4"/>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2209386-F27A-9489-9438-67493E4DC3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7451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32"/>
          <p:cNvSpPr txBox="1"/>
          <p:nvPr/>
        </p:nvSpPr>
        <p:spPr>
          <a:xfrm>
            <a:off x="9335017" y="6385155"/>
            <a:ext cx="2844800" cy="365200"/>
          </a:xfrm>
          <a:prstGeom prst="rect">
            <a:avLst/>
          </a:prstGeom>
          <a:noFill/>
          <a:ln>
            <a:noFill/>
          </a:ln>
        </p:spPr>
        <p:txBody>
          <a:bodyPr spcFirstLastPara="1" wrap="square" lIns="91433" tIns="45700" rIns="91433" bIns="45700" anchor="t" anchorCtr="0">
            <a:noAutofit/>
          </a:bodyPr>
          <a:lstStyle/>
          <a:p>
            <a:pPr algn="r">
              <a:buClr>
                <a:srgbClr val="000000"/>
              </a:buClr>
              <a:buSzPts val="1200"/>
            </a:pPr>
            <a:fld id="{00000000-1234-1234-1234-123412341234}" type="slidenum">
              <a:rPr lang="en" sz="1600">
                <a:solidFill>
                  <a:schemeClr val="dk1"/>
                </a:solidFill>
                <a:latin typeface="Calibri"/>
                <a:ea typeface="Calibri"/>
                <a:cs typeface="Calibri"/>
                <a:sym typeface="Calibri"/>
              </a:rPr>
              <a:pPr algn="r">
                <a:buClr>
                  <a:srgbClr val="000000"/>
                </a:buClr>
                <a:buSzPts val="1200"/>
              </a:pPr>
              <a:t>135</a:t>
            </a:fld>
            <a:endParaRPr sz="1600">
              <a:solidFill>
                <a:schemeClr val="dk1"/>
              </a:solidFill>
              <a:latin typeface="Calibri"/>
              <a:ea typeface="Calibri"/>
              <a:cs typeface="Calibri"/>
              <a:sym typeface="Calibri"/>
            </a:endParaRPr>
          </a:p>
        </p:txBody>
      </p:sp>
      <p:pic>
        <p:nvPicPr>
          <p:cNvPr id="948" name="Google Shape;948;p132" descr="Screen Shot 2019-08-31 at 6.48.52 AM.png"/>
          <p:cNvPicPr preferRelativeResize="0"/>
          <p:nvPr/>
        </p:nvPicPr>
        <p:blipFill rotWithShape="1">
          <a:blip r:embed="rId3">
            <a:alphaModFix/>
          </a:blip>
          <a:srcRect l="50637" t="40320" r="-634" b="-645"/>
          <a:stretch/>
        </p:blipFill>
        <p:spPr>
          <a:xfrm>
            <a:off x="2871409" y="272309"/>
            <a:ext cx="6870011" cy="5725008"/>
          </a:xfrm>
          <a:prstGeom prst="rect">
            <a:avLst/>
          </a:prstGeom>
          <a:noFill/>
          <a:ln>
            <a:noFill/>
          </a:ln>
        </p:spPr>
      </p:pic>
      <p:sp>
        <p:nvSpPr>
          <p:cNvPr id="949" name="Google Shape;949;p132"/>
          <p:cNvSpPr/>
          <p:nvPr/>
        </p:nvSpPr>
        <p:spPr>
          <a:xfrm>
            <a:off x="1903788" y="6126596"/>
            <a:ext cx="8384400" cy="574400"/>
          </a:xfrm>
          <a:prstGeom prst="rect">
            <a:avLst/>
          </a:prstGeom>
          <a:solidFill>
            <a:srgbClr val="FFFF00"/>
          </a:solidFill>
          <a:ln>
            <a:noFill/>
          </a:ln>
        </p:spPr>
        <p:txBody>
          <a:bodyPr spcFirstLastPara="1" wrap="square" lIns="121900" tIns="60933" rIns="121900" bIns="60933" anchor="t" anchorCtr="0">
            <a:noAutofit/>
          </a:bodyPr>
          <a:lstStyle/>
          <a:p>
            <a:r>
              <a:rPr lang="en" sz="1467" b="1">
                <a:solidFill>
                  <a:srgbClr val="000000"/>
                </a:solidFill>
                <a:latin typeface="Arial"/>
                <a:ea typeface="Arial"/>
                <a:cs typeface="Arial"/>
                <a:sym typeface="Arial"/>
              </a:rPr>
              <a:t>EMNLP-2019: </a:t>
            </a:r>
            <a:r>
              <a:rPr lang="en" sz="1467" i="1">
                <a:solidFill>
                  <a:srgbClr val="000000"/>
                </a:solidFill>
                <a:latin typeface="Arial"/>
                <a:ea typeface="Arial"/>
                <a:cs typeface="Arial"/>
                <a:sym typeface="Arial"/>
              </a:rPr>
              <a:t>Fine-Grained Analysis of Propaganda in News Articles.</a:t>
            </a:r>
            <a:endParaRPr sz="2400"/>
          </a:p>
          <a:p>
            <a:r>
              <a:rPr lang="en" sz="1467">
                <a:solidFill>
                  <a:srgbClr val="000000"/>
                </a:solidFill>
                <a:latin typeface="Arial"/>
                <a:ea typeface="Arial"/>
                <a:cs typeface="Arial"/>
                <a:sym typeface="Arial"/>
              </a:rPr>
              <a:t>Giovanni Da San Martino, Seunghak Yu, Alberto Barrón-Cedeño, Rostislav Petrov, Preslav Nakov</a:t>
            </a:r>
            <a:endParaRPr sz="2400"/>
          </a:p>
        </p:txBody>
      </p:sp>
      <p:sp>
        <p:nvSpPr>
          <p:cNvPr id="2" name="Slide Number Placeholder 1"/>
          <p:cNvSpPr>
            <a:spLocks noGrp="1"/>
          </p:cNvSpPr>
          <p:nvPr>
            <p:ph type="sldNum" sz="quarter" idx="12"/>
          </p:nvPr>
        </p:nvSpPr>
        <p:spPr/>
        <p:txBody>
          <a:bodyPr/>
          <a:lstStyle/>
          <a:p>
            <a:fld id="{89057327-5C45-3844-9BAD-8A2E33F71C3A}" type="slidenum">
              <a:rPr lang="en-US" smtClean="0"/>
              <a:t>135</a:t>
            </a:fld>
            <a:endParaRPr lang="en-US"/>
          </a:p>
        </p:txBody>
      </p:sp>
      <p:pic>
        <p:nvPicPr>
          <p:cNvPr id="6" name="Picture 5">
            <a:extLst>
              <a:ext uri="{FF2B5EF4-FFF2-40B4-BE49-F238E27FC236}">
                <a16:creationId xmlns:a16="http://schemas.microsoft.com/office/drawing/2014/main" id="{9ED3BA91-163F-6945-F0CB-A5E65B0459C1}"/>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52DFB3A-C0AE-63A7-E0FD-E5BE6C12C3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7003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2;p70"/>
          <p:cNvSpPr txBox="1"/>
          <p:nvPr/>
        </p:nvSpPr>
        <p:spPr>
          <a:xfrm>
            <a:off x="9240629" y="6253205"/>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136</a:t>
            </a:fld>
            <a:endParaRPr sz="1600" dirty="0">
              <a:solidFill>
                <a:schemeClr val="dk1"/>
              </a:solidFill>
              <a:latin typeface="Calibri"/>
              <a:ea typeface="Calibri"/>
              <a:cs typeface="Calibri"/>
              <a:sym typeface="Calibri"/>
            </a:endParaRPr>
          </a:p>
        </p:txBody>
      </p:sp>
      <p:pic>
        <p:nvPicPr>
          <p:cNvPr id="2" name="Picture 1" descr="Screen Shot 2019-12-16 at 1.03.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05" y="5"/>
            <a:ext cx="6743475" cy="6023947"/>
          </a:xfrm>
          <a:prstGeom prst="rect">
            <a:avLst/>
          </a:prstGeom>
        </p:spPr>
      </p:pic>
      <p:pic>
        <p:nvPicPr>
          <p:cNvPr id="3" name="Picture 2" descr="Screen Shot 2019-12-16 at 1.03.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41" y="5"/>
            <a:ext cx="3471915" cy="5703147"/>
          </a:xfrm>
          <a:prstGeom prst="rect">
            <a:avLst/>
          </a:prstGeom>
        </p:spPr>
      </p:pic>
      <p:sp>
        <p:nvSpPr>
          <p:cNvPr id="6" name="Rectangle 5">
            <a:extLst>
              <a:ext uri="{FF2B5EF4-FFF2-40B4-BE49-F238E27FC236}">
                <a16:creationId xmlns:a16="http://schemas.microsoft.com/office/drawing/2014/main" id="{7C7EBBF9-C861-3C42-81C3-9093242DE09B}"/>
              </a:ext>
            </a:extLst>
          </p:cNvPr>
          <p:cNvSpPr/>
          <p:nvPr/>
        </p:nvSpPr>
        <p:spPr>
          <a:xfrm>
            <a:off x="316992" y="6148551"/>
            <a:ext cx="11289792" cy="543841"/>
          </a:xfrm>
          <a:prstGeom prst="rect">
            <a:avLst/>
          </a:prstGeom>
          <a:solidFill>
            <a:srgbClr val="FFFF00"/>
          </a:solidFill>
        </p:spPr>
        <p:txBody>
          <a:bodyPr wrap="square">
            <a:spAutoFit/>
          </a:bodyPr>
          <a:lstStyle/>
          <a:p>
            <a:r>
              <a:rPr lang="en-US" sz="1467" b="1" dirty="0"/>
              <a:t>ACL-2020 (best demo award, honorable mention):</a:t>
            </a:r>
            <a:r>
              <a:rPr lang="en-US" sz="1467" i="1" dirty="0"/>
              <a:t> </a:t>
            </a:r>
            <a:r>
              <a:rPr lang="en-US" sz="1467" i="1" dirty="0" err="1"/>
              <a:t>Prta</a:t>
            </a:r>
            <a:r>
              <a:rPr lang="en-US" sz="1467" i="1" dirty="0"/>
              <a:t>: A System to Support the Analysis of Propaganda Techniques in the News.</a:t>
            </a:r>
          </a:p>
          <a:p>
            <a:r>
              <a:rPr lang="en-US" sz="1467" dirty="0"/>
              <a:t>Giovanni Da San Martino, </a:t>
            </a:r>
            <a:r>
              <a:rPr lang="en-US" sz="1467" dirty="0" err="1"/>
              <a:t>Shaden</a:t>
            </a:r>
            <a:r>
              <a:rPr lang="en-US" sz="1467" dirty="0"/>
              <a:t> </a:t>
            </a:r>
            <a:r>
              <a:rPr lang="en-US" sz="1467" dirty="0" err="1"/>
              <a:t>Shaar</a:t>
            </a:r>
            <a:r>
              <a:rPr lang="en-US" sz="1467" dirty="0"/>
              <a:t>, </a:t>
            </a:r>
            <a:r>
              <a:rPr lang="en-US" sz="1467" dirty="0" err="1"/>
              <a:t>Yifan</a:t>
            </a:r>
            <a:r>
              <a:rPr lang="en-US" sz="1467" dirty="0"/>
              <a:t> Zhang, </a:t>
            </a:r>
            <a:r>
              <a:rPr lang="en-US" sz="1467" dirty="0" err="1"/>
              <a:t>Seunghak</a:t>
            </a:r>
            <a:r>
              <a:rPr lang="en-US" sz="1467" dirty="0"/>
              <a:t> Yu, Alberto </a:t>
            </a:r>
            <a:r>
              <a:rPr lang="en-US" sz="1467" dirty="0" err="1"/>
              <a:t>Barrón</a:t>
            </a:r>
            <a:r>
              <a:rPr lang="en-US" sz="1467" dirty="0"/>
              <a:t>-Cedeño, Preslav Nakov</a:t>
            </a:r>
          </a:p>
        </p:txBody>
      </p:sp>
      <p:sp>
        <p:nvSpPr>
          <p:cNvPr id="4" name="Slide Number Placeholder 3"/>
          <p:cNvSpPr>
            <a:spLocks noGrp="1"/>
          </p:cNvSpPr>
          <p:nvPr>
            <p:ph type="sldNum" sz="quarter" idx="12"/>
          </p:nvPr>
        </p:nvSpPr>
        <p:spPr/>
        <p:txBody>
          <a:bodyPr/>
          <a:lstStyle/>
          <a:p>
            <a:fld id="{89057327-5C45-3844-9BAD-8A2E33F71C3A}" type="slidenum">
              <a:rPr lang="en-US" smtClean="0"/>
              <a:t>136</a:t>
            </a:fld>
            <a:endParaRPr lang="en-US"/>
          </a:p>
        </p:txBody>
      </p:sp>
      <p:pic>
        <p:nvPicPr>
          <p:cNvPr id="7" name="Picture 6">
            <a:extLst>
              <a:ext uri="{FF2B5EF4-FFF2-40B4-BE49-F238E27FC236}">
                <a16:creationId xmlns:a16="http://schemas.microsoft.com/office/drawing/2014/main" id="{0D7DA906-474C-87C2-3125-3BB467C2DC3E}"/>
              </a:ext>
            </a:extLst>
          </p:cNvPr>
          <p:cNvPicPr>
            <a:picLocks noChangeAspect="1"/>
          </p:cNvPicPr>
          <p:nvPr/>
        </p:nvPicPr>
        <p:blipFill>
          <a:blip r:embed="rId4"/>
          <a:stretch>
            <a:fillRect/>
          </a:stretch>
        </p:blipFill>
        <p:spPr>
          <a:xfrm>
            <a:off x="11537660" y="0"/>
            <a:ext cx="654340" cy="847493"/>
          </a:xfrm>
          <a:prstGeom prst="rect">
            <a:avLst/>
          </a:prstGeom>
        </p:spPr>
      </p:pic>
    </p:spTree>
    <p:extLst>
      <p:ext uri="{BB962C8B-B14F-4D97-AF65-F5344CB8AC3E}">
        <p14:creationId xmlns:p14="http://schemas.microsoft.com/office/powerpoint/2010/main" val="2303950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2;p88"/>
          <p:cNvSpPr txBox="1"/>
          <p:nvPr/>
        </p:nvSpPr>
        <p:spPr>
          <a:xfrm>
            <a:off x="9347200" y="6056931"/>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137</a:t>
            </a:fld>
            <a:endParaRPr sz="1600" dirty="0">
              <a:solidFill>
                <a:schemeClr val="dk1"/>
              </a:solidFill>
              <a:latin typeface="Calibri"/>
              <a:ea typeface="Calibri"/>
              <a:cs typeface="Calibri"/>
              <a:sym typeface="Calibri"/>
            </a:endParaRPr>
          </a:p>
        </p:txBody>
      </p:sp>
      <p:sp>
        <p:nvSpPr>
          <p:cNvPr id="5" name="TextBox 4"/>
          <p:cNvSpPr txBox="1"/>
          <p:nvPr/>
        </p:nvSpPr>
        <p:spPr>
          <a:xfrm>
            <a:off x="2806179" y="124916"/>
            <a:ext cx="6253835" cy="584776"/>
          </a:xfrm>
          <a:prstGeom prst="rect">
            <a:avLst/>
          </a:prstGeom>
          <a:noFill/>
        </p:spPr>
        <p:txBody>
          <a:bodyPr wrap="none" rtlCol="0">
            <a:spAutoFit/>
          </a:bodyPr>
          <a:lstStyle/>
          <a:p>
            <a:pPr algn="ctr"/>
            <a:r>
              <a:rPr lang="en-US" sz="3200" dirty="0"/>
              <a:t>Shared Tasks at </a:t>
            </a:r>
            <a:r>
              <a:rPr lang="en-US" sz="3200" dirty="0" err="1"/>
              <a:t>SemEval</a:t>
            </a:r>
            <a:r>
              <a:rPr lang="en-US" sz="3200" dirty="0"/>
              <a:t>: 2019-2021</a:t>
            </a:r>
          </a:p>
        </p:txBody>
      </p:sp>
      <p:pic>
        <p:nvPicPr>
          <p:cNvPr id="7" name="Google Shape;768;p133"/>
          <p:cNvPicPr preferRelativeResize="0"/>
          <p:nvPr/>
        </p:nvPicPr>
        <p:blipFill>
          <a:blip r:embed="rId2">
            <a:alphaModFix/>
          </a:blip>
          <a:stretch>
            <a:fillRect/>
          </a:stretch>
        </p:blipFill>
        <p:spPr>
          <a:xfrm>
            <a:off x="5636436" y="1037561"/>
            <a:ext cx="6555565" cy="3029800"/>
          </a:xfrm>
          <a:prstGeom prst="rect">
            <a:avLst/>
          </a:prstGeom>
          <a:noFill/>
          <a:ln>
            <a:noFill/>
          </a:ln>
        </p:spPr>
      </p:pic>
      <p:pic>
        <p:nvPicPr>
          <p:cNvPr id="8" name="Google Shape;769;p133"/>
          <p:cNvPicPr preferRelativeResize="0"/>
          <p:nvPr/>
        </p:nvPicPr>
        <p:blipFill>
          <a:blip r:embed="rId3">
            <a:alphaModFix/>
          </a:blip>
          <a:stretch>
            <a:fillRect/>
          </a:stretch>
        </p:blipFill>
        <p:spPr>
          <a:xfrm>
            <a:off x="63807" y="1631753"/>
            <a:ext cx="5572631" cy="3087799"/>
          </a:xfrm>
          <a:prstGeom prst="rect">
            <a:avLst/>
          </a:prstGeom>
          <a:noFill/>
          <a:ln>
            <a:noFill/>
          </a:ln>
        </p:spPr>
      </p:pic>
      <p:pic>
        <p:nvPicPr>
          <p:cNvPr id="6" name="Google Shape;1056;p151" descr="Graphical user interface, text, application, email&#10;&#10;Description automatically generated">
            <a:extLst>
              <a:ext uri="{FF2B5EF4-FFF2-40B4-BE49-F238E27FC236}">
                <a16:creationId xmlns:a16="http://schemas.microsoft.com/office/drawing/2014/main" id="{73DDE2E7-CE36-C84A-B9CF-19A88DF22AF8}"/>
              </a:ext>
            </a:extLst>
          </p:cNvPr>
          <p:cNvPicPr preferRelativeResize="0"/>
          <p:nvPr/>
        </p:nvPicPr>
        <p:blipFill rotWithShape="1">
          <a:blip r:embed="rId4">
            <a:alphaModFix/>
          </a:blip>
          <a:srcRect/>
          <a:stretch/>
        </p:blipFill>
        <p:spPr>
          <a:xfrm>
            <a:off x="4666903" y="4067366"/>
            <a:ext cx="7525100" cy="4042831"/>
          </a:xfrm>
          <a:prstGeom prst="rect">
            <a:avLst/>
          </a:prstGeom>
          <a:noFill/>
          <a:ln>
            <a:noFill/>
          </a:ln>
        </p:spPr>
      </p:pic>
      <p:sp>
        <p:nvSpPr>
          <p:cNvPr id="2" name="Slide Number Placeholder 1"/>
          <p:cNvSpPr>
            <a:spLocks noGrp="1"/>
          </p:cNvSpPr>
          <p:nvPr>
            <p:ph type="sldNum" sz="quarter" idx="12"/>
          </p:nvPr>
        </p:nvSpPr>
        <p:spPr/>
        <p:txBody>
          <a:bodyPr/>
          <a:lstStyle/>
          <a:p>
            <a:fld id="{89057327-5C45-3844-9BAD-8A2E33F71C3A}" type="slidenum">
              <a:rPr lang="en-US" smtClean="0"/>
              <a:t>137</a:t>
            </a:fld>
            <a:endParaRPr lang="en-US"/>
          </a:p>
        </p:txBody>
      </p:sp>
      <p:pic>
        <p:nvPicPr>
          <p:cNvPr id="9" name="Picture 8">
            <a:extLst>
              <a:ext uri="{FF2B5EF4-FFF2-40B4-BE49-F238E27FC236}">
                <a16:creationId xmlns:a16="http://schemas.microsoft.com/office/drawing/2014/main" id="{3AE68124-1935-5207-7798-50EB0D8D8926}"/>
              </a:ext>
            </a:extLst>
          </p:cNvPr>
          <p:cNvPicPr>
            <a:picLocks noChangeAspect="1"/>
          </p:cNvPicPr>
          <p:nvPr/>
        </p:nvPicPr>
        <p:blipFill>
          <a:blip r:embed="rId5"/>
          <a:stretch>
            <a:fillRect/>
          </a:stretch>
        </p:blipFill>
        <p:spPr>
          <a:xfrm>
            <a:off x="11537660" y="0"/>
            <a:ext cx="654340" cy="847493"/>
          </a:xfrm>
          <a:prstGeom prst="rect">
            <a:avLst/>
          </a:prstGeom>
        </p:spPr>
      </p:pic>
      <p:pic>
        <p:nvPicPr>
          <p:cNvPr id="1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8D2B4C5-C30B-2084-7BC6-E58E27DE21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1789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8"/>
          <p:cNvSpPr txBox="1">
            <a:spLocks noGrp="1"/>
          </p:cNvSpPr>
          <p:nvPr>
            <p:ph type="title"/>
          </p:nvPr>
        </p:nvSpPr>
        <p:spPr>
          <a:xfrm>
            <a:off x="218600" y="70933"/>
            <a:ext cx="11754800" cy="763600"/>
          </a:xfrm>
          <a:prstGeom prst="rect">
            <a:avLst/>
          </a:prstGeom>
          <a:noFill/>
          <a:ln>
            <a:noFill/>
          </a:ln>
        </p:spPr>
        <p:txBody>
          <a:bodyPr spcFirstLastPara="1" vert="horz" wrap="square" lIns="121900" tIns="121900" rIns="121900" bIns="121900" rtlCol="0" anchor="t" anchorCtr="0">
            <a:noAutofit/>
          </a:bodyPr>
          <a:lstStyle/>
          <a:p>
            <a:pPr algn="ctr">
              <a:buSzPts val="990"/>
            </a:pPr>
            <a:r>
              <a:rPr lang="en-US" sz="4160" b="1" dirty="0"/>
              <a:t>Propaganda in Memes</a:t>
            </a:r>
            <a:endParaRPr sz="4160" dirty="0"/>
          </a:p>
          <a:p>
            <a:pPr algn="ctr">
              <a:buSzPts val="990"/>
            </a:pPr>
            <a:endParaRPr sz="3893" dirty="0"/>
          </a:p>
        </p:txBody>
      </p:sp>
      <p:sp>
        <p:nvSpPr>
          <p:cNvPr id="230" name="Google Shape;230;p48"/>
          <p:cNvSpPr txBox="1">
            <a:spLocks noGrp="1"/>
          </p:cNvSpPr>
          <p:nvPr>
            <p:ph type="sldNum" idx="12"/>
          </p:nvPr>
        </p:nvSpPr>
        <p:spPr>
          <a:xfrm>
            <a:off x="11044793" y="6032723"/>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138</a:t>
            </a:fld>
            <a:endParaRPr/>
          </a:p>
        </p:txBody>
      </p:sp>
      <p:sp>
        <p:nvSpPr>
          <p:cNvPr id="231" name="Google Shape;231;p48"/>
          <p:cNvSpPr txBox="1"/>
          <p:nvPr/>
        </p:nvSpPr>
        <p:spPr>
          <a:xfrm>
            <a:off x="415607" y="729648"/>
            <a:ext cx="4917600" cy="2493463"/>
          </a:xfrm>
          <a:prstGeom prst="rect">
            <a:avLst/>
          </a:prstGeom>
          <a:noFill/>
          <a:ln>
            <a:noFill/>
          </a:ln>
        </p:spPr>
        <p:txBody>
          <a:bodyPr spcFirstLastPara="1" wrap="square" lIns="121900" tIns="121900" rIns="121900" bIns="121900" anchor="t" anchorCtr="0">
            <a:spAutoFit/>
          </a:bodyPr>
          <a:lstStyle/>
          <a:p>
            <a:pPr marL="609585" indent="-507987">
              <a:lnSpc>
                <a:spcPct val="115000"/>
              </a:lnSpc>
              <a:buClr>
                <a:srgbClr val="0000FF"/>
              </a:buClr>
              <a:buSzPts val="2400"/>
              <a:buFont typeface="Arial"/>
              <a:buChar char="●"/>
            </a:pPr>
            <a:r>
              <a:rPr lang="en" sz="3200" b="1">
                <a:solidFill>
                  <a:srgbClr val="0000FF"/>
                </a:solidFill>
                <a:latin typeface="Arial"/>
                <a:ea typeface="Arial"/>
                <a:cs typeface="Arial"/>
                <a:sym typeface="Arial"/>
              </a:rPr>
              <a:t>Why Memes?</a:t>
            </a:r>
            <a:endParaRPr sz="2800">
              <a:solidFill>
                <a:srgbClr val="000000"/>
              </a:solidFill>
              <a:latin typeface="Arial"/>
              <a:ea typeface="Arial"/>
              <a:cs typeface="Arial"/>
              <a:sym typeface="Arial"/>
            </a:endParaRPr>
          </a:p>
          <a:p>
            <a:pPr marL="1219170" lvl="1" indent="-482588">
              <a:lnSpc>
                <a:spcPct val="115000"/>
              </a:lnSpc>
              <a:buClr>
                <a:srgbClr val="000000"/>
              </a:buClr>
              <a:buSzPts val="2100"/>
              <a:buFont typeface="Arial"/>
              <a:buChar char="○"/>
            </a:pPr>
            <a:r>
              <a:rPr lang="en" sz="2800">
                <a:solidFill>
                  <a:srgbClr val="000000"/>
                </a:solidFill>
                <a:latin typeface="Arial"/>
                <a:ea typeface="Arial"/>
                <a:cs typeface="Arial"/>
                <a:sym typeface="Arial"/>
              </a:rPr>
              <a:t>easy to understand</a:t>
            </a:r>
            <a:endParaRPr sz="2800">
              <a:solidFill>
                <a:srgbClr val="000000"/>
              </a:solidFill>
              <a:latin typeface="Arial"/>
              <a:ea typeface="Arial"/>
              <a:cs typeface="Arial"/>
              <a:sym typeface="Arial"/>
            </a:endParaRPr>
          </a:p>
          <a:p>
            <a:pPr marL="1219170" lvl="1" indent="-482588">
              <a:lnSpc>
                <a:spcPct val="115000"/>
              </a:lnSpc>
              <a:buClr>
                <a:srgbClr val="000000"/>
              </a:buClr>
              <a:buSzPts val="2100"/>
              <a:buFont typeface="Arial"/>
              <a:buChar char="○"/>
            </a:pPr>
            <a:r>
              <a:rPr lang="en" sz="2800">
                <a:solidFill>
                  <a:srgbClr val="000000"/>
                </a:solidFill>
                <a:latin typeface="Arial"/>
                <a:ea typeface="Arial"/>
                <a:cs typeface="Arial"/>
                <a:sym typeface="Arial"/>
              </a:rPr>
              <a:t>can easily spread</a:t>
            </a:r>
            <a:endParaRPr sz="2800">
              <a:solidFill>
                <a:srgbClr val="000000"/>
              </a:solidFill>
              <a:latin typeface="Arial"/>
              <a:ea typeface="Arial"/>
              <a:cs typeface="Arial"/>
              <a:sym typeface="Arial"/>
            </a:endParaRPr>
          </a:p>
          <a:p>
            <a:pPr>
              <a:lnSpc>
                <a:spcPct val="115000"/>
              </a:lnSpc>
              <a:spcBef>
                <a:spcPts val="1600"/>
              </a:spcBef>
              <a:buClr>
                <a:srgbClr val="000000"/>
              </a:buClr>
              <a:buSzPts val="2100"/>
            </a:pPr>
            <a:endParaRPr sz="2800">
              <a:solidFill>
                <a:srgbClr val="000000"/>
              </a:solidFill>
              <a:latin typeface="Arial"/>
              <a:ea typeface="Arial"/>
              <a:cs typeface="Arial"/>
              <a:sym typeface="Arial"/>
            </a:endParaRPr>
          </a:p>
        </p:txBody>
      </p:sp>
      <p:pic>
        <p:nvPicPr>
          <p:cNvPr id="232" name="Google Shape;232;p48"/>
          <p:cNvPicPr preferRelativeResize="0"/>
          <p:nvPr/>
        </p:nvPicPr>
        <p:blipFill rotWithShape="1">
          <a:blip r:embed="rId3">
            <a:alphaModFix/>
          </a:blip>
          <a:srcRect l="-3420" r="3419"/>
          <a:stretch/>
        </p:blipFill>
        <p:spPr>
          <a:xfrm>
            <a:off x="1144142" y="2734430"/>
            <a:ext cx="3460537" cy="3357801"/>
          </a:xfrm>
          <a:prstGeom prst="rect">
            <a:avLst/>
          </a:prstGeom>
          <a:noFill/>
          <a:ln>
            <a:noFill/>
          </a:ln>
        </p:spPr>
      </p:pic>
      <p:pic>
        <p:nvPicPr>
          <p:cNvPr id="233" name="Google Shape;233;p48"/>
          <p:cNvPicPr preferRelativeResize="0"/>
          <p:nvPr/>
        </p:nvPicPr>
        <p:blipFill rotWithShape="1">
          <a:blip r:embed="rId4">
            <a:alphaModFix/>
          </a:blip>
          <a:srcRect/>
          <a:stretch/>
        </p:blipFill>
        <p:spPr>
          <a:xfrm>
            <a:off x="5597572" y="927491"/>
            <a:ext cx="5680393" cy="5164736"/>
          </a:xfrm>
          <a:prstGeom prst="rect">
            <a:avLst/>
          </a:prstGeom>
          <a:noFill/>
          <a:ln>
            <a:noFill/>
          </a:ln>
        </p:spPr>
      </p:pic>
      <p:sp>
        <p:nvSpPr>
          <p:cNvPr id="7" name="Rectangle 6">
            <a:extLst>
              <a:ext uri="{FF2B5EF4-FFF2-40B4-BE49-F238E27FC236}">
                <a16:creationId xmlns:a16="http://schemas.microsoft.com/office/drawing/2014/main" id="{0E31F8A6-B726-3344-9A01-D58A46ED9ECD}"/>
              </a:ext>
            </a:extLst>
          </p:cNvPr>
          <p:cNvSpPr/>
          <p:nvPr/>
        </p:nvSpPr>
        <p:spPr>
          <a:xfrm>
            <a:off x="258253" y="6207880"/>
            <a:ext cx="11465283" cy="543841"/>
          </a:xfrm>
          <a:prstGeom prst="rect">
            <a:avLst/>
          </a:prstGeom>
          <a:solidFill>
            <a:srgbClr val="FFFF00"/>
          </a:solidFill>
        </p:spPr>
        <p:txBody>
          <a:bodyPr wrap="square">
            <a:spAutoFit/>
          </a:bodyPr>
          <a:lstStyle/>
          <a:p>
            <a:r>
              <a:rPr lang="en-US" sz="1467" b="1" dirty="0"/>
              <a:t>ACL-2021 (Findings):</a:t>
            </a:r>
            <a:r>
              <a:rPr lang="en-US" sz="1467" i="1" dirty="0"/>
              <a:t> Detecting Propaganda Techniques in Memes.</a:t>
            </a:r>
          </a:p>
          <a:p>
            <a:r>
              <a:rPr lang="en-US" sz="1467" dirty="0" err="1"/>
              <a:t>Dimitar</a:t>
            </a:r>
            <a:r>
              <a:rPr lang="en-US" sz="1467" dirty="0"/>
              <a:t> Dimitrov, </a:t>
            </a:r>
            <a:r>
              <a:rPr lang="en-US" sz="1467" dirty="0" err="1"/>
              <a:t>Bishr</a:t>
            </a:r>
            <a:r>
              <a:rPr lang="en-US" sz="1467" dirty="0"/>
              <a:t> Bin Ali, </a:t>
            </a:r>
            <a:r>
              <a:rPr lang="en-US" sz="1467" dirty="0" err="1"/>
              <a:t>Shaden</a:t>
            </a:r>
            <a:r>
              <a:rPr lang="en-US" sz="1467" dirty="0"/>
              <a:t> </a:t>
            </a:r>
            <a:r>
              <a:rPr lang="en-US" sz="1467" dirty="0" err="1"/>
              <a:t>Shaar</a:t>
            </a:r>
            <a:r>
              <a:rPr lang="en-US" sz="1467" dirty="0"/>
              <a:t>, </a:t>
            </a:r>
            <a:r>
              <a:rPr lang="en-US" sz="1467" dirty="0" err="1"/>
              <a:t>Firoj</a:t>
            </a:r>
            <a:r>
              <a:rPr lang="en-US" sz="1467" dirty="0"/>
              <a:t> </a:t>
            </a:r>
            <a:r>
              <a:rPr lang="en-US" sz="1467" dirty="0" err="1"/>
              <a:t>Alam</a:t>
            </a:r>
            <a:r>
              <a:rPr lang="en-US" sz="1467" dirty="0"/>
              <a:t>, Fabrizio Silvestri, Hamed </a:t>
            </a:r>
            <a:r>
              <a:rPr lang="en-US" sz="1467" dirty="0" err="1"/>
              <a:t>Firooz</a:t>
            </a:r>
            <a:r>
              <a:rPr lang="en-US" sz="1467" dirty="0"/>
              <a:t>, Preslav Nakov and Giovanni Da San Martino</a:t>
            </a:r>
          </a:p>
        </p:txBody>
      </p:sp>
      <p:pic>
        <p:nvPicPr>
          <p:cNvPr id="8" name="Picture 7">
            <a:extLst>
              <a:ext uri="{FF2B5EF4-FFF2-40B4-BE49-F238E27FC236}">
                <a16:creationId xmlns:a16="http://schemas.microsoft.com/office/drawing/2014/main" id="{7960F80B-B4FD-1336-B0C6-1B9C0ADEC2EE}"/>
              </a:ext>
            </a:extLst>
          </p:cNvPr>
          <p:cNvPicPr>
            <a:picLocks noChangeAspect="1"/>
          </p:cNvPicPr>
          <p:nvPr/>
        </p:nvPicPr>
        <p:blipFill>
          <a:blip r:embed="rId5"/>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689E14E2-3D92-B243-89FA-4C70EC8996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7058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49"/>
          <p:cNvSpPr txBox="1">
            <a:spLocks noGrp="1"/>
          </p:cNvSpPr>
          <p:nvPr>
            <p:ph type="title"/>
          </p:nvPr>
        </p:nvSpPr>
        <p:spPr>
          <a:xfrm>
            <a:off x="415600" y="152667"/>
            <a:ext cx="11360800" cy="763600"/>
          </a:xfrm>
          <a:prstGeom prst="rect">
            <a:avLst/>
          </a:prstGeom>
          <a:noFill/>
          <a:ln>
            <a:noFill/>
          </a:ln>
        </p:spPr>
        <p:txBody>
          <a:bodyPr spcFirstLastPara="1" vert="horz" wrap="square" lIns="121900" tIns="121900" rIns="121900" bIns="121900" rtlCol="0" anchor="t" anchorCtr="0">
            <a:noAutofit/>
          </a:bodyPr>
          <a:lstStyle/>
          <a:p>
            <a:pPr algn="ctr">
              <a:buClr>
                <a:schemeClr val="dk1"/>
              </a:buClr>
              <a:buSzPts val="990"/>
            </a:pPr>
            <a:r>
              <a:rPr lang="en" sz="3893" b="1"/>
              <a:t> Propaganda Techniques</a:t>
            </a:r>
            <a:endParaRPr sz="3893" b="1"/>
          </a:p>
          <a:p>
            <a:pPr algn="ctr">
              <a:buSzPts val="990"/>
            </a:pPr>
            <a:endParaRPr sz="3893"/>
          </a:p>
        </p:txBody>
      </p:sp>
      <p:sp>
        <p:nvSpPr>
          <p:cNvPr id="240" name="Google Shape;240;p49"/>
          <p:cNvSpPr txBox="1">
            <a:spLocks noGrp="1"/>
          </p:cNvSpPr>
          <p:nvPr>
            <p:ph type="body" idx="1"/>
          </p:nvPr>
        </p:nvSpPr>
        <p:spPr>
          <a:xfrm>
            <a:off x="6332116" y="1404800"/>
            <a:ext cx="5120000" cy="4048400"/>
          </a:xfrm>
          <a:prstGeom prst="rect">
            <a:avLst/>
          </a:prstGeom>
          <a:noFill/>
          <a:ln>
            <a:noFill/>
          </a:ln>
        </p:spPr>
        <p:txBody>
          <a:bodyPr spcFirstLastPara="1" vert="horz" wrap="square" lIns="121900" tIns="121900" rIns="121900" bIns="121900" rtlCol="0" anchor="t" anchorCtr="0">
            <a:normAutofit/>
          </a:bodyPr>
          <a:lstStyle/>
          <a:p>
            <a:pPr marL="380990" indent="-380990"/>
            <a:r>
              <a:rPr lang="en"/>
              <a:t>Loaded language: “</a:t>
            </a:r>
            <a:r>
              <a:rPr lang="en" i="1"/>
              <a:t>hate</a:t>
            </a:r>
            <a:r>
              <a:rPr lang="en"/>
              <a:t>”</a:t>
            </a:r>
            <a:endParaRPr/>
          </a:p>
          <a:p>
            <a:pPr marL="380990" indent="-380990">
              <a:spcBef>
                <a:spcPts val="1600"/>
              </a:spcBef>
              <a:spcAft>
                <a:spcPts val="1600"/>
              </a:spcAft>
            </a:pPr>
            <a:r>
              <a:rPr lang="en"/>
              <a:t>Name calling: “</a:t>
            </a:r>
            <a:r>
              <a:rPr lang="en" i="1"/>
              <a:t>terrorist</a:t>
            </a:r>
            <a:r>
              <a:rPr lang="en"/>
              <a:t>”</a:t>
            </a:r>
            <a:endParaRPr/>
          </a:p>
        </p:txBody>
      </p:sp>
      <p:sp>
        <p:nvSpPr>
          <p:cNvPr id="238" name="Google Shape;238;p49"/>
          <p:cNvSpPr txBox="1">
            <a:spLocks noGrp="1"/>
          </p:cNvSpPr>
          <p:nvPr>
            <p:ph type="sldNum" idx="12"/>
          </p:nvPr>
        </p:nvSpPr>
        <p:spPr>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139</a:t>
            </a:fld>
            <a:endParaRPr/>
          </a:p>
        </p:txBody>
      </p:sp>
      <p:sp>
        <p:nvSpPr>
          <p:cNvPr id="241" name="Google Shape;241;p49"/>
          <p:cNvSpPr txBox="1"/>
          <p:nvPr/>
        </p:nvSpPr>
        <p:spPr>
          <a:xfrm>
            <a:off x="847023" y="1542744"/>
            <a:ext cx="5120000" cy="4048400"/>
          </a:xfrm>
          <a:prstGeom prst="rect">
            <a:avLst/>
          </a:prstGeom>
          <a:solidFill>
            <a:schemeClr val="dk1"/>
          </a:solidFill>
          <a:ln>
            <a:noFill/>
          </a:ln>
        </p:spPr>
        <p:txBody>
          <a:bodyPr spcFirstLastPara="1" wrap="square" lIns="121900" tIns="121900" rIns="121900" bIns="121900" anchor="t" anchorCtr="0">
            <a:normAutofit fontScale="92500" lnSpcReduction="20000"/>
          </a:bodyPr>
          <a:lstStyle/>
          <a:p>
            <a:pPr>
              <a:lnSpc>
                <a:spcPct val="115000"/>
              </a:lnSpc>
              <a:buClr>
                <a:schemeClr val="dk2"/>
              </a:buClr>
              <a:buSzPct val="69498"/>
            </a:pPr>
            <a:r>
              <a:rPr lang="en" sz="3733" b="1">
                <a:solidFill>
                  <a:schemeClr val="lt1"/>
                </a:solidFill>
                <a:latin typeface="Arial"/>
                <a:ea typeface="Arial"/>
                <a:cs typeface="Arial"/>
                <a:sym typeface="Arial"/>
              </a:rPr>
              <a:t>I HATE TRUMP</a:t>
            </a:r>
            <a:endParaRPr sz="2400"/>
          </a:p>
          <a:p>
            <a:pPr>
              <a:lnSpc>
                <a:spcPct val="115000"/>
              </a:lnSpc>
              <a:spcBef>
                <a:spcPts val="1600"/>
              </a:spcBef>
              <a:buClr>
                <a:schemeClr val="dk2"/>
              </a:buClr>
              <a:buSzPct val="69498"/>
            </a:pPr>
            <a:endParaRPr sz="3733" b="1">
              <a:solidFill>
                <a:schemeClr val="lt1"/>
              </a:solidFill>
              <a:latin typeface="Arial"/>
              <a:ea typeface="Arial"/>
              <a:cs typeface="Arial"/>
              <a:sym typeface="Arial"/>
            </a:endParaRPr>
          </a:p>
          <a:p>
            <a:pPr>
              <a:lnSpc>
                <a:spcPct val="115000"/>
              </a:lnSpc>
              <a:spcBef>
                <a:spcPts val="1600"/>
              </a:spcBef>
              <a:buClr>
                <a:schemeClr val="dk2"/>
              </a:buClr>
              <a:buSzPct val="69498"/>
            </a:pPr>
            <a:endParaRPr sz="3733" b="1">
              <a:solidFill>
                <a:schemeClr val="lt1"/>
              </a:solidFill>
              <a:latin typeface="Arial"/>
              <a:ea typeface="Arial"/>
              <a:cs typeface="Arial"/>
              <a:sym typeface="Arial"/>
            </a:endParaRPr>
          </a:p>
          <a:p>
            <a:pPr>
              <a:lnSpc>
                <a:spcPct val="115000"/>
              </a:lnSpc>
              <a:spcBef>
                <a:spcPts val="1600"/>
              </a:spcBef>
              <a:buClr>
                <a:schemeClr val="dk2"/>
              </a:buClr>
              <a:buSzPct val="69498"/>
            </a:pPr>
            <a:endParaRPr sz="3733" b="1">
              <a:solidFill>
                <a:schemeClr val="lt1"/>
              </a:solidFill>
              <a:latin typeface="Arial"/>
              <a:ea typeface="Arial"/>
              <a:cs typeface="Arial"/>
              <a:sym typeface="Arial"/>
            </a:endParaRPr>
          </a:p>
          <a:p>
            <a:pPr>
              <a:lnSpc>
                <a:spcPct val="115000"/>
              </a:lnSpc>
              <a:spcBef>
                <a:spcPts val="1600"/>
              </a:spcBef>
              <a:spcAft>
                <a:spcPts val="1600"/>
              </a:spcAft>
              <a:buClr>
                <a:schemeClr val="dk2"/>
              </a:buClr>
              <a:buSzPct val="69498"/>
            </a:pPr>
            <a:r>
              <a:rPr lang="en" sz="3733" b="1">
                <a:solidFill>
                  <a:schemeClr val="lt1"/>
                </a:solidFill>
                <a:latin typeface="Arial"/>
                <a:ea typeface="Arial"/>
                <a:cs typeface="Arial"/>
                <a:sym typeface="Arial"/>
              </a:rPr>
              <a:t>MOST TERRORIST DO</a:t>
            </a:r>
            <a:endParaRPr sz="2400"/>
          </a:p>
        </p:txBody>
      </p:sp>
      <p:sp>
        <p:nvSpPr>
          <p:cNvPr id="6" name="Rectangle 5">
            <a:extLst>
              <a:ext uri="{FF2B5EF4-FFF2-40B4-BE49-F238E27FC236}">
                <a16:creationId xmlns:a16="http://schemas.microsoft.com/office/drawing/2014/main" id="{BA505D7A-D600-C541-A45B-D7C8F0414040}"/>
              </a:ext>
            </a:extLst>
          </p:cNvPr>
          <p:cNvSpPr/>
          <p:nvPr/>
        </p:nvSpPr>
        <p:spPr>
          <a:xfrm>
            <a:off x="739885" y="6219980"/>
            <a:ext cx="10409747" cy="543841"/>
          </a:xfrm>
          <a:prstGeom prst="rect">
            <a:avLst/>
          </a:prstGeom>
          <a:solidFill>
            <a:srgbClr val="FFFF00"/>
          </a:solidFill>
        </p:spPr>
        <p:txBody>
          <a:bodyPr wrap="square">
            <a:spAutoFit/>
          </a:bodyPr>
          <a:lstStyle/>
          <a:p>
            <a:r>
              <a:rPr lang="en-US" sz="1467" b="1" dirty="0"/>
              <a:t>SemEval-2021:</a:t>
            </a:r>
            <a:r>
              <a:rPr lang="en-US" sz="1467" i="1" dirty="0"/>
              <a:t> SemEval-2021 Task 6: Detection of Persuasive Techniques in Texts and Images</a:t>
            </a:r>
          </a:p>
          <a:p>
            <a:r>
              <a:rPr lang="en-US" sz="1467" dirty="0" err="1"/>
              <a:t>Dimitar</a:t>
            </a:r>
            <a:r>
              <a:rPr lang="en-US" sz="1467" dirty="0"/>
              <a:t> Dimitrov, </a:t>
            </a:r>
            <a:r>
              <a:rPr lang="en-US" sz="1467" dirty="0" err="1"/>
              <a:t>Bishr</a:t>
            </a:r>
            <a:r>
              <a:rPr lang="en-US" sz="1467" dirty="0"/>
              <a:t> Bin Ali, </a:t>
            </a:r>
            <a:r>
              <a:rPr lang="en-US" sz="1467" dirty="0" err="1"/>
              <a:t>Shaden</a:t>
            </a:r>
            <a:r>
              <a:rPr lang="en-US" sz="1467" dirty="0"/>
              <a:t> </a:t>
            </a:r>
            <a:r>
              <a:rPr lang="en-US" sz="1467" dirty="0" err="1"/>
              <a:t>Shaar</a:t>
            </a:r>
            <a:r>
              <a:rPr lang="en-US" sz="1467" dirty="0"/>
              <a:t>, </a:t>
            </a:r>
            <a:r>
              <a:rPr lang="en-US" sz="1467" dirty="0" err="1"/>
              <a:t>Firoj</a:t>
            </a:r>
            <a:r>
              <a:rPr lang="en-US" sz="1467" dirty="0"/>
              <a:t> </a:t>
            </a:r>
            <a:r>
              <a:rPr lang="en-US" sz="1467" dirty="0" err="1"/>
              <a:t>Alam</a:t>
            </a:r>
            <a:r>
              <a:rPr lang="en-US" sz="1467" dirty="0"/>
              <a:t>, Fabrizio Silvestri, Hamed </a:t>
            </a:r>
            <a:r>
              <a:rPr lang="en-US" sz="1467" dirty="0" err="1"/>
              <a:t>Firooz</a:t>
            </a:r>
            <a:r>
              <a:rPr lang="en-US" sz="1467" dirty="0"/>
              <a:t>, Preslav Nakov and Giovanni Da San Martino</a:t>
            </a:r>
          </a:p>
        </p:txBody>
      </p:sp>
      <p:pic>
        <p:nvPicPr>
          <p:cNvPr id="7" name="Picture 6">
            <a:extLst>
              <a:ext uri="{FF2B5EF4-FFF2-40B4-BE49-F238E27FC236}">
                <a16:creationId xmlns:a16="http://schemas.microsoft.com/office/drawing/2014/main" id="{B4C88B93-06CD-AA9C-44BA-9248D86972C7}"/>
              </a:ext>
            </a:extLst>
          </p:cNvPr>
          <p:cNvPicPr>
            <a:picLocks noChangeAspect="1"/>
          </p:cNvPicPr>
          <p:nvPr/>
        </p:nvPicPr>
        <p:blipFill>
          <a:blip r:embed="rId3"/>
          <a:stretch>
            <a:fillRect/>
          </a:stretch>
        </p:blipFill>
        <p:spPr>
          <a:xfrm>
            <a:off x="11537660" y="0"/>
            <a:ext cx="654340" cy="847493"/>
          </a:xfrm>
          <a:prstGeom prst="rect">
            <a:avLst/>
          </a:prstGeom>
        </p:spPr>
      </p:pic>
      <p:pic>
        <p:nvPicPr>
          <p:cNvPr id="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2DAA99C-D58B-B5EC-CB26-2B0925D25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0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 Checking Datasets</a:t>
            </a:r>
            <a:endParaRPr/>
          </a:p>
        </p:txBody>
      </p:sp>
      <p:sp>
        <p:nvSpPr>
          <p:cNvPr id="259" name="Google Shape;259;p35"/>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Autofit/>
          </a:bodyPr>
          <a:lstStyle/>
          <a:p>
            <a:pPr marL="0" indent="0">
              <a:buNone/>
            </a:pPr>
            <a:r>
              <a:rPr lang="en" sz="2000" dirty="0"/>
              <a:t>A variety of fact checking datasets have been developed. They differ in:</a:t>
            </a:r>
            <a:endParaRPr sz="2000" dirty="0"/>
          </a:p>
          <a:p>
            <a:pPr marL="0" indent="0">
              <a:buNone/>
            </a:pPr>
            <a:endParaRPr sz="2000" dirty="0"/>
          </a:p>
          <a:p>
            <a:r>
              <a:rPr lang="en" sz="2000" b="1" dirty="0"/>
              <a:t>Task formulation:  </a:t>
            </a:r>
            <a:r>
              <a:rPr lang="en" sz="2000" dirty="0"/>
              <a:t>given evidence </a:t>
            </a:r>
            <a:r>
              <a:rPr lang="en" sz="2000" dirty="0" err="1"/>
              <a:t>v.s</a:t>
            </a:r>
            <a:r>
              <a:rPr lang="en" sz="2000" dirty="0"/>
              <a:t>. open retrieval</a:t>
            </a:r>
            <a:endParaRPr sz="2000" dirty="0"/>
          </a:p>
          <a:p>
            <a:pPr marL="0" indent="609585">
              <a:buNone/>
            </a:pPr>
            <a:endParaRPr sz="2000" dirty="0"/>
          </a:p>
          <a:p>
            <a:pPr marL="0" indent="0">
              <a:buNone/>
            </a:pPr>
            <a:endParaRPr sz="2000" dirty="0"/>
          </a:p>
          <a:p>
            <a:pPr marL="0" indent="0">
              <a:buNone/>
            </a:pPr>
            <a:endParaRPr sz="2000" dirty="0"/>
          </a:p>
          <a:p>
            <a:pPr marL="0" indent="0">
              <a:buNone/>
            </a:pPr>
            <a:endParaRPr sz="2000" dirty="0"/>
          </a:p>
          <a:p>
            <a:r>
              <a:rPr lang="en" sz="2000" b="1" dirty="0"/>
              <a:t>Data source: </a:t>
            </a:r>
            <a:r>
              <a:rPr lang="en" sz="2000" dirty="0"/>
              <a:t>fact checking website </a:t>
            </a:r>
            <a:r>
              <a:rPr lang="en" sz="2000" dirty="0" err="1"/>
              <a:t>v.s</a:t>
            </a:r>
            <a:r>
              <a:rPr lang="en" sz="2000" dirty="0"/>
              <a:t>. domain-specific literature</a:t>
            </a:r>
            <a:endParaRPr sz="2000" dirty="0"/>
          </a:p>
          <a:p>
            <a:pPr indent="0">
              <a:buNone/>
            </a:pPr>
            <a:endParaRPr sz="2000" dirty="0"/>
          </a:p>
          <a:p>
            <a:pPr indent="0">
              <a:buNone/>
            </a:pPr>
            <a:endParaRPr sz="2000" dirty="0"/>
          </a:p>
          <a:p>
            <a:pPr indent="0">
              <a:buNone/>
            </a:pPr>
            <a:endParaRPr sz="2000" dirty="0"/>
          </a:p>
          <a:p>
            <a:pPr indent="0">
              <a:buNone/>
            </a:pPr>
            <a:endParaRPr sz="2000" dirty="0"/>
          </a:p>
          <a:p>
            <a:r>
              <a:rPr lang="en" sz="2000" b="1" dirty="0"/>
              <a:t>Types of evidence: </a:t>
            </a:r>
            <a:r>
              <a:rPr lang="en" sz="2000" dirty="0"/>
              <a:t>Wikipedia </a:t>
            </a:r>
            <a:r>
              <a:rPr lang="en" sz="2000" dirty="0" err="1"/>
              <a:t>v.s</a:t>
            </a:r>
            <a:r>
              <a:rPr lang="en" sz="2000" dirty="0"/>
              <a:t>. news articles </a:t>
            </a:r>
            <a:r>
              <a:rPr lang="en" sz="2000" dirty="0" err="1"/>
              <a:t>v.s</a:t>
            </a:r>
            <a:r>
              <a:rPr lang="en" sz="2000" dirty="0"/>
              <a:t>. knowledge graph</a:t>
            </a:r>
            <a:endParaRPr sz="2000" dirty="0"/>
          </a:p>
          <a:p>
            <a:pPr marL="0" indent="609585">
              <a:buNone/>
            </a:pPr>
            <a:endParaRPr sz="2000" dirty="0"/>
          </a:p>
          <a:p>
            <a:pPr marL="0" indent="0">
              <a:buNone/>
            </a:pPr>
            <a:endParaRPr sz="2000" dirty="0"/>
          </a:p>
        </p:txBody>
      </p:sp>
      <p:pic>
        <p:nvPicPr>
          <p:cNvPr id="260" name="Google Shape;260;p35"/>
          <p:cNvPicPr preferRelativeResize="0"/>
          <p:nvPr/>
        </p:nvPicPr>
        <p:blipFill rotWithShape="1">
          <a:blip r:embed="rId3">
            <a:alphaModFix/>
          </a:blip>
          <a:srcRect b="15874"/>
          <a:stretch/>
        </p:blipFill>
        <p:spPr>
          <a:xfrm>
            <a:off x="2869588" y="1663300"/>
            <a:ext cx="2182333" cy="1835867"/>
          </a:xfrm>
          <a:prstGeom prst="rect">
            <a:avLst/>
          </a:prstGeom>
          <a:noFill/>
          <a:ln>
            <a:noFill/>
          </a:ln>
        </p:spPr>
      </p:pic>
      <p:pic>
        <p:nvPicPr>
          <p:cNvPr id="261" name="Google Shape;261;p35"/>
          <p:cNvPicPr preferRelativeResize="0"/>
          <p:nvPr/>
        </p:nvPicPr>
        <p:blipFill rotWithShape="1">
          <a:blip r:embed="rId4">
            <a:alphaModFix/>
          </a:blip>
          <a:srcRect t="4883" b="24847"/>
          <a:stretch/>
        </p:blipFill>
        <p:spPr>
          <a:xfrm>
            <a:off x="5438700" y="2119349"/>
            <a:ext cx="1314600" cy="923767"/>
          </a:xfrm>
          <a:prstGeom prst="rect">
            <a:avLst/>
          </a:prstGeom>
          <a:noFill/>
          <a:ln>
            <a:noFill/>
          </a:ln>
        </p:spPr>
      </p:pic>
      <p:pic>
        <p:nvPicPr>
          <p:cNvPr id="262" name="Google Shape;262;p35"/>
          <p:cNvPicPr preferRelativeResize="0"/>
          <p:nvPr/>
        </p:nvPicPr>
        <p:blipFill rotWithShape="1">
          <a:blip r:embed="rId5">
            <a:alphaModFix/>
          </a:blip>
          <a:srcRect b="16701"/>
          <a:stretch/>
        </p:blipFill>
        <p:spPr>
          <a:xfrm>
            <a:off x="3447554" y="3947322"/>
            <a:ext cx="1026400" cy="854967"/>
          </a:xfrm>
          <a:prstGeom prst="rect">
            <a:avLst/>
          </a:prstGeom>
          <a:noFill/>
          <a:ln>
            <a:noFill/>
          </a:ln>
        </p:spPr>
      </p:pic>
      <p:pic>
        <p:nvPicPr>
          <p:cNvPr id="263" name="Google Shape;263;p35"/>
          <p:cNvPicPr preferRelativeResize="0"/>
          <p:nvPr/>
        </p:nvPicPr>
        <p:blipFill rotWithShape="1">
          <a:blip r:embed="rId6">
            <a:alphaModFix/>
          </a:blip>
          <a:srcRect l="12725" t="4563" r="13200" b="23566"/>
          <a:stretch/>
        </p:blipFill>
        <p:spPr>
          <a:xfrm>
            <a:off x="6180932" y="3801988"/>
            <a:ext cx="1180735" cy="1145633"/>
          </a:xfrm>
          <a:prstGeom prst="rect">
            <a:avLst/>
          </a:prstGeom>
          <a:noFill/>
          <a:ln>
            <a:noFill/>
          </a:ln>
        </p:spPr>
      </p:pic>
      <p:pic>
        <p:nvPicPr>
          <p:cNvPr id="264" name="Google Shape;264;p35"/>
          <p:cNvPicPr preferRelativeResize="0"/>
          <p:nvPr/>
        </p:nvPicPr>
        <p:blipFill>
          <a:blip r:embed="rId7">
            <a:alphaModFix/>
          </a:blip>
          <a:stretch>
            <a:fillRect/>
          </a:stretch>
        </p:blipFill>
        <p:spPr>
          <a:xfrm>
            <a:off x="3331181" y="5609423"/>
            <a:ext cx="1026403" cy="936687"/>
          </a:xfrm>
          <a:prstGeom prst="rect">
            <a:avLst/>
          </a:prstGeom>
          <a:noFill/>
          <a:ln>
            <a:noFill/>
          </a:ln>
        </p:spPr>
      </p:pic>
      <p:pic>
        <p:nvPicPr>
          <p:cNvPr id="265" name="Google Shape;265;p35"/>
          <p:cNvPicPr preferRelativeResize="0"/>
          <p:nvPr/>
        </p:nvPicPr>
        <p:blipFill>
          <a:blip r:embed="rId8">
            <a:alphaModFix/>
          </a:blip>
          <a:stretch>
            <a:fillRect/>
          </a:stretch>
        </p:blipFill>
        <p:spPr>
          <a:xfrm>
            <a:off x="7037009" y="5609423"/>
            <a:ext cx="1026401" cy="1026400"/>
          </a:xfrm>
          <a:prstGeom prst="rect">
            <a:avLst/>
          </a:prstGeom>
          <a:noFill/>
          <a:ln>
            <a:noFill/>
          </a:ln>
        </p:spPr>
      </p:pic>
      <p:pic>
        <p:nvPicPr>
          <p:cNvPr id="266" name="Google Shape;266;p35"/>
          <p:cNvPicPr preferRelativeResize="0"/>
          <p:nvPr/>
        </p:nvPicPr>
        <p:blipFill rotWithShape="1">
          <a:blip r:embed="rId9">
            <a:alphaModFix/>
          </a:blip>
          <a:srcRect t="22748" b="20706"/>
          <a:stretch/>
        </p:blipFill>
        <p:spPr>
          <a:xfrm>
            <a:off x="4790933" y="5692718"/>
            <a:ext cx="1718733" cy="547033"/>
          </a:xfrm>
          <a:prstGeom prst="rect">
            <a:avLst/>
          </a:prstGeom>
          <a:noFill/>
          <a:ln>
            <a:noFill/>
          </a:ln>
        </p:spPr>
      </p:pic>
      <p:pic>
        <p:nvPicPr>
          <p:cNvPr id="11" name="Picture 10">
            <a:extLst>
              <a:ext uri="{FF2B5EF4-FFF2-40B4-BE49-F238E27FC236}">
                <a16:creationId xmlns:a16="http://schemas.microsoft.com/office/drawing/2014/main" id="{0711676D-556A-4D97-87D8-A788C1D89A61}"/>
              </a:ext>
            </a:extLst>
          </p:cNvPr>
          <p:cNvPicPr>
            <a:picLocks noChangeAspect="1"/>
          </p:cNvPicPr>
          <p:nvPr/>
        </p:nvPicPr>
        <p:blipFill>
          <a:blip r:embed="rId10"/>
          <a:stretch>
            <a:fillRect/>
          </a:stretch>
        </p:blipFill>
        <p:spPr>
          <a:xfrm>
            <a:off x="11537660" y="0"/>
            <a:ext cx="654340" cy="847493"/>
          </a:xfrm>
          <a:prstGeom prst="rect">
            <a:avLst/>
          </a:prstGeom>
        </p:spPr>
      </p:pic>
      <p:pic>
        <p:nvPicPr>
          <p:cNvPr id="12"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E1CBFBF-7CD0-1C9B-EDC3-99E9387D16F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50"/>
          <p:cNvSpPr txBox="1">
            <a:spLocks noGrp="1"/>
          </p:cNvSpPr>
          <p:nvPr>
            <p:ph type="title"/>
          </p:nvPr>
        </p:nvSpPr>
        <p:spPr>
          <a:xfrm>
            <a:off x="415600" y="152667"/>
            <a:ext cx="11360800" cy="763600"/>
          </a:xfrm>
          <a:prstGeom prst="rect">
            <a:avLst/>
          </a:prstGeom>
          <a:noFill/>
          <a:ln>
            <a:noFill/>
          </a:ln>
        </p:spPr>
        <p:txBody>
          <a:bodyPr spcFirstLastPara="1" vert="horz" wrap="square" lIns="121900" tIns="121900" rIns="121900" bIns="121900" rtlCol="0" anchor="t" anchorCtr="0">
            <a:noAutofit/>
          </a:bodyPr>
          <a:lstStyle/>
          <a:p>
            <a:pPr algn="ctr">
              <a:buClr>
                <a:schemeClr val="dk1"/>
              </a:buClr>
              <a:buSzPts val="990"/>
            </a:pPr>
            <a:r>
              <a:rPr lang="en" sz="3893" b="1"/>
              <a:t> Propaganda Techniques</a:t>
            </a:r>
            <a:endParaRPr sz="3893" b="1"/>
          </a:p>
          <a:p>
            <a:pPr algn="ctr">
              <a:buSzPts val="990"/>
            </a:pPr>
            <a:endParaRPr sz="3893"/>
          </a:p>
        </p:txBody>
      </p:sp>
      <p:sp>
        <p:nvSpPr>
          <p:cNvPr id="249" name="Google Shape;249;p50"/>
          <p:cNvSpPr txBox="1">
            <a:spLocks noGrp="1"/>
          </p:cNvSpPr>
          <p:nvPr>
            <p:ph type="body" idx="1"/>
          </p:nvPr>
        </p:nvSpPr>
        <p:spPr>
          <a:xfrm>
            <a:off x="6332116" y="1404800"/>
            <a:ext cx="5120000" cy="4048400"/>
          </a:xfrm>
          <a:prstGeom prst="rect">
            <a:avLst/>
          </a:prstGeom>
          <a:noFill/>
          <a:ln>
            <a:noFill/>
          </a:ln>
        </p:spPr>
        <p:txBody>
          <a:bodyPr spcFirstLastPara="1" vert="horz" wrap="square" lIns="121900" tIns="121900" rIns="121900" bIns="121900" rtlCol="0" anchor="t" anchorCtr="0">
            <a:normAutofit/>
          </a:bodyPr>
          <a:lstStyle/>
          <a:p>
            <a:pPr marL="380990" indent="-380990"/>
            <a:r>
              <a:rPr lang="en"/>
              <a:t>Loaded language: “</a:t>
            </a:r>
            <a:r>
              <a:rPr lang="en" i="1"/>
              <a:t>hate</a:t>
            </a:r>
            <a:r>
              <a:rPr lang="en"/>
              <a:t>”</a:t>
            </a:r>
            <a:endParaRPr/>
          </a:p>
          <a:p>
            <a:pPr marL="380990" indent="-380990">
              <a:spcBef>
                <a:spcPts val="1600"/>
              </a:spcBef>
            </a:pPr>
            <a:r>
              <a:rPr lang="en"/>
              <a:t>Name calling: “</a:t>
            </a:r>
            <a:r>
              <a:rPr lang="en" i="1"/>
              <a:t>terrorist</a:t>
            </a:r>
            <a:r>
              <a:rPr lang="en"/>
              <a:t>”</a:t>
            </a:r>
            <a:endParaRPr/>
          </a:p>
          <a:p>
            <a:pPr marL="380990" indent="-380990">
              <a:spcBef>
                <a:spcPts val="1600"/>
              </a:spcBef>
            </a:pPr>
            <a:r>
              <a:rPr lang="en">
                <a:solidFill>
                  <a:srgbClr val="FF0000"/>
                </a:solidFill>
              </a:rPr>
              <a:t>Smears: towards </a:t>
            </a:r>
            <a:r>
              <a:rPr lang="en" i="1">
                <a:solidFill>
                  <a:srgbClr val="FF0000"/>
                </a:solidFill>
              </a:rPr>
              <a:t>Ilhan Omar</a:t>
            </a:r>
            <a:endParaRPr/>
          </a:p>
          <a:p>
            <a:pPr marL="380990" indent="-380990">
              <a:spcBef>
                <a:spcPts val="1600"/>
              </a:spcBef>
              <a:spcAft>
                <a:spcPts val="1600"/>
              </a:spcAft>
            </a:pPr>
            <a:r>
              <a:rPr lang="en">
                <a:solidFill>
                  <a:srgbClr val="FF0000"/>
                </a:solidFill>
              </a:rPr>
              <a:t>Reductio ad hitlerum: </a:t>
            </a:r>
            <a:r>
              <a:rPr lang="en" i="1">
                <a:solidFill>
                  <a:srgbClr val="FF0000"/>
                </a:solidFill>
              </a:rPr>
              <a:t>bad people hate Trump, therefore it is a bad thing to hate him</a:t>
            </a:r>
            <a:endParaRPr i="1">
              <a:solidFill>
                <a:srgbClr val="FF0000"/>
              </a:solidFill>
            </a:endParaRPr>
          </a:p>
        </p:txBody>
      </p:sp>
      <p:sp>
        <p:nvSpPr>
          <p:cNvPr id="246" name="Google Shape;246;p50"/>
          <p:cNvSpPr txBox="1">
            <a:spLocks noGrp="1"/>
          </p:cNvSpPr>
          <p:nvPr>
            <p:ph type="sldNum" idx="12"/>
          </p:nvPr>
        </p:nvSpPr>
        <p:spPr>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140</a:t>
            </a:fld>
            <a:endParaRPr/>
          </a:p>
        </p:txBody>
      </p:sp>
      <p:pic>
        <p:nvPicPr>
          <p:cNvPr id="248" name="Google Shape;248;p50"/>
          <p:cNvPicPr preferRelativeResize="0"/>
          <p:nvPr/>
        </p:nvPicPr>
        <p:blipFill rotWithShape="1">
          <a:blip r:embed="rId3">
            <a:alphaModFix/>
          </a:blip>
          <a:srcRect/>
          <a:stretch/>
        </p:blipFill>
        <p:spPr>
          <a:xfrm>
            <a:off x="739884" y="1030776"/>
            <a:ext cx="4650264" cy="5062591"/>
          </a:xfrm>
          <a:prstGeom prst="rect">
            <a:avLst/>
          </a:prstGeom>
          <a:noFill/>
          <a:ln>
            <a:noFill/>
          </a:ln>
        </p:spPr>
      </p:pic>
      <p:sp>
        <p:nvSpPr>
          <p:cNvPr id="6" name="Rectangle 5">
            <a:extLst>
              <a:ext uri="{FF2B5EF4-FFF2-40B4-BE49-F238E27FC236}">
                <a16:creationId xmlns:a16="http://schemas.microsoft.com/office/drawing/2014/main" id="{02940395-92B9-EB46-B32B-DFFED60148F8}"/>
              </a:ext>
            </a:extLst>
          </p:cNvPr>
          <p:cNvSpPr/>
          <p:nvPr/>
        </p:nvSpPr>
        <p:spPr>
          <a:xfrm>
            <a:off x="739885" y="6219980"/>
            <a:ext cx="10409747" cy="543841"/>
          </a:xfrm>
          <a:prstGeom prst="rect">
            <a:avLst/>
          </a:prstGeom>
          <a:solidFill>
            <a:srgbClr val="FFFF00"/>
          </a:solidFill>
        </p:spPr>
        <p:txBody>
          <a:bodyPr wrap="square">
            <a:spAutoFit/>
          </a:bodyPr>
          <a:lstStyle/>
          <a:p>
            <a:r>
              <a:rPr lang="en-US" sz="1467" b="1" dirty="0"/>
              <a:t>SemEval-2021:</a:t>
            </a:r>
            <a:r>
              <a:rPr lang="en-US" sz="1467" i="1" dirty="0"/>
              <a:t> SemEval-2021 Task 6: Detection of Persuasive Techniques in Texts and Images</a:t>
            </a:r>
          </a:p>
          <a:p>
            <a:r>
              <a:rPr lang="en-US" sz="1467" dirty="0" err="1"/>
              <a:t>Dimitar</a:t>
            </a:r>
            <a:r>
              <a:rPr lang="en-US" sz="1467" dirty="0"/>
              <a:t> Dimitrov, </a:t>
            </a:r>
            <a:r>
              <a:rPr lang="en-US" sz="1467" dirty="0" err="1"/>
              <a:t>Bishr</a:t>
            </a:r>
            <a:r>
              <a:rPr lang="en-US" sz="1467" dirty="0"/>
              <a:t> Bin Ali, </a:t>
            </a:r>
            <a:r>
              <a:rPr lang="en-US" sz="1467" dirty="0" err="1"/>
              <a:t>Shaden</a:t>
            </a:r>
            <a:r>
              <a:rPr lang="en-US" sz="1467" dirty="0"/>
              <a:t> </a:t>
            </a:r>
            <a:r>
              <a:rPr lang="en-US" sz="1467" dirty="0" err="1"/>
              <a:t>Shaar</a:t>
            </a:r>
            <a:r>
              <a:rPr lang="en-US" sz="1467" dirty="0"/>
              <a:t>, </a:t>
            </a:r>
            <a:r>
              <a:rPr lang="en-US" sz="1467" dirty="0" err="1"/>
              <a:t>Firoj</a:t>
            </a:r>
            <a:r>
              <a:rPr lang="en-US" sz="1467" dirty="0"/>
              <a:t> </a:t>
            </a:r>
            <a:r>
              <a:rPr lang="en-US" sz="1467" dirty="0" err="1"/>
              <a:t>Alam</a:t>
            </a:r>
            <a:r>
              <a:rPr lang="en-US" sz="1467" dirty="0"/>
              <a:t>, Fabrizio Silvestri, Hamed </a:t>
            </a:r>
            <a:r>
              <a:rPr lang="en-US" sz="1467" dirty="0" err="1"/>
              <a:t>Firooz</a:t>
            </a:r>
            <a:r>
              <a:rPr lang="en-US" sz="1467" dirty="0"/>
              <a:t>, Preslav Nakov and Giovanni Da San Martino</a:t>
            </a:r>
          </a:p>
        </p:txBody>
      </p:sp>
      <p:pic>
        <p:nvPicPr>
          <p:cNvPr id="7" name="Picture 6">
            <a:extLst>
              <a:ext uri="{FF2B5EF4-FFF2-40B4-BE49-F238E27FC236}">
                <a16:creationId xmlns:a16="http://schemas.microsoft.com/office/drawing/2014/main" id="{728D7C20-62F9-1FD2-74C6-77A85E2A8381}"/>
              </a:ext>
            </a:extLst>
          </p:cNvPr>
          <p:cNvPicPr>
            <a:picLocks noChangeAspect="1"/>
          </p:cNvPicPr>
          <p:nvPr/>
        </p:nvPicPr>
        <p:blipFill>
          <a:blip r:embed="rId4"/>
          <a:stretch>
            <a:fillRect/>
          </a:stretch>
        </p:blipFill>
        <p:spPr>
          <a:xfrm>
            <a:off x="11537660" y="0"/>
            <a:ext cx="654340" cy="847493"/>
          </a:xfrm>
          <a:prstGeom prst="rect">
            <a:avLst/>
          </a:prstGeom>
        </p:spPr>
      </p:pic>
      <p:pic>
        <p:nvPicPr>
          <p:cNvPr id="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998FBDA-A873-F02E-AA8E-716C6335D7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3777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2;p70"/>
          <p:cNvSpPr txBox="1"/>
          <p:nvPr/>
        </p:nvSpPr>
        <p:spPr>
          <a:xfrm>
            <a:off x="9240629" y="6253205"/>
            <a:ext cx="2844800" cy="365200"/>
          </a:xfrm>
          <a:prstGeom prst="rect">
            <a:avLst/>
          </a:prstGeom>
          <a:noFill/>
          <a:ln>
            <a:noFill/>
          </a:ln>
        </p:spPr>
        <p:txBody>
          <a:bodyPr spcFirstLastPara="1" wrap="square" lIns="91433" tIns="45700" rIns="91433" bIns="45700" anchor="t" anchorCtr="0">
            <a:noAutofit/>
          </a:bodyPr>
          <a:lstStyle/>
          <a:p>
            <a:pPr algn="r"/>
            <a:fld id="{00000000-1234-1234-1234-123412341234}" type="slidenum">
              <a:rPr lang="en-GB" sz="1600">
                <a:solidFill>
                  <a:schemeClr val="dk1"/>
                </a:solidFill>
                <a:latin typeface="Calibri"/>
                <a:ea typeface="Calibri"/>
                <a:cs typeface="Calibri"/>
                <a:sym typeface="Calibri"/>
              </a:rPr>
              <a:pPr algn="r"/>
              <a:t>141</a:t>
            </a:fld>
            <a:endParaRPr sz="1600" dirty="0">
              <a:solidFill>
                <a:schemeClr val="dk1"/>
              </a:solidFill>
              <a:latin typeface="Calibri"/>
              <a:ea typeface="Calibri"/>
              <a:cs typeface="Calibri"/>
              <a:sym typeface="Calibri"/>
            </a:endParaRPr>
          </a:p>
        </p:txBody>
      </p:sp>
      <p:pic>
        <p:nvPicPr>
          <p:cNvPr id="12" name="Picture 11" descr="A picture containing text, mammal, wolf&#10;&#10;Description automatically generated">
            <a:extLst>
              <a:ext uri="{FF2B5EF4-FFF2-40B4-BE49-F238E27FC236}">
                <a16:creationId xmlns:a16="http://schemas.microsoft.com/office/drawing/2014/main" id="{EB66901B-7059-D147-B13F-EA1EA4F8CE19}"/>
              </a:ext>
            </a:extLst>
          </p:cNvPr>
          <p:cNvPicPr>
            <a:picLocks noChangeAspect="1"/>
          </p:cNvPicPr>
          <p:nvPr/>
        </p:nvPicPr>
        <p:blipFill>
          <a:blip r:embed="rId2"/>
          <a:stretch>
            <a:fillRect/>
          </a:stretch>
        </p:blipFill>
        <p:spPr>
          <a:xfrm>
            <a:off x="919003" y="1233544"/>
            <a:ext cx="4840668" cy="4679312"/>
          </a:xfrm>
          <a:prstGeom prst="rect">
            <a:avLst/>
          </a:prstGeom>
        </p:spPr>
      </p:pic>
      <p:pic>
        <p:nvPicPr>
          <p:cNvPr id="14" name="Picture 13" descr="A picture containing text, person, person&#10;&#10;Description automatically generated">
            <a:extLst>
              <a:ext uri="{FF2B5EF4-FFF2-40B4-BE49-F238E27FC236}">
                <a16:creationId xmlns:a16="http://schemas.microsoft.com/office/drawing/2014/main" id="{126F3499-7781-9540-A2C6-1D94A6735FFC}"/>
              </a:ext>
            </a:extLst>
          </p:cNvPr>
          <p:cNvPicPr>
            <a:picLocks noChangeAspect="1"/>
          </p:cNvPicPr>
          <p:nvPr/>
        </p:nvPicPr>
        <p:blipFill>
          <a:blip r:embed="rId3"/>
          <a:stretch>
            <a:fillRect/>
          </a:stretch>
        </p:blipFill>
        <p:spPr>
          <a:xfrm>
            <a:off x="6336242" y="1152820"/>
            <a:ext cx="4708809" cy="4804729"/>
          </a:xfrm>
          <a:prstGeom prst="rect">
            <a:avLst/>
          </a:prstGeom>
        </p:spPr>
      </p:pic>
      <p:sp>
        <p:nvSpPr>
          <p:cNvPr id="15" name="Google Shape;464;p74">
            <a:extLst>
              <a:ext uri="{FF2B5EF4-FFF2-40B4-BE49-F238E27FC236}">
                <a16:creationId xmlns:a16="http://schemas.microsoft.com/office/drawing/2014/main" id="{3C4B187C-C133-9B44-8C28-277D9D1184F9}"/>
              </a:ext>
            </a:extLst>
          </p:cNvPr>
          <p:cNvSpPr txBox="1">
            <a:spLocks noGrp="1"/>
          </p:cNvSpPr>
          <p:nvPr>
            <p:ph type="title"/>
          </p:nvPr>
        </p:nvSpPr>
        <p:spPr>
          <a:xfrm>
            <a:off x="66069" y="-218834"/>
            <a:ext cx="12125935" cy="1112031"/>
          </a:xfrm>
          <a:prstGeom prst="rect">
            <a:avLst/>
          </a:prstGeom>
          <a:noFill/>
          <a:ln>
            <a:noFill/>
          </a:ln>
        </p:spPr>
        <p:txBody>
          <a:bodyPr spcFirstLastPara="1" vert="horz" wrap="square" lIns="121900" tIns="60933" rIns="121900" bIns="60933" rtlCol="0" anchor="ctr" anchorCtr="0">
            <a:noAutofit/>
          </a:bodyPr>
          <a:lstStyle/>
          <a:p>
            <a:pPr algn="ctr">
              <a:buClr>
                <a:schemeClr val="dk1"/>
              </a:buClr>
              <a:buSzPts val="4400"/>
            </a:pPr>
            <a:r>
              <a:rPr lang="en-US" sz="4267" dirty="0"/>
              <a:t>Propaganda Detection in Memes</a:t>
            </a:r>
          </a:p>
        </p:txBody>
      </p:sp>
      <p:sp>
        <p:nvSpPr>
          <p:cNvPr id="2" name="Slide Number Placeholder 1"/>
          <p:cNvSpPr>
            <a:spLocks noGrp="1"/>
          </p:cNvSpPr>
          <p:nvPr>
            <p:ph type="sldNum" sz="quarter" idx="12"/>
          </p:nvPr>
        </p:nvSpPr>
        <p:spPr/>
        <p:txBody>
          <a:bodyPr/>
          <a:lstStyle/>
          <a:p>
            <a:fld id="{89057327-5C45-3844-9BAD-8A2E33F71C3A}" type="slidenum">
              <a:rPr lang="en-US" smtClean="0"/>
              <a:t>141</a:t>
            </a:fld>
            <a:endParaRPr lang="en-US"/>
          </a:p>
        </p:txBody>
      </p:sp>
      <p:sp>
        <p:nvSpPr>
          <p:cNvPr id="16" name="Rectangle 15">
            <a:extLst>
              <a:ext uri="{FF2B5EF4-FFF2-40B4-BE49-F238E27FC236}">
                <a16:creationId xmlns:a16="http://schemas.microsoft.com/office/drawing/2014/main" id="{A429DFEF-6819-F24D-8C7D-C8351E884EF6}"/>
              </a:ext>
            </a:extLst>
          </p:cNvPr>
          <p:cNvSpPr/>
          <p:nvPr/>
        </p:nvSpPr>
        <p:spPr>
          <a:xfrm>
            <a:off x="1087069" y="781621"/>
            <a:ext cx="5008931" cy="461665"/>
          </a:xfrm>
          <a:prstGeom prst="rect">
            <a:avLst/>
          </a:prstGeom>
        </p:spPr>
        <p:txBody>
          <a:bodyPr wrap="square">
            <a:spAutoFit/>
          </a:bodyPr>
          <a:lstStyle/>
          <a:p>
            <a:r>
              <a:rPr lang="x-none" sz="2400" i="1" dirty="0"/>
              <a:t>Appeal to Fear; Black &amp; White Fallacy</a:t>
            </a:r>
          </a:p>
        </p:txBody>
      </p:sp>
      <p:sp>
        <p:nvSpPr>
          <p:cNvPr id="18" name="Rectangle 17">
            <a:extLst>
              <a:ext uri="{FF2B5EF4-FFF2-40B4-BE49-F238E27FC236}">
                <a16:creationId xmlns:a16="http://schemas.microsoft.com/office/drawing/2014/main" id="{BD8B443B-F381-A94E-9431-1884CB59C940}"/>
              </a:ext>
            </a:extLst>
          </p:cNvPr>
          <p:cNvSpPr/>
          <p:nvPr/>
        </p:nvSpPr>
        <p:spPr>
          <a:xfrm>
            <a:off x="6498398" y="808819"/>
            <a:ext cx="4390321" cy="461665"/>
          </a:xfrm>
          <a:prstGeom prst="rect">
            <a:avLst/>
          </a:prstGeom>
        </p:spPr>
        <p:txBody>
          <a:bodyPr wrap="square">
            <a:spAutoFit/>
          </a:bodyPr>
          <a:lstStyle/>
          <a:p>
            <a:pPr algn="ctr"/>
            <a:r>
              <a:rPr lang="x-none" sz="2400" i="1" dirty="0"/>
              <a:t>Whataboutism</a:t>
            </a:r>
          </a:p>
        </p:txBody>
      </p:sp>
      <p:sp>
        <p:nvSpPr>
          <p:cNvPr id="9" name="Rectangle 8">
            <a:extLst>
              <a:ext uri="{FF2B5EF4-FFF2-40B4-BE49-F238E27FC236}">
                <a16:creationId xmlns:a16="http://schemas.microsoft.com/office/drawing/2014/main" id="{17593A98-37FC-B343-8EB5-882B33B52CD0}"/>
              </a:ext>
            </a:extLst>
          </p:cNvPr>
          <p:cNvSpPr/>
          <p:nvPr/>
        </p:nvSpPr>
        <p:spPr>
          <a:xfrm>
            <a:off x="258253" y="6207880"/>
            <a:ext cx="11465283" cy="543841"/>
          </a:xfrm>
          <a:prstGeom prst="rect">
            <a:avLst/>
          </a:prstGeom>
          <a:solidFill>
            <a:srgbClr val="FFFF00"/>
          </a:solidFill>
        </p:spPr>
        <p:txBody>
          <a:bodyPr wrap="square">
            <a:spAutoFit/>
          </a:bodyPr>
          <a:lstStyle/>
          <a:p>
            <a:r>
              <a:rPr lang="en-US" sz="1467" b="1" dirty="0"/>
              <a:t>ACL-2021 (Findings):</a:t>
            </a:r>
            <a:r>
              <a:rPr lang="en-US" sz="1467" i="1" dirty="0"/>
              <a:t> Detecting Propaganda Techniques in Memes.</a:t>
            </a:r>
          </a:p>
          <a:p>
            <a:r>
              <a:rPr lang="en-US" sz="1467" dirty="0" err="1"/>
              <a:t>Dimitar</a:t>
            </a:r>
            <a:r>
              <a:rPr lang="en-US" sz="1467" dirty="0"/>
              <a:t> Dimitrov, </a:t>
            </a:r>
            <a:r>
              <a:rPr lang="en-US" sz="1467" dirty="0" err="1"/>
              <a:t>Bishr</a:t>
            </a:r>
            <a:r>
              <a:rPr lang="en-US" sz="1467" dirty="0"/>
              <a:t> Bin Ali, </a:t>
            </a:r>
            <a:r>
              <a:rPr lang="en-US" sz="1467" dirty="0" err="1"/>
              <a:t>Shaden</a:t>
            </a:r>
            <a:r>
              <a:rPr lang="en-US" sz="1467" dirty="0"/>
              <a:t> </a:t>
            </a:r>
            <a:r>
              <a:rPr lang="en-US" sz="1467" dirty="0" err="1"/>
              <a:t>Shaar</a:t>
            </a:r>
            <a:r>
              <a:rPr lang="en-US" sz="1467" dirty="0"/>
              <a:t>, </a:t>
            </a:r>
            <a:r>
              <a:rPr lang="en-US" sz="1467" dirty="0" err="1"/>
              <a:t>Firoj</a:t>
            </a:r>
            <a:r>
              <a:rPr lang="en-US" sz="1467" dirty="0"/>
              <a:t> </a:t>
            </a:r>
            <a:r>
              <a:rPr lang="en-US" sz="1467" dirty="0" err="1"/>
              <a:t>Alam</a:t>
            </a:r>
            <a:r>
              <a:rPr lang="en-US" sz="1467" dirty="0"/>
              <a:t>, Fabrizio Silvestri, Hamed </a:t>
            </a:r>
            <a:r>
              <a:rPr lang="en-US" sz="1467" dirty="0" err="1"/>
              <a:t>Firooz</a:t>
            </a:r>
            <a:r>
              <a:rPr lang="en-US" sz="1467" dirty="0"/>
              <a:t>, Preslav Nakov and Giovanni Da San Martino</a:t>
            </a:r>
          </a:p>
        </p:txBody>
      </p:sp>
      <p:pic>
        <p:nvPicPr>
          <p:cNvPr id="10" name="Picture 9">
            <a:extLst>
              <a:ext uri="{FF2B5EF4-FFF2-40B4-BE49-F238E27FC236}">
                <a16:creationId xmlns:a16="http://schemas.microsoft.com/office/drawing/2014/main" id="{25B1B00C-65AC-0D96-E533-503118CB32AD}"/>
              </a:ext>
            </a:extLst>
          </p:cNvPr>
          <p:cNvPicPr>
            <a:picLocks noChangeAspect="1"/>
          </p:cNvPicPr>
          <p:nvPr/>
        </p:nvPicPr>
        <p:blipFill>
          <a:blip r:embed="rId4"/>
          <a:stretch>
            <a:fillRect/>
          </a:stretch>
        </p:blipFill>
        <p:spPr>
          <a:xfrm>
            <a:off x="11537660" y="0"/>
            <a:ext cx="654340" cy="847493"/>
          </a:xfrm>
          <a:prstGeom prst="rect">
            <a:avLst/>
          </a:prstGeom>
        </p:spPr>
      </p:pic>
      <p:pic>
        <p:nvPicPr>
          <p:cNvPr id="1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5C1C2792-F7B1-139A-44CC-908D8FEF17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6158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996;p139"/>
          <p:cNvSpPr txBox="1">
            <a:spLocks noGrp="1"/>
          </p:cNvSpPr>
          <p:nvPr>
            <p:ph type="sldNum" sz="quarter" idx="12"/>
          </p:nvPr>
        </p:nvSpPr>
        <p:spPr>
          <a:xfrm>
            <a:off x="8472459"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r">
              <a:buClr>
                <a:srgbClr val="000000"/>
              </a:buClr>
              <a:buSzPts val="1200"/>
            </a:pPr>
            <a:fld id="{00000000-1234-1234-1234-123412341234}" type="slidenum">
              <a:rPr lang="en" smtClean="0"/>
              <a:pPr algn="r">
                <a:buClr>
                  <a:srgbClr val="000000"/>
                </a:buClr>
                <a:buSzPts val="1200"/>
              </a:pPr>
              <a:t>142</a:t>
            </a:fld>
            <a:endParaRPr sz="1600">
              <a:solidFill>
                <a:srgbClr val="888888"/>
              </a:solidFill>
              <a:latin typeface="Calibri"/>
              <a:ea typeface="Calibri"/>
              <a:cs typeface="Calibri"/>
              <a:sym typeface="Calibri"/>
            </a:endParaRPr>
          </a:p>
        </p:txBody>
      </p:sp>
      <p:sp>
        <p:nvSpPr>
          <p:cNvPr id="13" name="Google Shape;997;p139"/>
          <p:cNvSpPr txBox="1"/>
          <p:nvPr/>
        </p:nvSpPr>
        <p:spPr>
          <a:xfrm>
            <a:off x="101271" y="115581"/>
            <a:ext cx="11989600" cy="737197"/>
          </a:xfrm>
          <a:prstGeom prst="rect">
            <a:avLst/>
          </a:prstGeom>
          <a:noFill/>
          <a:ln>
            <a:noFill/>
          </a:ln>
        </p:spPr>
        <p:txBody>
          <a:bodyPr spcFirstLastPara="1" wrap="square" lIns="55433" tIns="55433" rIns="55433" bIns="55433" anchor="t" anchorCtr="0">
            <a:spAutoFit/>
          </a:bodyPr>
          <a:lstStyle/>
          <a:p>
            <a:pPr algn="ctr"/>
            <a:r>
              <a:rPr lang="en" sz="4063" b="1" dirty="0">
                <a:solidFill>
                  <a:schemeClr val="dk1"/>
                </a:solidFill>
                <a:latin typeface="Calibri"/>
                <a:ea typeface="Calibri"/>
                <a:cs typeface="Calibri"/>
                <a:sym typeface="Calibri"/>
              </a:rPr>
              <a:t>Detecting Harmful Memes and Their Targets</a:t>
            </a:r>
            <a:endParaRPr sz="4063" b="1" dirty="0">
              <a:solidFill>
                <a:schemeClr val="dk1"/>
              </a:solidFill>
              <a:latin typeface="Calibri"/>
              <a:ea typeface="Calibri"/>
              <a:cs typeface="Calibri"/>
              <a:sym typeface="Calibri"/>
            </a:endParaRPr>
          </a:p>
        </p:txBody>
      </p:sp>
      <p:sp>
        <p:nvSpPr>
          <p:cNvPr id="17" name="Google Shape;998;p139"/>
          <p:cNvSpPr/>
          <p:nvPr/>
        </p:nvSpPr>
        <p:spPr>
          <a:xfrm>
            <a:off x="982601" y="6173409"/>
            <a:ext cx="10226800" cy="533600"/>
          </a:xfrm>
          <a:prstGeom prst="rect">
            <a:avLst/>
          </a:prstGeom>
          <a:solidFill>
            <a:srgbClr val="FFFF00"/>
          </a:solidFill>
          <a:ln>
            <a:noFill/>
          </a:ln>
        </p:spPr>
        <p:txBody>
          <a:bodyPr spcFirstLastPara="1" wrap="square" lIns="121900" tIns="60933" rIns="121900" bIns="60933" anchor="t" anchorCtr="0">
            <a:noAutofit/>
          </a:bodyPr>
          <a:lstStyle/>
          <a:p>
            <a:r>
              <a:rPr lang="en" sz="1333" b="1">
                <a:solidFill>
                  <a:srgbClr val="000000"/>
                </a:solidFill>
                <a:latin typeface="Arial"/>
                <a:ea typeface="Arial"/>
                <a:cs typeface="Arial"/>
                <a:sym typeface="Arial"/>
              </a:rPr>
              <a:t>ACL'2021 (Findings): </a:t>
            </a:r>
            <a:r>
              <a:rPr lang="en" sz="1333" i="1">
                <a:solidFill>
                  <a:srgbClr val="000000"/>
                </a:solidFill>
                <a:latin typeface="Arial"/>
                <a:ea typeface="Arial"/>
                <a:cs typeface="Arial"/>
                <a:sym typeface="Arial"/>
              </a:rPr>
              <a:t>Detecting Harmful Memes and Their Targets.</a:t>
            </a:r>
            <a:endParaRPr sz="2400"/>
          </a:p>
          <a:p>
            <a:r>
              <a:rPr lang="en" sz="1333">
                <a:solidFill>
                  <a:srgbClr val="000000"/>
                </a:solidFill>
                <a:latin typeface="Arial"/>
                <a:ea typeface="Arial"/>
                <a:cs typeface="Arial"/>
                <a:sym typeface="Arial"/>
              </a:rPr>
              <a:t>Shraman Pramanick, Dimitar Dimitrov, Rituparna Mukherjee, Shivam Sharma, Md. Shad Akhtar, Preslav Nakov, Tanmoy Chakraborty</a:t>
            </a:r>
            <a:endParaRPr sz="2400"/>
          </a:p>
        </p:txBody>
      </p:sp>
      <p:pic>
        <p:nvPicPr>
          <p:cNvPr id="19" name="Google Shape;999;p139" descr="A picture containing text, person&#10;&#10;Description automatically generated"/>
          <p:cNvPicPr preferRelativeResize="0"/>
          <p:nvPr/>
        </p:nvPicPr>
        <p:blipFill rotWithShape="1">
          <a:blip r:embed="rId2">
            <a:alphaModFix/>
          </a:blip>
          <a:srcRect/>
          <a:stretch/>
        </p:blipFill>
        <p:spPr>
          <a:xfrm>
            <a:off x="100423" y="1279875"/>
            <a:ext cx="11561988" cy="2768691"/>
          </a:xfrm>
          <a:prstGeom prst="rect">
            <a:avLst/>
          </a:prstGeom>
          <a:noFill/>
          <a:ln>
            <a:noFill/>
          </a:ln>
        </p:spPr>
      </p:pic>
      <p:sp>
        <p:nvSpPr>
          <p:cNvPr id="20" name="Google Shape;1000;p139"/>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algn="r"/>
            <a:fld id="{00000000-1234-1234-1234-123412341234}" type="slidenum">
              <a:rPr lang="en" sz="1867">
                <a:solidFill>
                  <a:srgbClr val="000000"/>
                </a:solidFill>
                <a:latin typeface="Arial"/>
                <a:ea typeface="Arial"/>
                <a:cs typeface="Arial"/>
                <a:sym typeface="Arial"/>
              </a:rPr>
              <a:pPr algn="r"/>
              <a:t>142</a:t>
            </a:fld>
            <a:endParaRPr sz="1867">
              <a:solidFill>
                <a:srgbClr val="000000"/>
              </a:solidFill>
              <a:latin typeface="Arial"/>
              <a:ea typeface="Arial"/>
              <a:cs typeface="Arial"/>
              <a:sym typeface="Arial"/>
            </a:endParaRPr>
          </a:p>
        </p:txBody>
      </p:sp>
      <p:sp>
        <p:nvSpPr>
          <p:cNvPr id="21" name="Google Shape;1001;p139"/>
          <p:cNvSpPr txBox="1"/>
          <p:nvPr/>
        </p:nvSpPr>
        <p:spPr>
          <a:xfrm>
            <a:off x="724233" y="4224475"/>
            <a:ext cx="3771200" cy="1682000"/>
          </a:xfrm>
          <a:prstGeom prst="rect">
            <a:avLst/>
          </a:prstGeom>
          <a:solidFill>
            <a:schemeClr val="lt1"/>
          </a:solidFill>
          <a:ln>
            <a:noFill/>
          </a:ln>
        </p:spPr>
        <p:txBody>
          <a:bodyPr spcFirstLastPara="1" wrap="square" lIns="91400" tIns="45700" rIns="91400" bIns="45700" anchor="t" anchorCtr="0">
            <a:noAutofit/>
          </a:bodyPr>
          <a:lstStyle/>
          <a:p>
            <a:pPr>
              <a:lnSpc>
                <a:spcPct val="90000"/>
              </a:lnSpc>
              <a:buClr>
                <a:srgbClr val="888888"/>
              </a:buClr>
              <a:buSzPts val="2800"/>
            </a:pPr>
            <a:r>
              <a:rPr lang="en" sz="2400" b="1">
                <a:solidFill>
                  <a:schemeClr val="dk1"/>
                </a:solidFill>
                <a:latin typeface="Arial"/>
                <a:ea typeface="Arial"/>
                <a:cs typeface="Arial"/>
                <a:sym typeface="Arial"/>
              </a:rPr>
              <a:t>Type:</a:t>
            </a:r>
            <a:endParaRPr sz="2400"/>
          </a:p>
          <a:p>
            <a:pPr marL="457189" indent="-457189">
              <a:lnSpc>
                <a:spcPct val="90000"/>
              </a:lnSpc>
              <a:buClr>
                <a:srgbClr val="888888"/>
              </a:buClr>
              <a:buSzPts val="2800"/>
              <a:buFont typeface="Arial"/>
              <a:buChar char="•"/>
            </a:pPr>
            <a:r>
              <a:rPr lang="en" sz="2400">
                <a:solidFill>
                  <a:schemeClr val="dk1"/>
                </a:solidFill>
                <a:latin typeface="Arial"/>
                <a:ea typeface="Arial"/>
                <a:cs typeface="Arial"/>
                <a:sym typeface="Arial"/>
              </a:rPr>
              <a:t>Fake news</a:t>
            </a:r>
            <a:endParaRPr sz="2400"/>
          </a:p>
          <a:p>
            <a:pPr marL="457189" indent="-457189">
              <a:lnSpc>
                <a:spcPct val="90000"/>
              </a:lnSpc>
              <a:buClr>
                <a:srgbClr val="888888"/>
              </a:buClr>
              <a:buSzPts val="2800"/>
              <a:buFont typeface="Arial"/>
              <a:buChar char="•"/>
            </a:pPr>
            <a:r>
              <a:rPr lang="en" sz="2400">
                <a:solidFill>
                  <a:schemeClr val="dk1"/>
                </a:solidFill>
                <a:latin typeface="Arial"/>
                <a:ea typeface="Arial"/>
                <a:cs typeface="Arial"/>
                <a:sym typeface="Arial"/>
              </a:rPr>
              <a:t>Hate speech</a:t>
            </a:r>
            <a:endParaRPr sz="2400"/>
          </a:p>
          <a:p>
            <a:pPr marL="457189" indent="-457189">
              <a:lnSpc>
                <a:spcPct val="90000"/>
              </a:lnSpc>
              <a:buClr>
                <a:srgbClr val="888888"/>
              </a:buClr>
              <a:buSzPts val="2800"/>
              <a:buFont typeface="Arial"/>
              <a:buChar char="•"/>
            </a:pPr>
            <a:r>
              <a:rPr lang="en" sz="2400">
                <a:solidFill>
                  <a:schemeClr val="dk1"/>
                </a:solidFill>
                <a:latin typeface="Arial"/>
                <a:ea typeface="Arial"/>
                <a:cs typeface="Arial"/>
                <a:sym typeface="Arial"/>
              </a:rPr>
              <a:t>Attacks, sarcasm</a:t>
            </a:r>
            <a:endParaRPr sz="2400"/>
          </a:p>
          <a:p>
            <a:pPr marL="457189" indent="-457189">
              <a:lnSpc>
                <a:spcPct val="90000"/>
              </a:lnSpc>
              <a:buClr>
                <a:srgbClr val="888888"/>
              </a:buClr>
              <a:buSzPts val="2800"/>
              <a:buFont typeface="Arial"/>
              <a:buChar char="•"/>
            </a:pPr>
            <a:r>
              <a:rPr lang="en" sz="2400">
                <a:solidFill>
                  <a:schemeClr val="dk1"/>
                </a:solidFill>
                <a:latin typeface="Arial"/>
                <a:ea typeface="Arial"/>
                <a:cs typeface="Arial"/>
                <a:sym typeface="Arial"/>
              </a:rPr>
              <a:t>…</a:t>
            </a:r>
            <a:endParaRPr sz="2400"/>
          </a:p>
        </p:txBody>
      </p:sp>
      <p:sp>
        <p:nvSpPr>
          <p:cNvPr id="22" name="Google Shape;1002;p139"/>
          <p:cNvSpPr/>
          <p:nvPr/>
        </p:nvSpPr>
        <p:spPr>
          <a:xfrm>
            <a:off x="3561349" y="4116304"/>
            <a:ext cx="3869200" cy="1600400"/>
          </a:xfrm>
          <a:prstGeom prst="rect">
            <a:avLst/>
          </a:prstGeom>
          <a:noFill/>
          <a:ln>
            <a:noFill/>
          </a:ln>
        </p:spPr>
        <p:txBody>
          <a:bodyPr spcFirstLastPara="1" wrap="square" lIns="121900" tIns="60933" rIns="121900" bIns="60933" anchor="t" anchorCtr="0">
            <a:noAutofit/>
          </a:bodyPr>
          <a:lstStyle/>
          <a:p>
            <a:pPr marL="558786"/>
            <a:r>
              <a:rPr lang="en" sz="2400" b="1">
                <a:solidFill>
                  <a:srgbClr val="000000"/>
                </a:solidFill>
                <a:latin typeface="Arial"/>
                <a:ea typeface="Arial"/>
                <a:cs typeface="Arial"/>
                <a:sym typeface="Arial"/>
              </a:rPr>
              <a:t>Harmfulmess:</a:t>
            </a:r>
            <a:endParaRPr sz="2400"/>
          </a:p>
          <a:p>
            <a:pPr marL="1015975" lvl="2" indent="-457189">
              <a:buClr>
                <a:srgbClr val="000000"/>
              </a:buClr>
              <a:buSzPts val="2000"/>
              <a:buFont typeface="Arial"/>
              <a:buChar char="•"/>
            </a:pPr>
            <a:r>
              <a:rPr lang="en" sz="2400">
                <a:solidFill>
                  <a:srgbClr val="000000"/>
                </a:solidFill>
                <a:latin typeface="Arial"/>
                <a:ea typeface="Arial"/>
                <a:cs typeface="Arial"/>
                <a:sym typeface="Arial"/>
              </a:rPr>
              <a:t>very harmful</a:t>
            </a:r>
            <a:endParaRPr sz="2400"/>
          </a:p>
          <a:p>
            <a:pPr marL="1015975" lvl="2" indent="-457189">
              <a:buClr>
                <a:srgbClr val="000000"/>
              </a:buClr>
              <a:buSzPts val="2000"/>
              <a:buFont typeface="Arial"/>
              <a:buChar char="•"/>
            </a:pPr>
            <a:r>
              <a:rPr lang="en" sz="2400">
                <a:solidFill>
                  <a:srgbClr val="000000"/>
                </a:solidFill>
                <a:latin typeface="Arial"/>
                <a:ea typeface="Arial"/>
                <a:cs typeface="Arial"/>
                <a:sym typeface="Arial"/>
              </a:rPr>
              <a:t>partially harmful</a:t>
            </a:r>
            <a:endParaRPr sz="2400"/>
          </a:p>
          <a:p>
            <a:pPr marL="1015975" lvl="2" indent="-457189">
              <a:buClr>
                <a:srgbClr val="000000"/>
              </a:buClr>
              <a:buSzPts val="2000"/>
              <a:buFont typeface="Arial"/>
              <a:buChar char="•"/>
            </a:pPr>
            <a:r>
              <a:rPr lang="en" sz="2400">
                <a:solidFill>
                  <a:srgbClr val="000000"/>
                </a:solidFill>
                <a:latin typeface="Arial"/>
                <a:ea typeface="Arial"/>
                <a:cs typeface="Arial"/>
                <a:sym typeface="Arial"/>
              </a:rPr>
              <a:t>harmless</a:t>
            </a:r>
            <a:endParaRPr sz="2400"/>
          </a:p>
        </p:txBody>
      </p:sp>
      <p:sp>
        <p:nvSpPr>
          <p:cNvPr id="23" name="Google Shape;1003;p139"/>
          <p:cNvSpPr/>
          <p:nvPr/>
        </p:nvSpPr>
        <p:spPr>
          <a:xfrm>
            <a:off x="6807139" y="4126100"/>
            <a:ext cx="5221200" cy="1969600"/>
          </a:xfrm>
          <a:prstGeom prst="rect">
            <a:avLst/>
          </a:prstGeom>
          <a:noFill/>
          <a:ln>
            <a:noFill/>
          </a:ln>
        </p:spPr>
        <p:txBody>
          <a:bodyPr spcFirstLastPara="1" wrap="square" lIns="121900" tIns="60933" rIns="121900" bIns="60933" anchor="t" anchorCtr="0">
            <a:noAutofit/>
          </a:bodyPr>
          <a:lstStyle/>
          <a:p>
            <a:pPr marL="558786"/>
            <a:r>
              <a:rPr lang="en" sz="2400" b="1">
                <a:solidFill>
                  <a:srgbClr val="000000"/>
                </a:solidFill>
                <a:latin typeface="Arial"/>
                <a:ea typeface="Arial"/>
                <a:cs typeface="Arial"/>
                <a:sym typeface="Arial"/>
              </a:rPr>
              <a:t>Target:</a:t>
            </a:r>
            <a:endParaRPr sz="2400"/>
          </a:p>
          <a:p>
            <a:pPr marL="1015975" indent="-457189">
              <a:buClr>
                <a:srgbClr val="000000"/>
              </a:buClr>
              <a:buSzPts val="2000"/>
              <a:buFont typeface="Arial"/>
              <a:buChar char="•"/>
            </a:pPr>
            <a:r>
              <a:rPr lang="en" sz="2400">
                <a:solidFill>
                  <a:srgbClr val="000000"/>
                </a:solidFill>
                <a:latin typeface="Arial"/>
                <a:ea typeface="Arial"/>
                <a:cs typeface="Arial"/>
                <a:sym typeface="Arial"/>
              </a:rPr>
              <a:t>individual</a:t>
            </a:r>
            <a:endParaRPr sz="2400"/>
          </a:p>
          <a:p>
            <a:pPr marL="1015975" indent="-457189">
              <a:buClr>
                <a:srgbClr val="000000"/>
              </a:buClr>
              <a:buSzPts val="2000"/>
              <a:buFont typeface="Arial"/>
              <a:buChar char="•"/>
            </a:pPr>
            <a:r>
              <a:rPr lang="en" sz="2400">
                <a:solidFill>
                  <a:srgbClr val="000000"/>
                </a:solidFill>
                <a:latin typeface="Arial"/>
                <a:ea typeface="Arial"/>
                <a:cs typeface="Arial"/>
                <a:sym typeface="Arial"/>
              </a:rPr>
              <a:t>organization</a:t>
            </a:r>
            <a:endParaRPr sz="2400"/>
          </a:p>
          <a:p>
            <a:pPr marL="1015975" indent="-457189">
              <a:buClr>
                <a:srgbClr val="000000"/>
              </a:buClr>
              <a:buSzPts val="2000"/>
              <a:buFont typeface="Arial"/>
              <a:buChar char="•"/>
            </a:pPr>
            <a:r>
              <a:rPr lang="en" sz="2400">
                <a:solidFill>
                  <a:srgbClr val="000000"/>
                </a:solidFill>
                <a:latin typeface="Arial"/>
                <a:ea typeface="Arial"/>
                <a:cs typeface="Arial"/>
                <a:sym typeface="Arial"/>
              </a:rPr>
              <a:t>community/country</a:t>
            </a:r>
            <a:endParaRPr sz="2400"/>
          </a:p>
          <a:p>
            <a:pPr marL="1015975" indent="-457189">
              <a:buClr>
                <a:srgbClr val="000000"/>
              </a:buClr>
              <a:buSzPts val="2000"/>
              <a:buFont typeface="Arial"/>
              <a:buChar char="•"/>
            </a:pPr>
            <a:r>
              <a:rPr lang="en" sz="2400">
                <a:solidFill>
                  <a:srgbClr val="000000"/>
                </a:solidFill>
                <a:latin typeface="Arial"/>
                <a:ea typeface="Arial"/>
                <a:cs typeface="Arial"/>
                <a:sym typeface="Arial"/>
              </a:rPr>
              <a:t>society/general public/others</a:t>
            </a:r>
            <a:endParaRPr sz="2400"/>
          </a:p>
        </p:txBody>
      </p:sp>
      <p:pic>
        <p:nvPicPr>
          <p:cNvPr id="10" name="Picture 9">
            <a:extLst>
              <a:ext uri="{FF2B5EF4-FFF2-40B4-BE49-F238E27FC236}">
                <a16:creationId xmlns:a16="http://schemas.microsoft.com/office/drawing/2014/main" id="{E4B10A6E-C0A6-AEC4-548B-DF620F58B322}"/>
              </a:ext>
            </a:extLst>
          </p:cNvPr>
          <p:cNvPicPr>
            <a:picLocks noChangeAspect="1"/>
          </p:cNvPicPr>
          <p:nvPr/>
        </p:nvPicPr>
        <p:blipFill>
          <a:blip r:embed="rId3"/>
          <a:stretch>
            <a:fillRect/>
          </a:stretch>
        </p:blipFill>
        <p:spPr>
          <a:xfrm>
            <a:off x="11537660" y="0"/>
            <a:ext cx="654340" cy="847493"/>
          </a:xfrm>
          <a:prstGeom prst="rect">
            <a:avLst/>
          </a:prstGeom>
        </p:spPr>
      </p:pic>
      <p:pic>
        <p:nvPicPr>
          <p:cNvPr id="12"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B11076D-AC77-5285-70AA-DFDED0BA0C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98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1008" name="Google Shape;1008;p140"/>
          <p:cNvPicPr preferRelativeResize="0"/>
          <p:nvPr/>
        </p:nvPicPr>
        <p:blipFill rotWithShape="1">
          <a:blip r:embed="rId3">
            <a:alphaModFix/>
          </a:blip>
          <a:srcRect/>
          <a:stretch/>
        </p:blipFill>
        <p:spPr>
          <a:xfrm>
            <a:off x="151437" y="1663040"/>
            <a:ext cx="11829187" cy="4112488"/>
          </a:xfrm>
          <a:prstGeom prst="rect">
            <a:avLst/>
          </a:prstGeom>
          <a:noFill/>
          <a:ln>
            <a:noFill/>
          </a:ln>
        </p:spPr>
      </p:pic>
      <p:sp>
        <p:nvSpPr>
          <p:cNvPr id="1009" name="Google Shape;1009;p140"/>
          <p:cNvSpPr txBox="1"/>
          <p:nvPr/>
        </p:nvSpPr>
        <p:spPr>
          <a:xfrm>
            <a:off x="-407200" y="26913"/>
            <a:ext cx="11989600" cy="737197"/>
          </a:xfrm>
          <a:prstGeom prst="rect">
            <a:avLst/>
          </a:prstGeom>
          <a:noFill/>
          <a:ln>
            <a:noFill/>
          </a:ln>
        </p:spPr>
        <p:txBody>
          <a:bodyPr spcFirstLastPara="1" wrap="square" lIns="55433" tIns="55433" rIns="55433" bIns="55433" anchor="t" anchorCtr="0">
            <a:spAutoFit/>
          </a:bodyPr>
          <a:lstStyle/>
          <a:p>
            <a:pPr algn="ctr"/>
            <a:r>
              <a:rPr lang="en" sz="4063" b="1" dirty="0">
                <a:solidFill>
                  <a:schemeClr val="dk1"/>
                </a:solidFill>
                <a:latin typeface="Calibri"/>
                <a:ea typeface="Calibri"/>
                <a:cs typeface="Calibri"/>
                <a:sym typeface="Calibri"/>
              </a:rPr>
              <a:t>Detecting Harmful Memes and Their Targets</a:t>
            </a:r>
            <a:endParaRPr sz="4063" b="1" dirty="0">
              <a:solidFill>
                <a:schemeClr val="dk1"/>
              </a:solidFill>
              <a:latin typeface="Calibri"/>
              <a:ea typeface="Calibri"/>
              <a:cs typeface="Calibri"/>
              <a:sym typeface="Calibri"/>
            </a:endParaRPr>
          </a:p>
        </p:txBody>
      </p:sp>
      <p:sp>
        <p:nvSpPr>
          <p:cNvPr id="1010" name="Google Shape;1010;p140"/>
          <p:cNvSpPr/>
          <p:nvPr/>
        </p:nvSpPr>
        <p:spPr>
          <a:xfrm>
            <a:off x="1927897" y="6173409"/>
            <a:ext cx="8738800" cy="533600"/>
          </a:xfrm>
          <a:prstGeom prst="rect">
            <a:avLst/>
          </a:prstGeom>
          <a:solidFill>
            <a:srgbClr val="FFFF00"/>
          </a:solidFill>
          <a:ln>
            <a:noFill/>
          </a:ln>
        </p:spPr>
        <p:txBody>
          <a:bodyPr spcFirstLastPara="1" wrap="square" lIns="121900" tIns="60933" rIns="121900" bIns="60933" anchor="t" anchorCtr="0">
            <a:noAutofit/>
          </a:bodyPr>
          <a:lstStyle/>
          <a:p>
            <a:r>
              <a:rPr lang="en" sz="1333" b="1">
                <a:solidFill>
                  <a:srgbClr val="000000"/>
                </a:solidFill>
                <a:latin typeface="Arial"/>
                <a:ea typeface="Arial"/>
                <a:cs typeface="Arial"/>
                <a:sym typeface="Arial"/>
              </a:rPr>
              <a:t>EMNLP'2021 (Findings): </a:t>
            </a:r>
            <a:r>
              <a:rPr lang="en" sz="1333" i="1">
                <a:solidFill>
                  <a:srgbClr val="000000"/>
                </a:solidFill>
                <a:latin typeface="Arial"/>
                <a:ea typeface="Arial"/>
                <a:cs typeface="Arial"/>
                <a:sym typeface="Arial"/>
              </a:rPr>
              <a:t>MOMENTA: A Multimodal Framework for Detecting Harmful Memes and Their Targets</a:t>
            </a:r>
            <a:endParaRPr sz="2400"/>
          </a:p>
          <a:p>
            <a:r>
              <a:rPr lang="en" sz="1333">
                <a:solidFill>
                  <a:srgbClr val="000000"/>
                </a:solidFill>
                <a:latin typeface="Arial"/>
                <a:ea typeface="Arial"/>
                <a:cs typeface="Arial"/>
                <a:sym typeface="Arial"/>
              </a:rPr>
              <a:t>Shraman Pramanick, Shivam Sharma, Dimitar Dimitrov, Md. Shad Akhtar, Preslav Nakov, Tanmoy Chakraborty</a:t>
            </a:r>
            <a:endParaRPr sz="2400"/>
          </a:p>
        </p:txBody>
      </p:sp>
      <p:sp>
        <p:nvSpPr>
          <p:cNvPr id="1011" name="Google Shape;1011;p140"/>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algn="r"/>
            <a:fld id="{00000000-1234-1234-1234-123412341234}" type="slidenum">
              <a:rPr lang="en" sz="1867">
                <a:solidFill>
                  <a:srgbClr val="000000"/>
                </a:solidFill>
                <a:latin typeface="Arial"/>
                <a:ea typeface="Arial"/>
                <a:cs typeface="Arial"/>
                <a:sym typeface="Arial"/>
              </a:rPr>
              <a:pPr algn="r"/>
              <a:t>143</a:t>
            </a:fld>
            <a:endParaRPr sz="1867">
              <a:solidFill>
                <a:srgbClr val="000000"/>
              </a:solidFill>
              <a:latin typeface="Arial"/>
              <a:ea typeface="Arial"/>
              <a:cs typeface="Arial"/>
              <a:sym typeface="Arial"/>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143</a:t>
            </a:fld>
            <a:endParaRPr lang="en-US"/>
          </a:p>
        </p:txBody>
      </p:sp>
      <p:pic>
        <p:nvPicPr>
          <p:cNvPr id="7" name="Picture 6">
            <a:extLst>
              <a:ext uri="{FF2B5EF4-FFF2-40B4-BE49-F238E27FC236}">
                <a16:creationId xmlns:a16="http://schemas.microsoft.com/office/drawing/2014/main" id="{D10C8F7B-D476-69B2-1B56-0993A9901C4A}"/>
              </a:ext>
            </a:extLst>
          </p:cNvPr>
          <p:cNvPicPr>
            <a:picLocks noChangeAspect="1"/>
          </p:cNvPicPr>
          <p:nvPr/>
        </p:nvPicPr>
        <p:blipFill>
          <a:blip r:embed="rId4"/>
          <a:stretch>
            <a:fillRect/>
          </a:stretch>
        </p:blipFill>
        <p:spPr>
          <a:xfrm>
            <a:off x="11537660" y="0"/>
            <a:ext cx="654340" cy="847493"/>
          </a:xfrm>
          <a:prstGeom prst="rect">
            <a:avLst/>
          </a:prstGeom>
        </p:spPr>
      </p:pic>
      <p:pic>
        <p:nvPicPr>
          <p:cNvPr id="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55758C53-43E6-7530-1A28-DB13898F5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5532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20" name="Google Shape;120;p20"/>
          <p:cNvPicPr preferRelativeResize="0"/>
          <p:nvPr/>
        </p:nvPicPr>
        <p:blipFill>
          <a:blip r:embed="rId3">
            <a:alphaModFix/>
          </a:blip>
          <a:stretch>
            <a:fillRect/>
          </a:stretch>
        </p:blipFill>
        <p:spPr>
          <a:xfrm>
            <a:off x="2679051" y="915566"/>
            <a:ext cx="6833900" cy="4311765"/>
          </a:xfrm>
          <a:prstGeom prst="rect">
            <a:avLst/>
          </a:prstGeom>
          <a:noFill/>
          <a:ln>
            <a:noFill/>
          </a:ln>
        </p:spPr>
      </p:pic>
      <p:sp>
        <p:nvSpPr>
          <p:cNvPr id="121" name="Google Shape;121;p20"/>
          <p:cNvSpPr txBox="1"/>
          <p:nvPr/>
        </p:nvSpPr>
        <p:spPr>
          <a:xfrm>
            <a:off x="2679045" y="5232780"/>
            <a:ext cx="6834000" cy="984845"/>
          </a:xfrm>
          <a:prstGeom prst="rect">
            <a:avLst/>
          </a:prstGeom>
          <a:noFill/>
          <a:ln>
            <a:noFill/>
          </a:ln>
        </p:spPr>
        <p:txBody>
          <a:bodyPr spcFirstLastPara="1" wrap="square" lIns="121900" tIns="121900" rIns="121900" bIns="121900" anchor="t" anchorCtr="0">
            <a:spAutoFit/>
          </a:bodyPr>
          <a:lstStyle/>
          <a:p>
            <a:pPr algn="ctr"/>
            <a:r>
              <a:rPr lang="en" sz="2400"/>
              <a:t>Example meme, along with the </a:t>
            </a:r>
            <a:r>
              <a:rPr lang="en" sz="2400">
                <a:solidFill>
                  <a:srgbClr val="0000FF"/>
                </a:solidFill>
              </a:rPr>
              <a:t>candidate</a:t>
            </a:r>
            <a:r>
              <a:rPr lang="en" sz="2400"/>
              <a:t> entities, </a:t>
            </a:r>
            <a:r>
              <a:rPr lang="en" sz="2400">
                <a:solidFill>
                  <a:srgbClr val="FF0000"/>
                </a:solidFill>
              </a:rPr>
              <a:t>harmful</a:t>
            </a:r>
            <a:r>
              <a:rPr lang="en" sz="2400"/>
              <a:t> targets, and </a:t>
            </a:r>
            <a:r>
              <a:rPr lang="en" sz="2400">
                <a:solidFill>
                  <a:srgbClr val="38761D"/>
                </a:solidFill>
              </a:rPr>
              <a:t>non-harmful</a:t>
            </a:r>
            <a:r>
              <a:rPr lang="en" sz="2400"/>
              <a:t> references.</a:t>
            </a:r>
            <a:endParaRPr sz="2400"/>
          </a:p>
        </p:txBody>
      </p:sp>
      <p:sp>
        <p:nvSpPr>
          <p:cNvPr id="122" name="Google Shape;122;p20"/>
          <p:cNvSpPr txBox="1">
            <a:spLocks noGrp="1"/>
          </p:cNvSpPr>
          <p:nvPr>
            <p:ph type="sldNum" idx="12"/>
          </p:nvPr>
        </p:nvSpPr>
        <p:spPr>
          <a:prstGeom prst="rect">
            <a:avLst/>
          </a:prstGeom>
        </p:spPr>
        <p:txBody>
          <a:bodyPr spcFirstLastPara="1" vert="horz" wrap="square" lIns="121900" tIns="121900" rIns="121900" bIns="121900" rtlCol="0" anchor="ctr" anchorCtr="0">
            <a:normAutofit/>
          </a:bodyPr>
          <a:lstStyle/>
          <a:p>
            <a:fld id="{00000000-1234-1234-1234-123412341234}" type="slidenum">
              <a:rPr lang="en"/>
              <a:pPr/>
              <a:t>144</a:t>
            </a:fld>
            <a:endParaRPr/>
          </a:p>
        </p:txBody>
      </p:sp>
      <p:sp>
        <p:nvSpPr>
          <p:cNvPr id="6" name="Google Shape;1016;p141">
            <a:extLst>
              <a:ext uri="{FF2B5EF4-FFF2-40B4-BE49-F238E27FC236}">
                <a16:creationId xmlns:a16="http://schemas.microsoft.com/office/drawing/2014/main" id="{543D9186-A427-2F45-9600-39AA3C427F2C}"/>
              </a:ext>
            </a:extLst>
          </p:cNvPr>
          <p:cNvSpPr txBox="1"/>
          <p:nvPr/>
        </p:nvSpPr>
        <p:spPr>
          <a:xfrm>
            <a:off x="151436" y="26913"/>
            <a:ext cx="11989600" cy="737197"/>
          </a:xfrm>
          <a:prstGeom prst="rect">
            <a:avLst/>
          </a:prstGeom>
          <a:noFill/>
          <a:ln>
            <a:noFill/>
          </a:ln>
        </p:spPr>
        <p:txBody>
          <a:bodyPr spcFirstLastPara="1" wrap="square" lIns="55433" tIns="55433" rIns="55433" bIns="55433" anchor="t" anchorCtr="0">
            <a:spAutoFit/>
          </a:bodyPr>
          <a:lstStyle/>
          <a:p>
            <a:pPr algn="ctr"/>
            <a:r>
              <a:rPr lang="en" sz="4063" b="1" dirty="0">
                <a:solidFill>
                  <a:schemeClr val="dk1"/>
                </a:solidFill>
                <a:latin typeface="Calibri"/>
                <a:ea typeface="Calibri"/>
                <a:cs typeface="Calibri"/>
                <a:sym typeface="Calibri"/>
              </a:rPr>
              <a:t>Detecting the Specific Target of Harmful Memes</a:t>
            </a:r>
            <a:endParaRPr sz="4063" b="1" dirty="0">
              <a:solidFill>
                <a:schemeClr val="dk1"/>
              </a:solidFill>
              <a:latin typeface="Calibri"/>
              <a:ea typeface="Calibri"/>
              <a:cs typeface="Calibri"/>
              <a:sym typeface="Calibri"/>
            </a:endParaRPr>
          </a:p>
        </p:txBody>
      </p:sp>
      <p:sp>
        <p:nvSpPr>
          <p:cNvPr id="9" name="Google Shape;1019;p141">
            <a:extLst>
              <a:ext uri="{FF2B5EF4-FFF2-40B4-BE49-F238E27FC236}">
                <a16:creationId xmlns:a16="http://schemas.microsoft.com/office/drawing/2014/main" id="{13A12E28-F537-2149-907B-B14D3BE2F5AF}"/>
              </a:ext>
            </a:extLst>
          </p:cNvPr>
          <p:cNvSpPr/>
          <p:nvPr/>
        </p:nvSpPr>
        <p:spPr>
          <a:xfrm>
            <a:off x="3245985" y="6217623"/>
            <a:ext cx="6054800" cy="533600"/>
          </a:xfrm>
          <a:prstGeom prst="rect">
            <a:avLst/>
          </a:prstGeom>
          <a:solidFill>
            <a:srgbClr val="FFFF00"/>
          </a:solidFill>
          <a:ln>
            <a:noFill/>
          </a:ln>
        </p:spPr>
        <p:txBody>
          <a:bodyPr spcFirstLastPara="1" wrap="square" lIns="121900" tIns="60933" rIns="121900" bIns="60933" anchor="t" anchorCtr="0">
            <a:noAutofit/>
          </a:bodyPr>
          <a:lstStyle/>
          <a:p>
            <a:r>
              <a:rPr lang="en" sz="1333" b="1">
                <a:solidFill>
                  <a:srgbClr val="000000"/>
                </a:solidFill>
                <a:latin typeface="Arial"/>
                <a:ea typeface="Arial"/>
                <a:cs typeface="Arial"/>
                <a:sym typeface="Arial"/>
              </a:rPr>
              <a:t>NAACL-2022: </a:t>
            </a:r>
            <a:r>
              <a:rPr lang="en" sz="1333" i="1">
                <a:solidFill>
                  <a:srgbClr val="000000"/>
                </a:solidFill>
                <a:latin typeface="Arial"/>
                <a:ea typeface="Arial"/>
                <a:cs typeface="Arial"/>
                <a:sym typeface="Arial"/>
              </a:rPr>
              <a:t>DISARM: Detecting the Victims Targeted by Harmful Memes</a:t>
            </a:r>
            <a:endParaRPr sz="2400"/>
          </a:p>
          <a:p>
            <a:r>
              <a:rPr lang="en" sz="1333">
                <a:solidFill>
                  <a:srgbClr val="000000"/>
                </a:solidFill>
                <a:latin typeface="Arial"/>
                <a:ea typeface="Arial"/>
                <a:cs typeface="Arial"/>
                <a:sym typeface="Arial"/>
              </a:rPr>
              <a:t>Shivam Sharma, Md Shad Akhtar, Preslav Nakov and Tanmoy Chakraborty</a:t>
            </a:r>
            <a:endParaRPr sz="2400"/>
          </a:p>
        </p:txBody>
      </p:sp>
      <p:pic>
        <p:nvPicPr>
          <p:cNvPr id="7" name="Picture 6">
            <a:extLst>
              <a:ext uri="{FF2B5EF4-FFF2-40B4-BE49-F238E27FC236}">
                <a16:creationId xmlns:a16="http://schemas.microsoft.com/office/drawing/2014/main" id="{86BC3ED3-E78F-AF90-E7EC-B345A3EB6FD9}"/>
              </a:ext>
            </a:extLst>
          </p:cNvPr>
          <p:cNvPicPr>
            <a:picLocks noChangeAspect="1"/>
          </p:cNvPicPr>
          <p:nvPr/>
        </p:nvPicPr>
        <p:blipFill>
          <a:blip r:embed="rId4"/>
          <a:stretch>
            <a:fillRect/>
          </a:stretch>
        </p:blipFill>
        <p:spPr>
          <a:xfrm>
            <a:off x="11537660" y="0"/>
            <a:ext cx="654340" cy="847493"/>
          </a:xfrm>
          <a:prstGeom prst="rect">
            <a:avLst/>
          </a:prstGeom>
        </p:spPr>
      </p:pic>
    </p:spTree>
    <p:extLst>
      <p:ext uri="{BB962C8B-B14F-4D97-AF65-F5344CB8AC3E}">
        <p14:creationId xmlns:p14="http://schemas.microsoft.com/office/powerpoint/2010/main" val="29585301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41"/>
          <p:cNvSpPr txBox="1"/>
          <p:nvPr/>
        </p:nvSpPr>
        <p:spPr>
          <a:xfrm>
            <a:off x="151436" y="26913"/>
            <a:ext cx="10507740" cy="696724"/>
          </a:xfrm>
          <a:prstGeom prst="rect">
            <a:avLst/>
          </a:prstGeom>
          <a:noFill/>
          <a:ln>
            <a:noFill/>
          </a:ln>
        </p:spPr>
        <p:txBody>
          <a:bodyPr spcFirstLastPara="1" wrap="square" lIns="55433" tIns="55433" rIns="55433" bIns="55433" anchor="t" anchorCtr="0">
            <a:spAutoFit/>
          </a:bodyPr>
          <a:lstStyle/>
          <a:p>
            <a:pPr algn="ctr"/>
            <a:r>
              <a:rPr lang="en" sz="3800" b="1" dirty="0">
                <a:solidFill>
                  <a:schemeClr val="dk1"/>
                </a:solidFill>
                <a:latin typeface="Calibri"/>
                <a:ea typeface="Calibri"/>
                <a:cs typeface="Calibri"/>
                <a:sym typeface="Calibri"/>
              </a:rPr>
              <a:t>Detecting the Specific Target of Harmful Memes</a:t>
            </a:r>
            <a:endParaRPr sz="3800" b="1" dirty="0">
              <a:solidFill>
                <a:schemeClr val="dk1"/>
              </a:solidFill>
              <a:latin typeface="Calibri"/>
              <a:ea typeface="Calibri"/>
              <a:cs typeface="Calibri"/>
              <a:sym typeface="Calibri"/>
            </a:endParaRPr>
          </a:p>
        </p:txBody>
      </p:sp>
      <p:sp>
        <p:nvSpPr>
          <p:cNvPr id="1017" name="Google Shape;1017;p141"/>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algn="r"/>
            <a:fld id="{00000000-1234-1234-1234-123412341234}" type="slidenum">
              <a:rPr lang="en" sz="1867">
                <a:solidFill>
                  <a:srgbClr val="000000"/>
                </a:solidFill>
                <a:latin typeface="Arial"/>
                <a:ea typeface="Arial"/>
                <a:cs typeface="Arial"/>
                <a:sym typeface="Arial"/>
              </a:rPr>
              <a:pPr algn="r"/>
              <a:t>145</a:t>
            </a:fld>
            <a:endParaRPr sz="1867">
              <a:solidFill>
                <a:srgbClr val="000000"/>
              </a:solidFill>
              <a:latin typeface="Arial"/>
              <a:ea typeface="Arial"/>
              <a:cs typeface="Arial"/>
              <a:sym typeface="Arial"/>
            </a:endParaRPr>
          </a:p>
        </p:txBody>
      </p:sp>
      <p:pic>
        <p:nvPicPr>
          <p:cNvPr id="1018" name="Google Shape;1018;p141"/>
          <p:cNvPicPr preferRelativeResize="0"/>
          <p:nvPr/>
        </p:nvPicPr>
        <p:blipFill rotWithShape="1">
          <a:blip r:embed="rId3">
            <a:alphaModFix/>
          </a:blip>
          <a:srcRect/>
          <a:stretch/>
        </p:blipFill>
        <p:spPr>
          <a:xfrm>
            <a:off x="1887453" y="901427"/>
            <a:ext cx="8771723" cy="5316196"/>
          </a:xfrm>
          <a:prstGeom prst="rect">
            <a:avLst/>
          </a:prstGeom>
          <a:noFill/>
          <a:ln>
            <a:noFill/>
          </a:ln>
        </p:spPr>
      </p:pic>
      <p:sp>
        <p:nvSpPr>
          <p:cNvPr id="1019" name="Google Shape;1019;p141"/>
          <p:cNvSpPr/>
          <p:nvPr/>
        </p:nvSpPr>
        <p:spPr>
          <a:xfrm>
            <a:off x="3245985" y="6217623"/>
            <a:ext cx="6054800" cy="533600"/>
          </a:xfrm>
          <a:prstGeom prst="rect">
            <a:avLst/>
          </a:prstGeom>
          <a:solidFill>
            <a:srgbClr val="FFFF00"/>
          </a:solidFill>
          <a:ln>
            <a:noFill/>
          </a:ln>
        </p:spPr>
        <p:txBody>
          <a:bodyPr spcFirstLastPara="1" wrap="square" lIns="121900" tIns="60933" rIns="121900" bIns="60933" anchor="t" anchorCtr="0">
            <a:noAutofit/>
          </a:bodyPr>
          <a:lstStyle/>
          <a:p>
            <a:r>
              <a:rPr lang="en" sz="1333" b="1">
                <a:solidFill>
                  <a:srgbClr val="000000"/>
                </a:solidFill>
                <a:latin typeface="Arial"/>
                <a:ea typeface="Arial"/>
                <a:cs typeface="Arial"/>
                <a:sym typeface="Arial"/>
              </a:rPr>
              <a:t>NAACL-2022: </a:t>
            </a:r>
            <a:r>
              <a:rPr lang="en" sz="1333" i="1">
                <a:solidFill>
                  <a:srgbClr val="000000"/>
                </a:solidFill>
                <a:latin typeface="Arial"/>
                <a:ea typeface="Arial"/>
                <a:cs typeface="Arial"/>
                <a:sym typeface="Arial"/>
              </a:rPr>
              <a:t>DISARM: Detecting the Victims Targeted by Harmful Memes</a:t>
            </a:r>
            <a:endParaRPr sz="2400"/>
          </a:p>
          <a:p>
            <a:r>
              <a:rPr lang="en" sz="1333">
                <a:solidFill>
                  <a:srgbClr val="000000"/>
                </a:solidFill>
                <a:latin typeface="Arial"/>
                <a:ea typeface="Arial"/>
                <a:cs typeface="Arial"/>
                <a:sym typeface="Arial"/>
              </a:rPr>
              <a:t>Shivam Sharma, Md Shad Akhtar, Preslav Nakov and Tanmoy Chakraborty</a:t>
            </a:r>
            <a:endParaRPr sz="2400"/>
          </a:p>
        </p:txBody>
      </p:sp>
      <p:sp>
        <p:nvSpPr>
          <p:cNvPr id="2" name="Slide Number Placeholder 1"/>
          <p:cNvSpPr>
            <a:spLocks noGrp="1"/>
          </p:cNvSpPr>
          <p:nvPr>
            <p:ph type="sldNum" sz="quarter" idx="12"/>
          </p:nvPr>
        </p:nvSpPr>
        <p:spPr/>
        <p:txBody>
          <a:bodyPr/>
          <a:lstStyle/>
          <a:p>
            <a:fld id="{89057327-5C45-3844-9BAD-8A2E33F71C3A}" type="slidenum">
              <a:rPr lang="en-US" smtClean="0"/>
              <a:t>145</a:t>
            </a:fld>
            <a:endParaRPr lang="en-US"/>
          </a:p>
        </p:txBody>
      </p:sp>
      <p:pic>
        <p:nvPicPr>
          <p:cNvPr id="7" name="Picture 6">
            <a:extLst>
              <a:ext uri="{FF2B5EF4-FFF2-40B4-BE49-F238E27FC236}">
                <a16:creationId xmlns:a16="http://schemas.microsoft.com/office/drawing/2014/main" id="{B4CBB1B0-C365-4AFD-0B3E-E157C52EFDE1}"/>
              </a:ext>
            </a:extLst>
          </p:cNvPr>
          <p:cNvPicPr>
            <a:picLocks noChangeAspect="1"/>
          </p:cNvPicPr>
          <p:nvPr/>
        </p:nvPicPr>
        <p:blipFill>
          <a:blip r:embed="rId4"/>
          <a:stretch>
            <a:fillRect/>
          </a:stretch>
        </p:blipFill>
        <p:spPr>
          <a:xfrm>
            <a:off x="11537660" y="0"/>
            <a:ext cx="654340" cy="847493"/>
          </a:xfrm>
          <a:prstGeom prst="rect">
            <a:avLst/>
          </a:prstGeom>
        </p:spPr>
      </p:pic>
      <p:pic>
        <p:nvPicPr>
          <p:cNvPr id="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421E5C1-C5B2-BB88-69A5-74AD1968A3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18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814680" y="670843"/>
            <a:ext cx="10515600" cy="688975"/>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ct val="100000"/>
              <a:buFont typeface="Arial"/>
              <a:buChar char="•"/>
            </a:pPr>
            <a:r>
              <a:rPr lang="en-US" sz="2200" dirty="0">
                <a:latin typeface="+mn-lt"/>
                <a:ea typeface="+mn-ea"/>
                <a:cs typeface="+mn-cs"/>
              </a:rPr>
              <a:t>Loaded Language</a:t>
            </a:r>
            <a:endParaRPr sz="2200" dirty="0">
              <a:latin typeface="+mn-lt"/>
              <a:ea typeface="+mn-ea"/>
              <a:cs typeface="+mn-cs"/>
            </a:endParaRPr>
          </a:p>
        </p:txBody>
      </p:sp>
      <p:sp>
        <p:nvSpPr>
          <p:cNvPr id="203" name="Google Shape;203;p10"/>
          <p:cNvSpPr txBox="1">
            <a:spLocks noGrp="1"/>
          </p:cNvSpPr>
          <p:nvPr>
            <p:ph idx="1"/>
          </p:nvPr>
        </p:nvSpPr>
        <p:spPr>
          <a:xfrm>
            <a:off x="495300" y="1257303"/>
            <a:ext cx="10972800" cy="4525963"/>
          </a:xfrm>
          <a:prstGeom prst="rect">
            <a:avLst/>
          </a:prstGeom>
          <a:noFill/>
          <a:ln>
            <a:noFill/>
          </a:ln>
        </p:spPr>
        <p:txBody>
          <a:bodyPr spcFirstLastPara="1" wrap="square" lIns="91425" tIns="45700" rIns="91425" bIns="45700" anchor="t" anchorCtr="0">
            <a:normAutofit/>
          </a:bodyPr>
          <a:lstStyle/>
          <a:p>
            <a:pPr lvl="1">
              <a:spcBef>
                <a:spcPts val="0"/>
              </a:spcBef>
              <a:buClr>
                <a:schemeClr val="dk1"/>
              </a:buClr>
              <a:buSzPts val="2400"/>
              <a:buFont typeface="Arial"/>
              <a:buChar char="•"/>
            </a:pPr>
            <a:r>
              <a:rPr lang="en-US" sz="2200" dirty="0"/>
              <a:t>Analyzing the 2K loaded language examples in a propaganda dataset [6], we observe that most of the loaded languages are </a:t>
            </a:r>
            <a:r>
              <a:rPr lang="en-US" sz="2200" b="1" dirty="0"/>
              <a:t>adjectives </a:t>
            </a:r>
            <a:r>
              <a:rPr lang="en-US" sz="2200" dirty="0"/>
              <a:t>describing a noun or </a:t>
            </a:r>
            <a:r>
              <a:rPr lang="en-US" sz="2200" b="1" dirty="0"/>
              <a:t>adverbs </a:t>
            </a:r>
            <a:r>
              <a:rPr lang="en-US" sz="2200" dirty="0"/>
              <a:t>describing a verb.</a:t>
            </a:r>
            <a:endParaRPr sz="2200" dirty="0"/>
          </a:p>
          <a:p>
            <a:pPr lvl="1">
              <a:spcBef>
                <a:spcPts val="1000"/>
              </a:spcBef>
              <a:buClr>
                <a:schemeClr val="dk1"/>
              </a:buClr>
              <a:buSzPts val="2400"/>
              <a:buFont typeface="Arial"/>
              <a:buChar char="•"/>
            </a:pPr>
            <a:r>
              <a:rPr lang="en-US" sz="2200" dirty="0"/>
              <a:t>→ Train a model to generate emotion-triggering adjectives or adverbs.</a:t>
            </a:r>
            <a:endParaRPr sz="2200" dirty="0"/>
          </a:p>
          <a:p>
            <a:pPr lvl="0" algn="l" rtl="0">
              <a:lnSpc>
                <a:spcPct val="100000"/>
              </a:lnSpc>
              <a:spcBef>
                <a:spcPts val="0"/>
              </a:spcBef>
              <a:spcAft>
                <a:spcPts val="0"/>
              </a:spcAft>
              <a:buClr>
                <a:schemeClr val="dk1"/>
              </a:buClr>
              <a:buSzPts val="2400"/>
              <a:buFont typeface="Arial"/>
              <a:buChar char="•"/>
            </a:pPr>
            <a:r>
              <a:rPr lang="en-US" sz="2200" dirty="0"/>
              <a:t>Two-step generation:</a:t>
            </a:r>
            <a:endParaRPr sz="2200" dirty="0"/>
          </a:p>
          <a:p>
            <a:pPr marL="628650" lvl="1" indent="-215900">
              <a:spcBef>
                <a:spcPts val="1000"/>
              </a:spcBef>
              <a:buSzPts val="2200"/>
            </a:pPr>
            <a:r>
              <a:rPr lang="en-US" sz="2000" dirty="0"/>
              <a:t>Train a model that learns where to insert a </a:t>
            </a:r>
            <a:r>
              <a:rPr lang="en-US" sz="2000" dirty="0">
                <a:solidFill>
                  <a:srgbClr val="C00000"/>
                </a:solidFill>
              </a:rPr>
              <a:t>&lt;mask&gt;</a:t>
            </a:r>
            <a:r>
              <a:rPr lang="en-US" sz="2000" dirty="0"/>
              <a:t> in a given sentence.</a:t>
            </a:r>
            <a:endParaRPr sz="2000" dirty="0"/>
          </a:p>
          <a:p>
            <a:pPr marL="628650" lvl="1" indent="-215900">
              <a:spcBef>
                <a:spcPts val="1000"/>
              </a:spcBef>
              <a:buSzPts val="2200"/>
            </a:pPr>
            <a:r>
              <a:rPr lang="en-US" sz="2000" dirty="0"/>
              <a:t>Train another model that fill in the </a:t>
            </a:r>
            <a:r>
              <a:rPr lang="en-US" sz="2000" dirty="0">
                <a:solidFill>
                  <a:srgbClr val="C00000"/>
                </a:solidFill>
              </a:rPr>
              <a:t>&lt;mask&gt;</a:t>
            </a:r>
            <a:r>
              <a:rPr lang="en-US" sz="2000" dirty="0"/>
              <a:t> with an emotion-triggering adjective or adverb.</a:t>
            </a:r>
            <a:endParaRPr sz="2000" dirty="0"/>
          </a:p>
          <a:p>
            <a:pPr marL="0" lvl="0" indent="0" algn="l" rtl="0">
              <a:lnSpc>
                <a:spcPct val="100000"/>
              </a:lnSpc>
              <a:spcBef>
                <a:spcPts val="1000"/>
              </a:spcBef>
              <a:spcAft>
                <a:spcPts val="0"/>
              </a:spcAft>
              <a:buClr>
                <a:schemeClr val="dk1"/>
              </a:buClr>
              <a:buSzPts val="2400"/>
              <a:buNone/>
            </a:pPr>
            <a:endParaRPr sz="1800" dirty="0"/>
          </a:p>
        </p:txBody>
      </p:sp>
      <p:sp>
        <p:nvSpPr>
          <p:cNvPr id="204" name="Google Shape;204;p1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146</a:t>
            </a:fld>
            <a:endParaRPr/>
          </a:p>
        </p:txBody>
      </p:sp>
      <p:sp>
        <p:nvSpPr>
          <p:cNvPr id="205" name="Google Shape;205;p10"/>
          <p:cNvSpPr txBox="1"/>
          <p:nvPr/>
        </p:nvSpPr>
        <p:spPr>
          <a:xfrm>
            <a:off x="1668806" y="6127848"/>
            <a:ext cx="957069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Calibri"/>
                <a:ea typeface="Calibri"/>
                <a:cs typeface="Calibri"/>
                <a:sym typeface="Calibri"/>
              </a:rPr>
              <a:t>[6] Da San Martino, G., Yu, S., </a:t>
            </a:r>
            <a:r>
              <a:rPr lang="en-US" sz="1200" b="0" i="0" u="none" strike="noStrike" cap="none" dirty="0" err="1">
                <a:solidFill>
                  <a:schemeClr val="dk1"/>
                </a:solidFill>
                <a:latin typeface="Calibri"/>
                <a:ea typeface="Calibri"/>
                <a:cs typeface="Calibri"/>
                <a:sym typeface="Calibri"/>
              </a:rPr>
              <a:t>Barrón-Cedeño</a:t>
            </a:r>
            <a:r>
              <a:rPr lang="en-US" sz="1200" b="0" i="0" u="none" strike="noStrike" cap="none" dirty="0">
                <a:solidFill>
                  <a:schemeClr val="dk1"/>
                </a:solidFill>
                <a:latin typeface="Calibri"/>
                <a:ea typeface="Calibri"/>
                <a:cs typeface="Calibri"/>
                <a:sym typeface="Calibri"/>
              </a:rPr>
              <a:t>, A., </a:t>
            </a:r>
            <a:r>
              <a:rPr lang="en-US" sz="1200" b="0" i="0" u="none" strike="noStrike" cap="none" dirty="0" err="1">
                <a:solidFill>
                  <a:schemeClr val="dk1"/>
                </a:solidFill>
                <a:latin typeface="Calibri"/>
                <a:ea typeface="Calibri"/>
                <a:cs typeface="Calibri"/>
                <a:sym typeface="Calibri"/>
              </a:rPr>
              <a:t>Petrov</a:t>
            </a:r>
            <a:r>
              <a:rPr lang="en-US" sz="1200" b="0" i="0" u="none" strike="noStrike" cap="none" dirty="0">
                <a:solidFill>
                  <a:schemeClr val="dk1"/>
                </a:solidFill>
                <a:latin typeface="Calibri"/>
                <a:ea typeface="Calibri"/>
                <a:cs typeface="Calibri"/>
                <a:sym typeface="Calibri"/>
              </a:rPr>
              <a:t>, R., &amp; </a:t>
            </a:r>
            <a:r>
              <a:rPr lang="en-US" sz="1200" b="0" i="0" u="none" strike="noStrike" cap="none" dirty="0" err="1">
                <a:solidFill>
                  <a:schemeClr val="dk1"/>
                </a:solidFill>
                <a:latin typeface="Calibri"/>
                <a:ea typeface="Calibri"/>
                <a:cs typeface="Calibri"/>
                <a:sym typeface="Calibri"/>
              </a:rPr>
              <a:t>Nakov</a:t>
            </a:r>
            <a:r>
              <a:rPr lang="en-US" sz="1200" b="0" i="0" u="none" strike="noStrike" cap="none" dirty="0">
                <a:solidFill>
                  <a:schemeClr val="dk1"/>
                </a:solidFill>
                <a:latin typeface="Calibri"/>
                <a:ea typeface="Calibri"/>
                <a:cs typeface="Calibri"/>
                <a:sym typeface="Calibri"/>
              </a:rPr>
              <a:t>, P. (2019). Fine-Grained Analysis of Propaganda in News Article. EMNLP.</a:t>
            </a:r>
            <a:endParaRPr sz="1400" b="0" i="0" u="none" strike="noStrike" cap="none" dirty="0">
              <a:solidFill>
                <a:srgbClr val="000000"/>
              </a:solidFill>
              <a:latin typeface="Arial"/>
              <a:ea typeface="Arial"/>
              <a:cs typeface="Arial"/>
              <a:sym typeface="Arial"/>
            </a:endParaRPr>
          </a:p>
        </p:txBody>
      </p:sp>
      <p:sp>
        <p:nvSpPr>
          <p:cNvPr id="206" name="Google Shape;206;p10"/>
          <p:cNvSpPr txBox="1"/>
          <p:nvPr/>
        </p:nvSpPr>
        <p:spPr>
          <a:xfrm>
            <a:off x="4060916" y="4323917"/>
            <a:ext cx="3035400" cy="1477287"/>
          </a:xfrm>
          <a:prstGeom prst="rect">
            <a:avLst/>
          </a:prstGeom>
          <a:solidFill>
            <a:srgbClr val="BED6F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“He is a politician.”</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“He is a </a:t>
            </a:r>
            <a:r>
              <a:rPr lang="en-US" sz="1800" b="0" i="0" u="none" strike="noStrike" cap="none" dirty="0">
                <a:solidFill>
                  <a:srgbClr val="C00000"/>
                </a:solidFill>
                <a:latin typeface="Calibri"/>
                <a:ea typeface="Calibri"/>
                <a:cs typeface="Calibri"/>
                <a:sym typeface="Calibri"/>
              </a:rPr>
              <a:t>&lt;mask&gt;</a:t>
            </a:r>
            <a:r>
              <a:rPr lang="en-US" sz="1800" b="0" i="0" u="none" strike="noStrike" cap="none" dirty="0">
                <a:solidFill>
                  <a:schemeClr val="dk1"/>
                </a:solidFill>
                <a:latin typeface="Calibri"/>
                <a:ea typeface="Calibri"/>
                <a:cs typeface="Calibri"/>
                <a:sym typeface="Calibri"/>
              </a:rPr>
              <a:t> politician.”</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“He is a </a:t>
            </a:r>
            <a:r>
              <a:rPr lang="en-US" sz="1800" b="0" i="0" u="none" strike="noStrike" cap="none" dirty="0">
                <a:solidFill>
                  <a:srgbClr val="C00000"/>
                </a:solidFill>
                <a:latin typeface="Calibri"/>
                <a:ea typeface="Calibri"/>
                <a:cs typeface="Calibri"/>
                <a:sym typeface="Calibri"/>
              </a:rPr>
              <a:t>cunning </a:t>
            </a:r>
            <a:r>
              <a:rPr lang="en-US" sz="1800" b="0" i="0" u="none" strike="noStrike" cap="none" dirty="0">
                <a:solidFill>
                  <a:schemeClr val="dk1"/>
                </a:solidFill>
                <a:latin typeface="Calibri"/>
                <a:ea typeface="Calibri"/>
                <a:cs typeface="Calibri"/>
                <a:sym typeface="Calibri"/>
              </a:rPr>
              <a:t>politician.”</a:t>
            </a:r>
            <a:endParaRPr sz="1800" b="0" i="0" u="none" strike="noStrike" cap="none" dirty="0">
              <a:solidFill>
                <a:srgbClr val="000000"/>
              </a:solidFill>
              <a:latin typeface="Arial"/>
              <a:ea typeface="Arial"/>
              <a:cs typeface="Arial"/>
              <a:sym typeface="Arial"/>
            </a:endParaRPr>
          </a:p>
        </p:txBody>
      </p:sp>
      <p:sp>
        <p:nvSpPr>
          <p:cNvPr id="7" name="Title 4">
            <a:extLst>
              <a:ext uri="{FF2B5EF4-FFF2-40B4-BE49-F238E27FC236}">
                <a16:creationId xmlns:a16="http://schemas.microsoft.com/office/drawing/2014/main" id="{C62868AC-89C4-9794-A556-C6117CC33351}"/>
              </a:ext>
            </a:extLst>
          </p:cNvPr>
          <p:cNvSpPr txBox="1">
            <a:spLocks/>
          </p:cNvSpPr>
          <p:nvPr/>
        </p:nvSpPr>
        <p:spPr bwMode="auto">
          <a:xfrm>
            <a:off x="723377" y="0"/>
            <a:ext cx="10401419" cy="612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20000"/>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dirty="0">
                <a:latin typeface="Amasis MT Pro" panose="02040504050005020304" pitchFamily="18" charset="0"/>
              </a:rPr>
              <a:t>Propaganda-loaded Training Data Generation for Misinformation Detection</a:t>
            </a:r>
          </a:p>
          <a:p>
            <a:r>
              <a:rPr lang="en-US" dirty="0">
                <a:latin typeface="Amasis MT Pro" panose="02040504050005020304" pitchFamily="18" charset="0"/>
              </a:rPr>
              <a:t>[Huang et al., arxiv2022]</a:t>
            </a:r>
            <a:endParaRPr lang="en-US" dirty="0"/>
          </a:p>
        </p:txBody>
      </p:sp>
      <p:pic>
        <p:nvPicPr>
          <p:cNvPr id="8" name="Picture 7">
            <a:extLst>
              <a:ext uri="{FF2B5EF4-FFF2-40B4-BE49-F238E27FC236}">
                <a16:creationId xmlns:a16="http://schemas.microsoft.com/office/drawing/2014/main" id="{3E22DD0E-09AA-0188-19A2-A38CE91CA429}"/>
              </a:ext>
            </a:extLst>
          </p:cNvPr>
          <p:cNvPicPr>
            <a:picLocks noChangeAspect="1"/>
          </p:cNvPicPr>
          <p:nvPr/>
        </p:nvPicPr>
        <p:blipFill>
          <a:blip r:embed="rId3"/>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B47D371-4E02-0388-896E-13BE3AAE45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742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3"/>
          <p:cNvSpPr txBox="1">
            <a:spLocks noGrp="1"/>
          </p:cNvSpPr>
          <p:nvPr>
            <p:ph type="title"/>
          </p:nvPr>
        </p:nvSpPr>
        <p:spPr>
          <a:xfrm>
            <a:off x="861720" y="541499"/>
            <a:ext cx="10515600" cy="688975"/>
          </a:xfrm>
          <a:prstGeom prst="rect">
            <a:avLst/>
          </a:prstGeom>
          <a:noFill/>
          <a:ln>
            <a:noFill/>
          </a:ln>
        </p:spPr>
        <p:txBody>
          <a:bodyPr spcFirstLastPara="1" wrap="square" lIns="91425" tIns="45700" rIns="91425" bIns="45700" anchor="ctr" anchorCtr="0">
            <a:normAutofit/>
          </a:bodyPr>
          <a:lstStyle/>
          <a:p>
            <a:pPr lvl="0" algn="l" rtl="0">
              <a:lnSpc>
                <a:spcPct val="90000"/>
              </a:lnSpc>
              <a:spcBef>
                <a:spcPts val="0"/>
              </a:spcBef>
              <a:spcAft>
                <a:spcPts val="0"/>
              </a:spcAft>
              <a:buClr>
                <a:schemeClr val="dk1"/>
              </a:buClr>
              <a:buSzPts val="3600"/>
            </a:pPr>
            <a:r>
              <a:rPr lang="en-US" sz="2400" dirty="0"/>
              <a:t>Appeal to Authority</a:t>
            </a:r>
            <a:endParaRPr sz="2400" dirty="0"/>
          </a:p>
        </p:txBody>
      </p:sp>
      <p:sp>
        <p:nvSpPr>
          <p:cNvPr id="222" name="Google Shape;222;p1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147</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35" y="1701154"/>
            <a:ext cx="11193716" cy="3366792"/>
          </a:xfrm>
          <a:prstGeom prst="rect">
            <a:avLst/>
          </a:prstGeom>
        </p:spPr>
      </p:pic>
      <p:sp>
        <p:nvSpPr>
          <p:cNvPr id="5" name="Google Shape;221;p13"/>
          <p:cNvSpPr txBox="1">
            <a:spLocks/>
          </p:cNvSpPr>
          <p:nvPr/>
        </p:nvSpPr>
        <p:spPr bwMode="auto">
          <a:xfrm>
            <a:off x="814681" y="996734"/>
            <a:ext cx="10933387" cy="2150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rm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ts val="0"/>
              </a:spcBef>
              <a:buClr>
                <a:schemeClr val="dk1"/>
              </a:buClr>
              <a:buSzPts val="2400"/>
              <a:buFont typeface="Arial" pitchFamily="34" charset="0"/>
              <a:buChar char="•"/>
            </a:pPr>
            <a:r>
              <a:rPr lang="en-US"/>
              <a:t>Reuse the BART model that we fine-tuned for disinformation generation.</a:t>
            </a:r>
          </a:p>
          <a:p>
            <a:pPr marL="228600" indent="-228600">
              <a:spcBef>
                <a:spcPts val="1000"/>
              </a:spcBef>
              <a:buClr>
                <a:schemeClr val="dk1"/>
              </a:buClr>
              <a:buSzPts val="2400"/>
              <a:buFont typeface="Arial" pitchFamily="34" charset="0"/>
              <a:buChar char="•"/>
            </a:pPr>
            <a:r>
              <a:rPr lang="en-US"/>
              <a:t>Prompt the decoder with </a:t>
            </a:r>
            <a:r>
              <a:rPr lang="en-US">
                <a:highlight>
                  <a:srgbClr val="BAD194"/>
                </a:highlight>
              </a:rPr>
              <a:t>XXX confirms that “</a:t>
            </a:r>
            <a:r>
              <a:rPr lang="en-US"/>
              <a:t>, where XXX can be an expert or a public figure.</a:t>
            </a:r>
          </a:p>
          <a:p>
            <a:pPr marL="228600" indent="-76200">
              <a:spcBef>
                <a:spcPts val="1000"/>
              </a:spcBef>
              <a:buClr>
                <a:schemeClr val="dk1"/>
              </a:buClr>
              <a:buSzPts val="2400"/>
            </a:pPr>
            <a:endParaRPr lang="en-US" dirty="0"/>
          </a:p>
        </p:txBody>
      </p:sp>
      <p:sp>
        <p:nvSpPr>
          <p:cNvPr id="6" name="Google Shape;236;p14"/>
          <p:cNvSpPr txBox="1">
            <a:spLocks/>
          </p:cNvSpPr>
          <p:nvPr/>
        </p:nvSpPr>
        <p:spPr bwMode="auto">
          <a:xfrm>
            <a:off x="896999" y="4782891"/>
            <a:ext cx="10515600" cy="4945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rm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chemeClr val="dk1"/>
              </a:buClr>
              <a:buSzPts val="2400"/>
            </a:pPr>
            <a:r>
              <a:rPr lang="en-US" sz="1600" dirty="0"/>
              <a:t>Sources of authorities:</a:t>
            </a:r>
          </a:p>
          <a:p>
            <a:pPr marL="228600" indent="-228600">
              <a:spcBef>
                <a:spcPts val="1000"/>
              </a:spcBef>
              <a:buClr>
                <a:schemeClr val="dk1"/>
              </a:buClr>
              <a:buSzPts val="2400"/>
              <a:buFont typeface="Arial" pitchFamily="34" charset="0"/>
              <a:buChar char="•"/>
            </a:pPr>
            <a:r>
              <a:rPr lang="en-US" sz="1600" dirty="0"/>
              <a:t>Famous entities from </a:t>
            </a:r>
            <a:r>
              <a:rPr lang="en-US" sz="1600" dirty="0" err="1"/>
              <a:t>Wikidata</a:t>
            </a:r>
            <a:r>
              <a:rPr lang="en-US" sz="1600" dirty="0"/>
              <a:t>:</a:t>
            </a:r>
          </a:p>
          <a:p>
            <a:pPr marL="685800" lvl="1" indent="-228600">
              <a:spcBef>
                <a:spcPts val="500"/>
              </a:spcBef>
              <a:buClr>
                <a:schemeClr val="dk1"/>
              </a:buClr>
              <a:buSzPts val="2000"/>
            </a:pPr>
            <a:r>
              <a:rPr lang="en-US" sz="1400" dirty="0"/>
              <a:t>Search for famous Decision makers, Economists, Biologists and Immunologists</a:t>
            </a:r>
          </a:p>
          <a:p>
            <a:pPr marL="685800" lvl="1" indent="-228600">
              <a:spcBef>
                <a:spcPts val="500"/>
              </a:spcBef>
              <a:buClr>
                <a:schemeClr val="dk1"/>
              </a:buClr>
              <a:buSzPts val="2000"/>
            </a:pPr>
            <a:r>
              <a:rPr lang="en-US" sz="1400" dirty="0"/>
              <a:t>Use “out degree” of each entity to approximate PageRank.</a:t>
            </a:r>
          </a:p>
          <a:p>
            <a:pPr marL="685800" lvl="1" indent="-228600">
              <a:spcBef>
                <a:spcPts val="500"/>
              </a:spcBef>
              <a:buClr>
                <a:schemeClr val="dk1"/>
              </a:buClr>
              <a:buSzPts val="2000"/>
            </a:pPr>
            <a:r>
              <a:rPr lang="en-US" sz="1400" dirty="0"/>
              <a:t>To ensure </a:t>
            </a:r>
            <a:r>
              <a:rPr lang="en-US" sz="1400" dirty="0" err="1"/>
              <a:t>recency</a:t>
            </a:r>
            <a:r>
              <a:rPr lang="en-US" sz="1400" dirty="0"/>
              <a:t>, keep those who were born after 1940.</a:t>
            </a:r>
          </a:p>
          <a:p>
            <a:pPr marL="228600" indent="-228600">
              <a:spcBef>
                <a:spcPts val="1000"/>
              </a:spcBef>
              <a:buClr>
                <a:schemeClr val="dk1"/>
              </a:buClr>
              <a:buSzPts val="2400"/>
              <a:buFont typeface="Arial" pitchFamily="34" charset="0"/>
              <a:buChar char="•"/>
            </a:pPr>
            <a:r>
              <a:rPr lang="en-US" sz="1600" dirty="0"/>
              <a:t>Person named entities identified in the context.	</a:t>
            </a:r>
          </a:p>
        </p:txBody>
      </p:sp>
      <p:sp>
        <p:nvSpPr>
          <p:cNvPr id="7" name="Title 4">
            <a:extLst>
              <a:ext uri="{FF2B5EF4-FFF2-40B4-BE49-F238E27FC236}">
                <a16:creationId xmlns:a16="http://schemas.microsoft.com/office/drawing/2014/main" id="{C62868AC-89C4-9794-A556-C6117CC33351}"/>
              </a:ext>
            </a:extLst>
          </p:cNvPr>
          <p:cNvSpPr txBox="1">
            <a:spLocks/>
          </p:cNvSpPr>
          <p:nvPr/>
        </p:nvSpPr>
        <p:spPr bwMode="auto">
          <a:xfrm>
            <a:off x="723377" y="0"/>
            <a:ext cx="10401419" cy="612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a:bodyPr>
          <a:lst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a:lstStyle>
          <a:p>
            <a:r>
              <a:rPr lang="en-US" dirty="0">
                <a:latin typeface="Amasis MT Pro" panose="02040504050005020304" pitchFamily="18" charset="0"/>
              </a:rPr>
              <a:t>Propaganda-loaded Training Data Generation for Misinformation Detection</a:t>
            </a:r>
            <a:endParaRPr lang="en-US" dirty="0"/>
          </a:p>
        </p:txBody>
      </p:sp>
      <p:pic>
        <p:nvPicPr>
          <p:cNvPr id="8" name="Picture 7">
            <a:extLst>
              <a:ext uri="{FF2B5EF4-FFF2-40B4-BE49-F238E27FC236}">
                <a16:creationId xmlns:a16="http://schemas.microsoft.com/office/drawing/2014/main" id="{EA7872FE-E368-B8DF-A9E8-2ECB4F222892}"/>
              </a:ext>
            </a:extLst>
          </p:cNvPr>
          <p:cNvPicPr>
            <a:picLocks noChangeAspect="1"/>
          </p:cNvPicPr>
          <p:nvPr/>
        </p:nvPicPr>
        <p:blipFill>
          <a:blip r:embed="rId4"/>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604FA7C-22BE-7AF5-6912-000D6866A7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4270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791160" y="141719"/>
            <a:ext cx="10515600" cy="6889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dirty="0"/>
              <a:t>Results: Human-written Fake News Detection</a:t>
            </a:r>
            <a:endParaRPr dirty="0"/>
          </a:p>
        </p:txBody>
      </p:sp>
      <p:sp>
        <p:nvSpPr>
          <p:cNvPr id="266" name="Google Shape;266;p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148</a:t>
            </a:fld>
            <a:endParaRPr/>
          </a:p>
        </p:txBody>
      </p:sp>
      <p:graphicFrame>
        <p:nvGraphicFramePr>
          <p:cNvPr id="267" name="Google Shape;267;p23"/>
          <p:cNvGraphicFramePr/>
          <p:nvPr/>
        </p:nvGraphicFramePr>
        <p:xfrm>
          <a:off x="757975" y="1263619"/>
          <a:ext cx="5674652" cy="2595950"/>
        </p:xfrm>
        <a:graphic>
          <a:graphicData uri="http://schemas.openxmlformats.org/drawingml/2006/table">
            <a:tbl>
              <a:tblPr firstRow="1" bandRow="1">
                <a:noFill/>
              </a:tblPr>
              <a:tblGrid>
                <a:gridCol w="1442236">
                  <a:extLst>
                    <a:ext uri="{9D8B030D-6E8A-4147-A177-3AD203B41FA5}">
                      <a16:colId xmlns:a16="http://schemas.microsoft.com/office/drawing/2014/main" val="20000"/>
                    </a:ext>
                  </a:extLst>
                </a:gridCol>
                <a:gridCol w="2503720">
                  <a:extLst>
                    <a:ext uri="{9D8B030D-6E8A-4147-A177-3AD203B41FA5}">
                      <a16:colId xmlns:a16="http://schemas.microsoft.com/office/drawing/2014/main" val="20001"/>
                    </a:ext>
                  </a:extLst>
                </a:gridCol>
                <a:gridCol w="1728696">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Detector</a:t>
                      </a:r>
                      <a:endParaRPr sz="1800" u="none" strike="noStrike" cap="none"/>
                    </a:p>
                  </a:txBody>
                  <a:tcPr marL="91451" marR="91451"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Training Data</a:t>
                      </a:r>
                      <a:endParaRPr sz="1800" u="none" strike="noStrike" cap="none" dirty="0"/>
                    </a:p>
                  </a:txBody>
                  <a:tcPr marL="91451" marR="91451"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Accuracy (%)</a:t>
                      </a:r>
                      <a:endParaRPr sz="1800" u="none" strike="noStrike" cap="none"/>
                    </a:p>
                  </a:txBody>
                  <a:tcPr marL="91451" marR="91451" marT="45725" marB="45725"/>
                </a:tc>
                <a:extLst>
                  <a:ext uri="{0D108BD9-81ED-4DB2-BD59-A6C34878D82A}">
                    <a16:rowId xmlns:a16="http://schemas.microsoft.com/office/drawing/2014/main" val="10000"/>
                  </a:ext>
                </a:extLst>
              </a:tr>
              <a:tr h="370850">
                <a:tc rowSpan="3">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GROVER-Large</a:t>
                      </a:r>
                      <a:endParaRPr sz="1800" u="none" strike="noStrike" cap="none" dirty="0"/>
                    </a:p>
                  </a:txBody>
                  <a:tcPr marL="91451" marR="91451" marT="45725" marB="45725">
                    <a:lnB w="28575" cap="flat" cmpd="sng">
                      <a:solidFill>
                        <a:srgbClr val="A5A5A5"/>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Ours (gold)</a:t>
                      </a:r>
                      <a:endParaRPr sz="1800" u="none" strike="noStrike" cap="none"/>
                    </a:p>
                  </a:txBody>
                  <a:tcPr marL="91451" marR="91451"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t>66.8</a:t>
                      </a:r>
                      <a:endParaRPr sz="1800" b="1" u="none" strike="noStrike" cap="none" dirty="0"/>
                    </a:p>
                  </a:txBody>
                  <a:tcPr marL="91451" marR="91451" marT="45725" marB="45725"/>
                </a:tc>
                <a:extLst>
                  <a:ext uri="{0D108BD9-81ED-4DB2-BD59-A6C34878D82A}">
                    <a16:rowId xmlns:a16="http://schemas.microsoft.com/office/drawing/2014/main" val="10001"/>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Ours (silver)</a:t>
                      </a:r>
                      <a:endParaRPr sz="1800" u="none" strike="noStrike" cap="none"/>
                    </a:p>
                  </a:txBody>
                  <a:tcPr marL="91451" marR="91451"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62.1</a:t>
                      </a:r>
                      <a:endParaRPr sz="1800" u="none" strike="noStrike" cap="none"/>
                    </a:p>
                  </a:txBody>
                  <a:tcPr marL="91451" marR="91451" marT="45725" marB="45725"/>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GROVER-generated</a:t>
                      </a:r>
                      <a:endParaRPr sz="1800" u="none" strike="noStrike" cap="none"/>
                    </a:p>
                  </a:txBody>
                  <a:tcPr marL="91451" marR="91451" marT="45725" marB="45725">
                    <a:lnB w="28575" cap="flat" cmpd="sng">
                      <a:solidFill>
                        <a:srgbClr val="A5A5A5"/>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59.5</a:t>
                      </a:r>
                      <a:endParaRPr sz="1800" b="0" u="none" strike="noStrike" cap="none"/>
                    </a:p>
                  </a:txBody>
                  <a:tcPr marL="91451" marR="91451" marT="45725" marB="45725">
                    <a:lnB w="28575"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370850">
                <a:tc rowSpan="3">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RoBERTa-Large</a:t>
                      </a:r>
                      <a:endParaRPr sz="1800" u="none" strike="noStrike" cap="none"/>
                    </a:p>
                  </a:txBody>
                  <a:tcPr marL="91451" marR="91451" marT="45725" marB="45725">
                    <a:lnT w="28575" cap="flat" cmpd="sng">
                      <a:solidFill>
                        <a:srgbClr val="A5A5A5"/>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Ours (gold)</a:t>
                      </a:r>
                      <a:endParaRPr sz="1800" u="none" strike="noStrike" cap="none"/>
                    </a:p>
                  </a:txBody>
                  <a:tcPr marL="91451" marR="91451" marT="45725" marB="45725">
                    <a:lnT w="28575" cap="flat" cmpd="sng">
                      <a:solidFill>
                        <a:srgbClr val="A5A5A5"/>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66.9</a:t>
                      </a:r>
                      <a:endParaRPr sz="1800" b="1" u="none" strike="noStrike" cap="none"/>
                    </a:p>
                  </a:txBody>
                  <a:tcPr marL="91451" marR="91451" marT="45725" marB="45725">
                    <a:lnT w="28575" cap="flat" cmpd="sng">
                      <a:solidFill>
                        <a:srgbClr val="A5A5A5"/>
                      </a:solidFill>
                      <a:prstDash val="solid"/>
                      <a:round/>
                      <a:headEnd type="none" w="sm" len="sm"/>
                      <a:tailEnd type="none" w="sm" len="sm"/>
                    </a:lnT>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Ours (silver)</a:t>
                      </a:r>
                      <a:endParaRPr sz="1800" u="none" strike="noStrike" cap="none"/>
                    </a:p>
                  </a:txBody>
                  <a:tcPr marL="91451" marR="91451"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61.8</a:t>
                      </a:r>
                      <a:endParaRPr sz="1800" u="none" strike="noStrike" cap="none"/>
                    </a:p>
                  </a:txBody>
                  <a:tcPr marL="91451" marR="91451" marT="45725" marB="45725"/>
                </a:tc>
                <a:extLst>
                  <a:ext uri="{0D108BD9-81ED-4DB2-BD59-A6C34878D82A}">
                    <a16:rowId xmlns:a16="http://schemas.microsoft.com/office/drawing/2014/main" val="10005"/>
                  </a:ext>
                </a:extLst>
              </a:tr>
              <a:tr h="37085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GROVER-generated</a:t>
                      </a:r>
                      <a:endParaRPr sz="1800" u="none" strike="noStrike" cap="none"/>
                    </a:p>
                  </a:txBody>
                  <a:tcPr marL="91451" marR="91451"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54.9</a:t>
                      </a:r>
                      <a:endParaRPr sz="1800" b="0" u="none" strike="noStrike" cap="none" dirty="0"/>
                    </a:p>
                  </a:txBody>
                  <a:tcPr marL="91451" marR="91451" marT="45725" marB="45725"/>
                </a:tc>
                <a:extLst>
                  <a:ext uri="{0D108BD9-81ED-4DB2-BD59-A6C34878D82A}">
                    <a16:rowId xmlns:a16="http://schemas.microsoft.com/office/drawing/2014/main" val="10006"/>
                  </a:ext>
                </a:extLst>
              </a:tr>
            </a:tbl>
          </a:graphicData>
        </a:graphic>
      </p:graphicFrame>
      <p:pic>
        <p:nvPicPr>
          <p:cNvPr id="7" name="Google Shape;277;g1178aee6512_0_8"/>
          <p:cNvPicPr preferRelativeResize="0"/>
          <p:nvPr/>
        </p:nvPicPr>
        <p:blipFill rotWithShape="1">
          <a:blip r:embed="rId3">
            <a:alphaModFix/>
          </a:blip>
          <a:srcRect/>
          <a:stretch/>
        </p:blipFill>
        <p:spPr>
          <a:xfrm>
            <a:off x="6896669" y="1142289"/>
            <a:ext cx="5055151" cy="3200475"/>
          </a:xfrm>
          <a:prstGeom prst="rect">
            <a:avLst/>
          </a:prstGeom>
          <a:noFill/>
          <a:ln>
            <a:noFill/>
          </a:ln>
        </p:spPr>
      </p:pic>
      <p:pic>
        <p:nvPicPr>
          <p:cNvPr id="8" name="Picture 7"/>
          <p:cNvPicPr>
            <a:picLocks noChangeAspect="1"/>
          </p:cNvPicPr>
          <p:nvPr/>
        </p:nvPicPr>
        <p:blipFill>
          <a:blip r:embed="rId4"/>
          <a:stretch>
            <a:fillRect/>
          </a:stretch>
        </p:blipFill>
        <p:spPr>
          <a:xfrm>
            <a:off x="135745" y="4355467"/>
            <a:ext cx="12192000" cy="2395208"/>
          </a:xfrm>
          <a:prstGeom prst="rect">
            <a:avLst/>
          </a:prstGeom>
        </p:spPr>
      </p:pic>
      <p:pic>
        <p:nvPicPr>
          <p:cNvPr id="9" name="Picture 8">
            <a:extLst>
              <a:ext uri="{FF2B5EF4-FFF2-40B4-BE49-F238E27FC236}">
                <a16:creationId xmlns:a16="http://schemas.microsoft.com/office/drawing/2014/main" id="{CB8AA7F0-1F63-5109-DEED-63373C84FDC7}"/>
              </a:ext>
            </a:extLst>
          </p:cNvPr>
          <p:cNvPicPr>
            <a:picLocks noChangeAspect="1"/>
          </p:cNvPicPr>
          <p:nvPr/>
        </p:nvPicPr>
        <p:blipFill>
          <a:blip r:embed="rId5"/>
          <a:stretch>
            <a:fillRect/>
          </a:stretch>
        </p:blipFill>
        <p:spPr>
          <a:xfrm>
            <a:off x="11537660" y="0"/>
            <a:ext cx="654340" cy="847493"/>
          </a:xfrm>
          <a:prstGeom prst="rect">
            <a:avLst/>
          </a:prstGeom>
        </p:spPr>
      </p:pic>
      <p:pic>
        <p:nvPicPr>
          <p:cNvPr id="1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41D24CF2-1BE9-9589-1C7D-21FFFC5F80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792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217150" y="-176572"/>
            <a:ext cx="1055245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3200" dirty="0">
                <a:sym typeface="Palatino Linotype"/>
              </a:rPr>
              <a:t>Framing: Heuristic Principles [</a:t>
            </a:r>
            <a:r>
              <a:rPr lang="en-US" sz="3200" dirty="0" err="1">
                <a:sym typeface="Palatino Linotype"/>
              </a:rPr>
              <a:t>Cialdini</a:t>
            </a:r>
            <a:r>
              <a:rPr lang="en-US" sz="3200" dirty="0">
                <a:sym typeface="Palatino Linotype"/>
              </a:rPr>
              <a:t> and </a:t>
            </a:r>
            <a:r>
              <a:rPr lang="en-US" sz="3200" dirty="0" err="1">
                <a:sym typeface="Palatino Linotype"/>
              </a:rPr>
              <a:t>Garde</a:t>
            </a:r>
            <a:r>
              <a:rPr lang="en-US" sz="3200" dirty="0">
                <a:sym typeface="Palatino Linotype"/>
              </a:rPr>
              <a:t>, 1987]</a:t>
            </a:r>
            <a:endParaRPr sz="3200" dirty="0">
              <a:sym typeface="Palatino Linotype"/>
            </a:endParaRPr>
          </a:p>
        </p:txBody>
      </p:sp>
      <p:sp>
        <p:nvSpPr>
          <p:cNvPr id="1131" name="Google Shape;1131;p104"/>
          <p:cNvSpPr txBox="1">
            <a:spLocks noGrp="1"/>
          </p:cNvSpPr>
          <p:nvPr>
            <p:ph type="body" idx="1"/>
          </p:nvPr>
        </p:nvSpPr>
        <p:spPr>
          <a:xfrm>
            <a:off x="687050" y="966428"/>
            <a:ext cx="10438150" cy="4665348"/>
          </a:xfrm>
          <a:prstGeom prst="rect">
            <a:avLst/>
          </a:prstGeom>
          <a:noFill/>
          <a:ln>
            <a:noFill/>
          </a:ln>
        </p:spPr>
        <p:txBody>
          <a:bodyPr spcFirstLastPara="1" vert="horz" wrap="square" lIns="91425" tIns="45700" rIns="91425" bIns="45700" rtlCol="0" anchor="t" anchorCtr="0">
            <a:noAutofit/>
          </a:bodyPr>
          <a:lstStyle/>
          <a:p>
            <a:pPr>
              <a:spcBef>
                <a:spcPts val="0"/>
              </a:spcBef>
              <a:buClr>
                <a:srgbClr val="170981"/>
              </a:buClr>
              <a:buSzPts val="1776"/>
              <a:buFont typeface="Arial" charset="0"/>
              <a:buChar char="•"/>
            </a:pPr>
            <a:r>
              <a:rPr lang="en-US" dirty="0">
                <a:solidFill>
                  <a:schemeClr val="dk1"/>
                </a:solidFill>
                <a:ea typeface="Calibri"/>
                <a:cs typeface="Calibri"/>
                <a:sym typeface="Calibri"/>
              </a:rPr>
              <a:t>[</a:t>
            </a:r>
            <a:r>
              <a:rPr lang="en-US" dirty="0" err="1">
                <a:sym typeface="Palatino Linotype"/>
              </a:rPr>
              <a:t>Cialdini</a:t>
            </a:r>
            <a:r>
              <a:rPr lang="en-US" dirty="0">
                <a:sym typeface="Palatino Linotype"/>
              </a:rPr>
              <a:t> and </a:t>
            </a:r>
            <a:r>
              <a:rPr lang="en-US" dirty="0" err="1">
                <a:sym typeface="Palatino Linotype"/>
              </a:rPr>
              <a:t>Garde</a:t>
            </a:r>
            <a:r>
              <a:rPr lang="en-US" dirty="0">
                <a:sym typeface="Palatino Linotype"/>
              </a:rPr>
              <a:t>, 1987</a:t>
            </a:r>
            <a:r>
              <a:rPr lang="en-US" dirty="0">
                <a:solidFill>
                  <a:schemeClr val="dk1"/>
                </a:solidFill>
                <a:ea typeface="Calibri"/>
                <a:cs typeface="Calibri"/>
                <a:sym typeface="Calibri"/>
              </a:rPr>
              <a:t>]</a:t>
            </a:r>
          </a:p>
          <a:p>
            <a:pPr lvl="1">
              <a:spcBef>
                <a:spcPts val="0"/>
              </a:spcBef>
              <a:buClr>
                <a:srgbClr val="170981"/>
              </a:buClr>
              <a:buSzPts val="1776"/>
              <a:buFont typeface="Arial" charset="0"/>
              <a:buChar char="•"/>
            </a:pPr>
            <a:r>
              <a:rPr lang="en-US" b="1" dirty="0">
                <a:solidFill>
                  <a:schemeClr val="dk1"/>
                </a:solidFill>
                <a:ea typeface="Calibri"/>
                <a:cs typeface="Calibri"/>
                <a:sym typeface="Calibri"/>
              </a:rPr>
              <a:t>Scarcity</a:t>
            </a:r>
            <a:r>
              <a:rPr lang="en-US" dirty="0">
                <a:solidFill>
                  <a:schemeClr val="dk1"/>
                </a:solidFill>
                <a:ea typeface="Calibri"/>
                <a:cs typeface="Calibri"/>
                <a:sym typeface="Calibri"/>
              </a:rPr>
              <a:t> states that people tend to value an item more as soon as it becomes rare, distinct or limited</a:t>
            </a:r>
          </a:p>
          <a:p>
            <a:pPr lvl="1">
              <a:spcBef>
                <a:spcPts val="0"/>
              </a:spcBef>
              <a:buClr>
                <a:srgbClr val="170981"/>
              </a:buClr>
              <a:buSzPts val="1776"/>
              <a:buFont typeface="Arial" charset="0"/>
              <a:buChar char="•"/>
            </a:pPr>
            <a:r>
              <a:rPr lang="en-US" b="1" dirty="0">
                <a:solidFill>
                  <a:schemeClr val="dk1"/>
                </a:solidFill>
                <a:ea typeface="Calibri"/>
                <a:cs typeface="Calibri"/>
                <a:sym typeface="Calibri"/>
              </a:rPr>
              <a:t>Emotion</a:t>
            </a:r>
            <a:r>
              <a:rPr lang="en-US" dirty="0">
                <a:solidFill>
                  <a:schemeClr val="dk1"/>
                </a:solidFill>
                <a:ea typeface="Calibri"/>
                <a:cs typeface="Calibri"/>
                <a:sym typeface="Calibri"/>
              </a:rPr>
              <a:t> says that making messages full of emotional valence </a:t>
            </a:r>
            <a:r>
              <a:rPr lang="en-US" dirty="0" err="1">
                <a:solidFill>
                  <a:schemeClr val="dk1"/>
                </a:solidFill>
                <a:ea typeface="Calibri"/>
                <a:cs typeface="Calibri"/>
                <a:sym typeface="Calibri"/>
              </a:rPr>
              <a:t>andarousal</a:t>
            </a:r>
            <a:r>
              <a:rPr lang="en-US" dirty="0">
                <a:solidFill>
                  <a:schemeClr val="dk1"/>
                </a:solidFill>
                <a:ea typeface="Calibri"/>
                <a:cs typeface="Calibri"/>
                <a:sym typeface="Calibri"/>
              </a:rPr>
              <a:t> affect (e.g., describing a </a:t>
            </a:r>
            <a:r>
              <a:rPr lang="en-US" dirty="0" err="1">
                <a:solidFill>
                  <a:schemeClr val="dk1"/>
                </a:solidFill>
                <a:ea typeface="Calibri"/>
                <a:cs typeface="Calibri"/>
                <a:sym typeface="Calibri"/>
              </a:rPr>
              <a:t>miserablesituation</a:t>
            </a:r>
            <a:r>
              <a:rPr lang="en-US" dirty="0">
                <a:solidFill>
                  <a:schemeClr val="dk1"/>
                </a:solidFill>
                <a:ea typeface="Calibri"/>
                <a:cs typeface="Calibri"/>
                <a:sym typeface="Calibri"/>
              </a:rPr>
              <a:t> or a happy moment) can make people care and act</a:t>
            </a:r>
          </a:p>
          <a:p>
            <a:pPr lvl="1">
              <a:spcBef>
                <a:spcPts val="0"/>
              </a:spcBef>
              <a:buClr>
                <a:srgbClr val="170981"/>
              </a:buClr>
              <a:buSzPts val="1776"/>
              <a:buFont typeface="Arial" charset="0"/>
              <a:buChar char="•"/>
            </a:pPr>
            <a:r>
              <a:rPr lang="en-US" b="1" dirty="0">
                <a:solidFill>
                  <a:schemeClr val="dk1"/>
                </a:solidFill>
                <a:ea typeface="Calibri"/>
                <a:cs typeface="Calibri"/>
                <a:sym typeface="Calibri"/>
              </a:rPr>
              <a:t>Commitment</a:t>
            </a:r>
            <a:r>
              <a:rPr lang="en-US" dirty="0">
                <a:solidFill>
                  <a:schemeClr val="dk1"/>
                </a:solidFill>
                <a:ea typeface="Calibri"/>
                <a:cs typeface="Calibri"/>
                <a:sym typeface="Calibri"/>
              </a:rPr>
              <a:t> states that once we make a choice, we will encounter pressures that cause us to respond in ways that justify our earlier decision, and to convince others that we have made the correct choice</a:t>
            </a:r>
          </a:p>
          <a:p>
            <a:pPr lvl="1">
              <a:spcBef>
                <a:spcPts val="0"/>
              </a:spcBef>
              <a:buClr>
                <a:srgbClr val="170981"/>
              </a:buClr>
              <a:buSzPts val="1776"/>
              <a:buFont typeface="Arial" charset="0"/>
              <a:buChar char="•"/>
            </a:pPr>
            <a:r>
              <a:rPr lang="en-US" b="1" dirty="0">
                <a:solidFill>
                  <a:schemeClr val="dk1"/>
                </a:solidFill>
                <a:ea typeface="Calibri"/>
                <a:cs typeface="Calibri"/>
                <a:sym typeface="Calibri"/>
              </a:rPr>
              <a:t>Concreteness</a:t>
            </a:r>
            <a:r>
              <a:rPr lang="en-US" dirty="0">
                <a:solidFill>
                  <a:schemeClr val="dk1"/>
                </a:solidFill>
                <a:ea typeface="Calibri"/>
                <a:cs typeface="Calibri"/>
                <a:sym typeface="Calibri"/>
              </a:rPr>
              <a:t> refers to providing concrete facts or evidence</a:t>
            </a:r>
          </a:p>
          <a:p>
            <a:pPr>
              <a:spcBef>
                <a:spcPts val="0"/>
              </a:spcBef>
              <a:buClr>
                <a:srgbClr val="170981"/>
              </a:buClr>
              <a:buSzPts val="1776"/>
              <a:buFont typeface="Arial" charset="0"/>
              <a:buChar char="•"/>
            </a:pPr>
            <a:r>
              <a:rPr lang="en-US" dirty="0">
                <a:solidFill>
                  <a:schemeClr val="dk1"/>
                </a:solidFill>
                <a:ea typeface="Calibri"/>
                <a:cs typeface="Calibri"/>
                <a:sym typeface="Calibri"/>
              </a:rPr>
              <a:t>[Yang et al., 2019]</a:t>
            </a:r>
          </a:p>
          <a:p>
            <a:pPr lvl="1">
              <a:spcBef>
                <a:spcPts val="0"/>
              </a:spcBef>
              <a:buClr>
                <a:srgbClr val="170981"/>
              </a:buClr>
              <a:buSzPts val="1776"/>
              <a:buFont typeface="Arial" charset="0"/>
              <a:buChar char="•"/>
            </a:pPr>
            <a:r>
              <a:rPr lang="en-US" b="1" dirty="0">
                <a:solidFill>
                  <a:schemeClr val="dk1"/>
                </a:solidFill>
                <a:ea typeface="Calibri"/>
                <a:cs typeface="Calibri"/>
                <a:sym typeface="Calibri"/>
              </a:rPr>
              <a:t>Impact and Value</a:t>
            </a:r>
            <a:r>
              <a:rPr lang="en-US" dirty="0">
                <a:solidFill>
                  <a:schemeClr val="dk1"/>
                </a:solidFill>
                <a:ea typeface="Calibri"/>
                <a:cs typeface="Calibri"/>
                <a:sym typeface="Calibri"/>
              </a:rPr>
              <a:t> emphasizes the importance or bigger impact</a:t>
            </a:r>
          </a:p>
          <a:p>
            <a:pPr>
              <a:spcBef>
                <a:spcPts val="0"/>
              </a:spcBef>
              <a:buClr>
                <a:srgbClr val="170981"/>
              </a:buClr>
              <a:buSzPts val="1776"/>
              <a:buFont typeface="Arial" charset="0"/>
              <a:buChar char="•"/>
            </a:pPr>
            <a:endParaRPr lang="en-US" sz="2000" dirty="0">
              <a:solidFill>
                <a:schemeClr val="dk1"/>
              </a:solidFill>
              <a:latin typeface="Calibri"/>
              <a:ea typeface="Calibri"/>
              <a:cs typeface="Calibri"/>
              <a:sym typeface="Calibri"/>
            </a:endParaRPr>
          </a:p>
          <a:p>
            <a:pPr>
              <a:spcBef>
                <a:spcPts val="0"/>
              </a:spcBef>
              <a:buClr>
                <a:srgbClr val="170981"/>
              </a:buClr>
              <a:buSzPts val="1776"/>
              <a:buFont typeface="Arial" charset="0"/>
              <a:buChar char="•"/>
            </a:pPr>
            <a:endParaRPr lang="en-US" sz="2800" dirty="0">
              <a:solidFill>
                <a:schemeClr val="dk1"/>
              </a:solidFill>
              <a:latin typeface="Calibri"/>
              <a:ea typeface="Calibri"/>
              <a:cs typeface="Calibri"/>
              <a:sym typeface="Calibri"/>
            </a:endParaRPr>
          </a:p>
        </p:txBody>
      </p:sp>
      <p:sp>
        <p:nvSpPr>
          <p:cNvPr id="1132" name="Google Shape;1132;p104"/>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algn="r"/>
            <a:fld id="{00000000-1234-1234-1234-123412341234}" type="slidenum">
              <a:rPr lang="en-US" sz="1400" b="1">
                <a:solidFill>
                  <a:srgbClr val="000000"/>
                </a:solidFill>
                <a:latin typeface="Calibri"/>
                <a:ea typeface="Calibri"/>
                <a:cs typeface="Calibri"/>
                <a:sym typeface="Calibri"/>
              </a:rPr>
              <a:pPr algn="r"/>
              <a:t>149</a:t>
            </a:fld>
            <a:endParaRPr sz="1400" b="1">
              <a:solidFill>
                <a:srgbClr val="000000"/>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149</a:t>
            </a:fld>
            <a:endParaRPr lang="en-US"/>
          </a:p>
        </p:txBody>
      </p:sp>
      <p:pic>
        <p:nvPicPr>
          <p:cNvPr id="6" name="Picture 5">
            <a:extLst>
              <a:ext uri="{FF2B5EF4-FFF2-40B4-BE49-F238E27FC236}">
                <a16:creationId xmlns:a16="http://schemas.microsoft.com/office/drawing/2014/main" id="{C83EB894-2F7B-0108-1918-B1A27DA254B4}"/>
              </a:ext>
            </a:extLst>
          </p:cNvPr>
          <p:cNvPicPr>
            <a:picLocks noChangeAspect="1"/>
          </p:cNvPicPr>
          <p:nvPr/>
        </p:nvPicPr>
        <p:blipFill>
          <a:blip r:embed="rId3"/>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502B772-4194-BD09-BB16-8821F86075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6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 Checking Datasets</a:t>
            </a:r>
            <a:endParaRPr/>
          </a:p>
        </p:txBody>
      </p:sp>
      <p:sp>
        <p:nvSpPr>
          <p:cNvPr id="259" name="Google Shape;259;p35"/>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Autofit/>
          </a:bodyPr>
          <a:lstStyle/>
          <a:p>
            <a:pPr marL="0" indent="0">
              <a:buNone/>
            </a:pPr>
            <a:r>
              <a:rPr lang="en" sz="2000" dirty="0"/>
              <a:t>A variety of fact checking datasets have been developed. They differ in:</a:t>
            </a:r>
            <a:endParaRPr sz="2000" dirty="0"/>
          </a:p>
          <a:p>
            <a:pPr marL="0" indent="0">
              <a:buNone/>
            </a:pPr>
            <a:endParaRPr sz="2000" dirty="0"/>
          </a:p>
          <a:p>
            <a:r>
              <a:rPr lang="en" sz="2000" b="1" dirty="0"/>
              <a:t>Task formulation:  </a:t>
            </a:r>
            <a:r>
              <a:rPr lang="en" sz="2000" dirty="0"/>
              <a:t>given evidence </a:t>
            </a:r>
            <a:r>
              <a:rPr lang="en" sz="2000" dirty="0" err="1"/>
              <a:t>v.s</a:t>
            </a:r>
            <a:r>
              <a:rPr lang="en" sz="2000" dirty="0"/>
              <a:t>. open retrieval</a:t>
            </a:r>
            <a:endParaRPr sz="2000" dirty="0"/>
          </a:p>
          <a:p>
            <a:pPr marL="0" indent="609585">
              <a:buNone/>
            </a:pPr>
            <a:endParaRPr sz="2000" dirty="0"/>
          </a:p>
          <a:p>
            <a:pPr marL="0" indent="0">
              <a:buNone/>
            </a:pPr>
            <a:endParaRPr sz="2000" dirty="0"/>
          </a:p>
          <a:p>
            <a:pPr marL="0" indent="0">
              <a:buNone/>
            </a:pPr>
            <a:endParaRPr sz="2000" dirty="0"/>
          </a:p>
          <a:p>
            <a:pPr marL="0" indent="0">
              <a:buNone/>
            </a:pPr>
            <a:endParaRPr sz="2000" dirty="0"/>
          </a:p>
          <a:p>
            <a:r>
              <a:rPr lang="en" sz="2000" b="1" dirty="0"/>
              <a:t>Data source: </a:t>
            </a:r>
            <a:r>
              <a:rPr lang="en" sz="2000" dirty="0"/>
              <a:t>fact checking website </a:t>
            </a:r>
            <a:r>
              <a:rPr lang="en" sz="2000" dirty="0" err="1"/>
              <a:t>v.s</a:t>
            </a:r>
            <a:r>
              <a:rPr lang="en" sz="2000" dirty="0"/>
              <a:t>. domain-specific literature</a:t>
            </a:r>
            <a:endParaRPr sz="2000" dirty="0"/>
          </a:p>
          <a:p>
            <a:pPr indent="0">
              <a:buNone/>
            </a:pPr>
            <a:endParaRPr sz="2000" dirty="0"/>
          </a:p>
          <a:p>
            <a:pPr indent="0">
              <a:buNone/>
            </a:pPr>
            <a:endParaRPr sz="2000" dirty="0"/>
          </a:p>
          <a:p>
            <a:pPr indent="0">
              <a:buNone/>
            </a:pPr>
            <a:endParaRPr sz="2000" dirty="0"/>
          </a:p>
          <a:p>
            <a:pPr indent="0">
              <a:buNone/>
            </a:pPr>
            <a:endParaRPr sz="2000" dirty="0"/>
          </a:p>
          <a:p>
            <a:r>
              <a:rPr lang="en" sz="2000" b="1" dirty="0"/>
              <a:t>Types of evidence: </a:t>
            </a:r>
            <a:r>
              <a:rPr lang="en" sz="2000" dirty="0"/>
              <a:t>Wikipedia </a:t>
            </a:r>
            <a:r>
              <a:rPr lang="en" sz="2000" dirty="0" err="1"/>
              <a:t>v.s</a:t>
            </a:r>
            <a:r>
              <a:rPr lang="en" sz="2000" dirty="0"/>
              <a:t>. news articles </a:t>
            </a:r>
            <a:r>
              <a:rPr lang="en" sz="2000" dirty="0" err="1"/>
              <a:t>v.s</a:t>
            </a:r>
            <a:r>
              <a:rPr lang="en" sz="2000" dirty="0"/>
              <a:t>. knowledge graph</a:t>
            </a:r>
            <a:endParaRPr sz="2000" dirty="0"/>
          </a:p>
          <a:p>
            <a:pPr marL="0" indent="609585">
              <a:buNone/>
            </a:pPr>
            <a:endParaRPr sz="2000" dirty="0"/>
          </a:p>
          <a:p>
            <a:pPr marL="0" indent="0">
              <a:buNone/>
            </a:pPr>
            <a:endParaRPr sz="2000" dirty="0"/>
          </a:p>
        </p:txBody>
      </p:sp>
      <p:pic>
        <p:nvPicPr>
          <p:cNvPr id="260" name="Google Shape;260;p35"/>
          <p:cNvPicPr preferRelativeResize="0"/>
          <p:nvPr/>
        </p:nvPicPr>
        <p:blipFill rotWithShape="1">
          <a:blip r:embed="rId3">
            <a:alphaModFix/>
          </a:blip>
          <a:srcRect b="15874"/>
          <a:stretch/>
        </p:blipFill>
        <p:spPr>
          <a:xfrm>
            <a:off x="2869588" y="1663300"/>
            <a:ext cx="2182333" cy="1835867"/>
          </a:xfrm>
          <a:prstGeom prst="rect">
            <a:avLst/>
          </a:prstGeom>
          <a:noFill/>
          <a:ln>
            <a:noFill/>
          </a:ln>
        </p:spPr>
      </p:pic>
      <p:pic>
        <p:nvPicPr>
          <p:cNvPr id="261" name="Google Shape;261;p35"/>
          <p:cNvPicPr preferRelativeResize="0"/>
          <p:nvPr/>
        </p:nvPicPr>
        <p:blipFill rotWithShape="1">
          <a:blip r:embed="rId4">
            <a:alphaModFix/>
          </a:blip>
          <a:srcRect t="4883" b="24847"/>
          <a:stretch/>
        </p:blipFill>
        <p:spPr>
          <a:xfrm>
            <a:off x="5438700" y="2119349"/>
            <a:ext cx="1314600" cy="923767"/>
          </a:xfrm>
          <a:prstGeom prst="rect">
            <a:avLst/>
          </a:prstGeom>
          <a:noFill/>
          <a:ln>
            <a:noFill/>
          </a:ln>
        </p:spPr>
      </p:pic>
      <p:pic>
        <p:nvPicPr>
          <p:cNvPr id="262" name="Google Shape;262;p35"/>
          <p:cNvPicPr preferRelativeResize="0"/>
          <p:nvPr/>
        </p:nvPicPr>
        <p:blipFill rotWithShape="1">
          <a:blip r:embed="rId5">
            <a:alphaModFix/>
          </a:blip>
          <a:srcRect b="16701"/>
          <a:stretch/>
        </p:blipFill>
        <p:spPr>
          <a:xfrm>
            <a:off x="3447554" y="3947322"/>
            <a:ext cx="1026400" cy="854967"/>
          </a:xfrm>
          <a:prstGeom prst="rect">
            <a:avLst/>
          </a:prstGeom>
          <a:noFill/>
          <a:ln>
            <a:noFill/>
          </a:ln>
        </p:spPr>
      </p:pic>
      <p:pic>
        <p:nvPicPr>
          <p:cNvPr id="263" name="Google Shape;263;p35"/>
          <p:cNvPicPr preferRelativeResize="0"/>
          <p:nvPr/>
        </p:nvPicPr>
        <p:blipFill rotWithShape="1">
          <a:blip r:embed="rId6">
            <a:alphaModFix/>
          </a:blip>
          <a:srcRect l="12725" t="4563" r="13200" b="23566"/>
          <a:stretch/>
        </p:blipFill>
        <p:spPr>
          <a:xfrm>
            <a:off x="6180932" y="3801988"/>
            <a:ext cx="1180735" cy="1145633"/>
          </a:xfrm>
          <a:prstGeom prst="rect">
            <a:avLst/>
          </a:prstGeom>
          <a:noFill/>
          <a:ln>
            <a:noFill/>
          </a:ln>
        </p:spPr>
      </p:pic>
      <p:pic>
        <p:nvPicPr>
          <p:cNvPr id="264" name="Google Shape;264;p35"/>
          <p:cNvPicPr preferRelativeResize="0"/>
          <p:nvPr/>
        </p:nvPicPr>
        <p:blipFill>
          <a:blip r:embed="rId7">
            <a:alphaModFix/>
          </a:blip>
          <a:stretch>
            <a:fillRect/>
          </a:stretch>
        </p:blipFill>
        <p:spPr>
          <a:xfrm>
            <a:off x="3331181" y="5609423"/>
            <a:ext cx="1026403" cy="936687"/>
          </a:xfrm>
          <a:prstGeom prst="rect">
            <a:avLst/>
          </a:prstGeom>
          <a:noFill/>
          <a:ln>
            <a:noFill/>
          </a:ln>
        </p:spPr>
      </p:pic>
      <p:pic>
        <p:nvPicPr>
          <p:cNvPr id="265" name="Google Shape;265;p35"/>
          <p:cNvPicPr preferRelativeResize="0"/>
          <p:nvPr/>
        </p:nvPicPr>
        <p:blipFill>
          <a:blip r:embed="rId8">
            <a:alphaModFix/>
          </a:blip>
          <a:stretch>
            <a:fillRect/>
          </a:stretch>
        </p:blipFill>
        <p:spPr>
          <a:xfrm>
            <a:off x="7037009" y="5609423"/>
            <a:ext cx="1026401" cy="1026400"/>
          </a:xfrm>
          <a:prstGeom prst="rect">
            <a:avLst/>
          </a:prstGeom>
          <a:noFill/>
          <a:ln>
            <a:noFill/>
          </a:ln>
        </p:spPr>
      </p:pic>
      <p:pic>
        <p:nvPicPr>
          <p:cNvPr id="266" name="Google Shape;266;p35"/>
          <p:cNvPicPr preferRelativeResize="0"/>
          <p:nvPr/>
        </p:nvPicPr>
        <p:blipFill rotWithShape="1">
          <a:blip r:embed="rId9">
            <a:alphaModFix/>
          </a:blip>
          <a:srcRect t="22748" b="20706"/>
          <a:stretch/>
        </p:blipFill>
        <p:spPr>
          <a:xfrm>
            <a:off x="4790933" y="5692718"/>
            <a:ext cx="1718733" cy="547033"/>
          </a:xfrm>
          <a:prstGeom prst="rect">
            <a:avLst/>
          </a:prstGeom>
          <a:noFill/>
          <a:ln>
            <a:noFill/>
          </a:ln>
        </p:spPr>
      </p:pic>
      <p:sp>
        <p:nvSpPr>
          <p:cNvPr id="11" name="Google Shape;279;p36">
            <a:extLst>
              <a:ext uri="{FF2B5EF4-FFF2-40B4-BE49-F238E27FC236}">
                <a16:creationId xmlns:a16="http://schemas.microsoft.com/office/drawing/2014/main" id="{F735210F-1999-124E-9DC5-C04FB8A6C96B}"/>
              </a:ext>
            </a:extLst>
          </p:cNvPr>
          <p:cNvSpPr/>
          <p:nvPr/>
        </p:nvSpPr>
        <p:spPr>
          <a:xfrm>
            <a:off x="2945692" y="1525167"/>
            <a:ext cx="2061600" cy="1630400"/>
          </a:xfrm>
          <a:prstGeom prst="rect">
            <a:avLst/>
          </a:prstGeom>
          <a:noFill/>
          <a:ln w="28575" cap="flat" cmpd="sng">
            <a:solidFill>
              <a:srgbClr val="99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FBBB4C56-3804-86E8-31DE-3DB5D831A6B1}"/>
              </a:ext>
            </a:extLst>
          </p:cNvPr>
          <p:cNvPicPr>
            <a:picLocks noChangeAspect="1"/>
          </p:cNvPicPr>
          <p:nvPr/>
        </p:nvPicPr>
        <p:blipFill>
          <a:blip r:embed="rId10"/>
          <a:stretch>
            <a:fillRect/>
          </a:stretch>
        </p:blipFill>
        <p:spPr>
          <a:xfrm>
            <a:off x="11537660" y="0"/>
            <a:ext cx="654340" cy="847493"/>
          </a:xfrm>
          <a:prstGeom prst="rect">
            <a:avLst/>
          </a:prstGeom>
        </p:spPr>
      </p:pic>
      <p:pic>
        <p:nvPicPr>
          <p:cNvPr id="1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06A79B27-884C-5072-8F9E-DE372FDDFF7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0425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687050" y="55567"/>
            <a:ext cx="9980951"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3200" dirty="0">
                <a:sym typeface="Palatino Linotype"/>
              </a:rPr>
              <a:t>Entity-Centric Framing [</a:t>
            </a:r>
            <a:r>
              <a:rPr lang="en-US" sz="3200" dirty="0" err="1">
                <a:sym typeface="Palatino Linotype"/>
              </a:rPr>
              <a:t>Ziems</a:t>
            </a:r>
            <a:r>
              <a:rPr lang="en-US" sz="3200" dirty="0">
                <a:sym typeface="Palatino Linotype"/>
              </a:rPr>
              <a:t> and Yang, 2021]</a:t>
            </a:r>
            <a:endParaRPr sz="3200" dirty="0">
              <a:sym typeface="Palatino Linotype"/>
            </a:endParaRPr>
          </a:p>
        </p:txBody>
      </p:sp>
      <p:sp>
        <p:nvSpPr>
          <p:cNvPr id="1131" name="Google Shape;1131;p104"/>
          <p:cNvSpPr txBox="1">
            <a:spLocks noGrp="1"/>
          </p:cNvSpPr>
          <p:nvPr>
            <p:ph type="body" idx="1"/>
          </p:nvPr>
        </p:nvSpPr>
        <p:spPr>
          <a:xfrm>
            <a:off x="5194300" y="966428"/>
            <a:ext cx="6483038" cy="4665348"/>
          </a:xfrm>
          <a:prstGeom prst="rect">
            <a:avLst/>
          </a:prstGeom>
          <a:noFill/>
          <a:ln>
            <a:noFill/>
          </a:ln>
        </p:spPr>
        <p:txBody>
          <a:bodyPr spcFirstLastPara="1" vert="horz" wrap="square" lIns="91425" tIns="45700" rIns="91425" bIns="45700" rtlCol="0" anchor="t" anchorCtr="0">
            <a:noAutofit/>
          </a:bodyPr>
          <a:lstStyle/>
          <a:p>
            <a:pPr>
              <a:spcBef>
                <a:spcPts val="0"/>
              </a:spcBef>
              <a:buClr>
                <a:srgbClr val="170981"/>
              </a:buClr>
              <a:buSzPts val="1776"/>
              <a:buFont typeface="Arial" charset="0"/>
              <a:buChar char="•"/>
            </a:pPr>
            <a:r>
              <a:rPr lang="en-US" sz="2000" dirty="0">
                <a:solidFill>
                  <a:schemeClr val="dk1"/>
                </a:solidFill>
                <a:latin typeface="Calibri"/>
                <a:ea typeface="Calibri"/>
                <a:cs typeface="Calibri"/>
                <a:sym typeface="Calibri"/>
              </a:rPr>
              <a:t>Entity-centric Frames</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Age, Gender, and Race</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Armed or Unarmed</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Attacking or Fleeing</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Criminality</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Mental Illness</a:t>
            </a:r>
          </a:p>
          <a:p>
            <a:pPr>
              <a:spcBef>
                <a:spcPts val="0"/>
              </a:spcBef>
              <a:buClr>
                <a:srgbClr val="170981"/>
              </a:buClr>
              <a:buSzPts val="1776"/>
              <a:buFont typeface="Arial" charset="0"/>
              <a:buChar char="•"/>
            </a:pPr>
            <a:r>
              <a:rPr lang="en-US" sz="2000" dirty="0">
                <a:solidFill>
                  <a:schemeClr val="dk1"/>
                </a:solidFill>
                <a:latin typeface="Calibri"/>
                <a:ea typeface="Calibri"/>
                <a:cs typeface="Calibri"/>
                <a:sym typeface="Calibri"/>
              </a:rPr>
              <a:t>Issue Frames</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Legal Language</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Official and Unofficial Sources</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Systemic</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Video</a:t>
            </a:r>
          </a:p>
          <a:p>
            <a:pPr>
              <a:spcBef>
                <a:spcPts val="0"/>
              </a:spcBef>
              <a:buClr>
                <a:srgbClr val="170981"/>
              </a:buClr>
              <a:buSzPts val="1776"/>
              <a:buFont typeface="Arial" charset="0"/>
              <a:buChar char="•"/>
            </a:pPr>
            <a:r>
              <a:rPr lang="en-US" sz="2000" dirty="0">
                <a:solidFill>
                  <a:schemeClr val="dk1"/>
                </a:solidFill>
                <a:latin typeface="Calibri"/>
                <a:ea typeface="Calibri"/>
                <a:cs typeface="Calibri"/>
                <a:sym typeface="Calibri"/>
              </a:rPr>
              <a:t>Moral Foundations</a:t>
            </a:r>
          </a:p>
          <a:p>
            <a:pPr>
              <a:spcBef>
                <a:spcPts val="0"/>
              </a:spcBef>
              <a:buClr>
                <a:srgbClr val="170981"/>
              </a:buClr>
              <a:buSzPts val="1776"/>
              <a:buFont typeface="Arial" charset="0"/>
              <a:buChar char="•"/>
            </a:pPr>
            <a:r>
              <a:rPr lang="en-US" sz="2000" dirty="0">
                <a:solidFill>
                  <a:schemeClr val="dk1"/>
                </a:solidFill>
                <a:latin typeface="Calibri"/>
                <a:ea typeface="Calibri"/>
                <a:cs typeface="Calibri"/>
                <a:sym typeface="Calibri"/>
              </a:rPr>
              <a:t>Linguistic Style</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Passive Construction</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Modal Verbs</a:t>
            </a:r>
          </a:p>
          <a:p>
            <a:pPr>
              <a:spcBef>
                <a:spcPts val="0"/>
              </a:spcBef>
              <a:buClr>
                <a:srgbClr val="170981"/>
              </a:buClr>
              <a:buSzPts val="1776"/>
              <a:buFont typeface="Arial" charset="0"/>
              <a:buChar char="•"/>
            </a:pPr>
            <a:r>
              <a:rPr lang="en-US" sz="2000" dirty="0">
                <a:solidFill>
                  <a:schemeClr val="dk1"/>
                </a:solidFill>
                <a:latin typeface="Calibri"/>
                <a:ea typeface="Calibri"/>
                <a:cs typeface="Calibri"/>
                <a:sym typeface="Calibri"/>
              </a:rPr>
              <a:t>Possible Improvements</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Extend to other domains</a:t>
            </a:r>
          </a:p>
          <a:p>
            <a:pPr lvl="1">
              <a:spcBef>
                <a:spcPts val="0"/>
              </a:spcBef>
              <a:buClr>
                <a:srgbClr val="170981"/>
              </a:buClr>
              <a:buSzPts val="1776"/>
              <a:buFont typeface="Arial" charset="0"/>
              <a:buChar char="•"/>
            </a:pPr>
            <a:r>
              <a:rPr lang="en-US" sz="1800" dirty="0">
                <a:solidFill>
                  <a:schemeClr val="dk1"/>
                </a:solidFill>
                <a:latin typeface="Calibri"/>
                <a:ea typeface="Calibri"/>
                <a:cs typeface="Calibri"/>
                <a:sym typeface="Calibri"/>
              </a:rPr>
              <a:t>Incorporate discourse-level structure features (e.g., event narratives)</a:t>
            </a:r>
          </a:p>
          <a:p>
            <a:pPr lvl="1">
              <a:spcBef>
                <a:spcPts val="0"/>
              </a:spcBef>
              <a:buClr>
                <a:srgbClr val="170981"/>
              </a:buClr>
              <a:buSzPts val="1776"/>
              <a:buFont typeface="Arial" charset="0"/>
              <a:buChar char="•"/>
            </a:pPr>
            <a:endParaRPr lang="en-US" dirty="0">
              <a:solidFill>
                <a:schemeClr val="dk1"/>
              </a:solidFill>
              <a:latin typeface="Calibri"/>
              <a:ea typeface="Calibri"/>
              <a:cs typeface="Calibri"/>
              <a:sym typeface="Calibri"/>
            </a:endParaRPr>
          </a:p>
          <a:p>
            <a:pPr lvl="1">
              <a:spcBef>
                <a:spcPts val="0"/>
              </a:spcBef>
              <a:buClr>
                <a:srgbClr val="170981"/>
              </a:buClr>
              <a:buSzPts val="1776"/>
              <a:buFont typeface="Arial" charset="0"/>
              <a:buChar char="•"/>
            </a:pPr>
            <a:endParaRPr lang="en-US" sz="1600" dirty="0">
              <a:solidFill>
                <a:schemeClr val="dk1"/>
              </a:solidFill>
              <a:latin typeface="Calibri"/>
              <a:ea typeface="Calibri"/>
              <a:cs typeface="Calibri"/>
              <a:sym typeface="Calibri"/>
            </a:endParaRPr>
          </a:p>
          <a:p>
            <a:pPr>
              <a:spcBef>
                <a:spcPts val="0"/>
              </a:spcBef>
              <a:buClr>
                <a:srgbClr val="170981"/>
              </a:buClr>
              <a:buSzPts val="1776"/>
              <a:buFont typeface="Arial" charset="0"/>
              <a:buChar char="•"/>
            </a:pPr>
            <a:endParaRPr lang="en-US" dirty="0">
              <a:solidFill>
                <a:schemeClr val="dk1"/>
              </a:solidFill>
              <a:latin typeface="Calibri"/>
              <a:ea typeface="Calibri"/>
              <a:cs typeface="Calibri"/>
              <a:sym typeface="Calibri"/>
            </a:endParaRPr>
          </a:p>
          <a:p>
            <a:pPr>
              <a:spcBef>
                <a:spcPts val="0"/>
              </a:spcBef>
              <a:buClr>
                <a:srgbClr val="170981"/>
              </a:buClr>
              <a:buSzPts val="1776"/>
              <a:buFont typeface="Arial" charset="0"/>
              <a:buChar char="•"/>
            </a:pPr>
            <a:endParaRPr lang="en-US" sz="2000" dirty="0">
              <a:solidFill>
                <a:schemeClr val="dk1"/>
              </a:solidFill>
              <a:latin typeface="Calibri"/>
              <a:ea typeface="Calibri"/>
              <a:cs typeface="Calibri"/>
              <a:sym typeface="Calibri"/>
            </a:endParaRPr>
          </a:p>
          <a:p>
            <a:pPr>
              <a:spcBef>
                <a:spcPts val="0"/>
              </a:spcBef>
              <a:buClr>
                <a:srgbClr val="170981"/>
              </a:buClr>
              <a:buSzPts val="1776"/>
              <a:buFont typeface="Arial" charset="0"/>
              <a:buChar char="•"/>
            </a:pPr>
            <a:endParaRPr lang="en-US" sz="2800" dirty="0">
              <a:solidFill>
                <a:schemeClr val="dk1"/>
              </a:solidFill>
              <a:latin typeface="Calibri"/>
              <a:ea typeface="Calibri"/>
              <a:cs typeface="Calibri"/>
              <a:sym typeface="Calibri"/>
            </a:endParaRPr>
          </a:p>
        </p:txBody>
      </p:sp>
      <p:sp>
        <p:nvSpPr>
          <p:cNvPr id="1132" name="Google Shape;1132;p104"/>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algn="r"/>
            <a:fld id="{00000000-1234-1234-1234-123412341234}" type="slidenum">
              <a:rPr lang="en-US" sz="1400" b="1">
                <a:solidFill>
                  <a:srgbClr val="000000"/>
                </a:solidFill>
                <a:latin typeface="Calibri"/>
                <a:ea typeface="Calibri"/>
                <a:cs typeface="Calibri"/>
                <a:sym typeface="Calibri"/>
              </a:rPr>
              <a:pPr algn="r"/>
              <a:t>150</a:t>
            </a:fld>
            <a:endParaRPr sz="1400" b="1">
              <a:solidFill>
                <a:srgbClr val="000000"/>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150</a:t>
            </a:fld>
            <a:endParaRPr lang="en-US"/>
          </a:p>
        </p:txBody>
      </p:sp>
      <p:pic>
        <p:nvPicPr>
          <p:cNvPr id="3" name="Picture 2" descr="Screen Shot 2022-07-31 at 3.58.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953114"/>
            <a:ext cx="4800600" cy="5765800"/>
          </a:xfrm>
          <a:prstGeom prst="rect">
            <a:avLst/>
          </a:prstGeom>
        </p:spPr>
      </p:pic>
      <p:pic>
        <p:nvPicPr>
          <p:cNvPr id="7" name="Picture 6">
            <a:extLst>
              <a:ext uri="{FF2B5EF4-FFF2-40B4-BE49-F238E27FC236}">
                <a16:creationId xmlns:a16="http://schemas.microsoft.com/office/drawing/2014/main" id="{47159765-AC59-5E3B-8915-786473C8642F}"/>
              </a:ext>
            </a:extLst>
          </p:cNvPr>
          <p:cNvPicPr>
            <a:picLocks noChangeAspect="1"/>
          </p:cNvPicPr>
          <p:nvPr/>
        </p:nvPicPr>
        <p:blipFill>
          <a:blip r:embed="rId4"/>
          <a:stretch>
            <a:fillRect/>
          </a:stretch>
        </p:blipFill>
        <p:spPr>
          <a:xfrm>
            <a:off x="11537660" y="0"/>
            <a:ext cx="654340" cy="847493"/>
          </a:xfrm>
          <a:prstGeom prst="rect">
            <a:avLst/>
          </a:prstGeom>
        </p:spPr>
      </p:pic>
      <p:pic>
        <p:nvPicPr>
          <p:cNvPr id="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64C4787-107F-DC75-2EDF-E266905BBE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4384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165100" y="0"/>
            <a:ext cx="10604501"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2800" dirty="0">
                <a:sym typeface="Palatino Linotype"/>
              </a:rPr>
              <a:t>Framing: Ordering of Rhetorical Strategies [</a:t>
            </a:r>
            <a:r>
              <a:rPr lang="en-US" sz="2800" dirty="0" err="1">
                <a:sym typeface="Palatino Linotype"/>
              </a:rPr>
              <a:t>Shaikh</a:t>
            </a:r>
            <a:r>
              <a:rPr lang="en-US" sz="2800" dirty="0">
                <a:sym typeface="Palatino Linotype"/>
              </a:rPr>
              <a:t> et al., 2020] </a:t>
            </a:r>
            <a:endParaRPr sz="2800" dirty="0">
              <a:sym typeface="Palatino Linotype"/>
            </a:endParaRPr>
          </a:p>
        </p:txBody>
      </p:sp>
      <p:sp>
        <p:nvSpPr>
          <p:cNvPr id="1131" name="Google Shape;1131;p104"/>
          <p:cNvSpPr txBox="1">
            <a:spLocks noGrp="1"/>
          </p:cNvSpPr>
          <p:nvPr>
            <p:ph type="body" idx="1"/>
          </p:nvPr>
        </p:nvSpPr>
        <p:spPr>
          <a:xfrm>
            <a:off x="788650" y="4925961"/>
            <a:ext cx="10990288" cy="1078886"/>
          </a:xfrm>
          <a:prstGeom prst="rect">
            <a:avLst/>
          </a:prstGeom>
          <a:noFill/>
          <a:ln>
            <a:noFill/>
          </a:ln>
        </p:spPr>
        <p:txBody>
          <a:bodyPr spcFirstLastPara="1" vert="horz" wrap="square" lIns="91425" tIns="45700" rIns="91425" bIns="45700" rtlCol="0" anchor="t" anchorCtr="0">
            <a:noAutofit/>
          </a:bodyPr>
          <a:lstStyle/>
          <a:p>
            <a:pPr>
              <a:spcBef>
                <a:spcPts val="0"/>
              </a:spcBef>
              <a:buClr>
                <a:srgbClr val="170981"/>
              </a:buClr>
              <a:buSzPts val="1776"/>
            </a:pPr>
            <a:r>
              <a:rPr lang="en-US" dirty="0">
                <a:solidFill>
                  <a:schemeClr val="dk1"/>
                </a:solidFill>
                <a:latin typeface="Calibri"/>
                <a:ea typeface="Calibri"/>
                <a:cs typeface="Calibri"/>
                <a:sym typeface="Calibri"/>
              </a:rPr>
              <a:t>Common Persuasive Patterns</a:t>
            </a:r>
          </a:p>
          <a:p>
            <a:pPr lvl="1">
              <a:spcBef>
                <a:spcPts val="0"/>
              </a:spcBef>
              <a:buClr>
                <a:srgbClr val="170981"/>
              </a:buClr>
              <a:buSzPts val="1776"/>
              <a:buFont typeface="Arial" charset="0"/>
              <a:buChar char="•"/>
            </a:pPr>
            <a:r>
              <a:rPr lang="en-US" dirty="0">
                <a:solidFill>
                  <a:schemeClr val="dk1"/>
                </a:solidFill>
                <a:latin typeface="Calibri"/>
                <a:ea typeface="Calibri"/>
                <a:cs typeface="Calibri"/>
                <a:sym typeface="Calibri"/>
              </a:rPr>
              <a:t>“Please sir, I want some more.”</a:t>
            </a:r>
          </a:p>
          <a:p>
            <a:pPr lvl="1">
              <a:spcBef>
                <a:spcPts val="0"/>
              </a:spcBef>
              <a:buClr>
                <a:srgbClr val="170981"/>
              </a:buClr>
              <a:buSzPts val="1776"/>
              <a:buFont typeface="Arial" charset="0"/>
              <a:buChar char="•"/>
            </a:pPr>
            <a:r>
              <a:rPr lang="en-US" dirty="0">
                <a:solidFill>
                  <a:schemeClr val="dk1"/>
                </a:solidFill>
                <a:latin typeface="Calibri"/>
                <a:ea typeface="Calibri"/>
                <a:cs typeface="Calibri"/>
                <a:sym typeface="Calibri"/>
              </a:rPr>
              <a:t>“It’s My Money &amp; I Need It Now. “</a:t>
            </a:r>
          </a:p>
          <a:p>
            <a:pPr>
              <a:spcBef>
                <a:spcPts val="0"/>
              </a:spcBef>
              <a:buClr>
                <a:srgbClr val="170981"/>
              </a:buClr>
              <a:buSzPts val="1776"/>
              <a:buFont typeface="Arial" charset="0"/>
              <a:buChar char="•"/>
            </a:pPr>
            <a:r>
              <a:rPr lang="en-US" dirty="0">
                <a:solidFill>
                  <a:schemeClr val="dk1"/>
                </a:solidFill>
                <a:latin typeface="Calibri"/>
                <a:ea typeface="Calibri"/>
                <a:cs typeface="Calibri"/>
                <a:sym typeface="Calibri"/>
              </a:rPr>
              <a:t>Possible Improvements: explicitly model how events and topics evolve over time</a:t>
            </a:r>
          </a:p>
        </p:txBody>
      </p:sp>
      <p:sp>
        <p:nvSpPr>
          <p:cNvPr id="1132" name="Google Shape;1132;p104"/>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algn="r"/>
            <a:fld id="{00000000-1234-1234-1234-123412341234}" type="slidenum">
              <a:rPr lang="en-US" sz="1400" b="1">
                <a:solidFill>
                  <a:srgbClr val="000000"/>
                </a:solidFill>
                <a:latin typeface="Calibri"/>
                <a:ea typeface="Calibri"/>
                <a:cs typeface="Calibri"/>
                <a:sym typeface="Calibri"/>
              </a:rPr>
              <a:pPr algn="r"/>
              <a:t>151</a:t>
            </a:fld>
            <a:endParaRPr sz="1400" b="1">
              <a:solidFill>
                <a:srgbClr val="000000"/>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89057327-5C45-3844-9BAD-8A2E33F71C3A}" type="slidenum">
              <a:rPr lang="en-US" smtClean="0"/>
              <a:t>151</a:t>
            </a:fld>
            <a:endParaRPr lang="en-US"/>
          </a:p>
        </p:txBody>
      </p:sp>
      <p:pic>
        <p:nvPicPr>
          <p:cNvPr id="3" name="Picture 2" descr="Screen Shot 2022-07-31 at 4.0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0" y="1873250"/>
            <a:ext cx="3759200" cy="2679700"/>
          </a:xfrm>
          <a:prstGeom prst="rect">
            <a:avLst/>
          </a:prstGeom>
        </p:spPr>
      </p:pic>
      <p:pic>
        <p:nvPicPr>
          <p:cNvPr id="4" name="Picture 3" descr="Screen Shot 2022-07-31 at 4.09.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700" y="1873250"/>
            <a:ext cx="7734300" cy="2984500"/>
          </a:xfrm>
          <a:prstGeom prst="rect">
            <a:avLst/>
          </a:prstGeom>
        </p:spPr>
      </p:pic>
      <p:pic>
        <p:nvPicPr>
          <p:cNvPr id="8" name="Picture 7">
            <a:extLst>
              <a:ext uri="{FF2B5EF4-FFF2-40B4-BE49-F238E27FC236}">
                <a16:creationId xmlns:a16="http://schemas.microsoft.com/office/drawing/2014/main" id="{0C8DE763-8C10-DF7B-D684-1FDAE1FF3B79}"/>
              </a:ext>
            </a:extLst>
          </p:cNvPr>
          <p:cNvPicPr>
            <a:picLocks noChangeAspect="1"/>
          </p:cNvPicPr>
          <p:nvPr/>
        </p:nvPicPr>
        <p:blipFill>
          <a:blip r:embed="rId5"/>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9229DD9-AB10-7E97-E490-C0758914B8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0208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Bef>
                <a:spcPts val="0"/>
              </a:spcBef>
            </a:pPr>
            <a:r>
              <a:rPr lang="en-US" sz="3200" dirty="0"/>
              <a:t>Moral Foundations Theory</a:t>
            </a:r>
          </a:p>
        </p:txBody>
      </p:sp>
      <p:sp>
        <p:nvSpPr>
          <p:cNvPr id="3" name="Content Placeholder 2"/>
          <p:cNvSpPr>
            <a:spLocks noGrp="1"/>
          </p:cNvSpPr>
          <p:nvPr>
            <p:ph idx="1"/>
          </p:nvPr>
        </p:nvSpPr>
        <p:spPr>
          <a:xfrm>
            <a:off x="203200" y="1353213"/>
            <a:ext cx="12733867" cy="4373563"/>
          </a:xfrm>
        </p:spPr>
        <p:txBody>
          <a:bodyPr>
            <a:normAutofit/>
          </a:bodyPr>
          <a:lstStyle/>
          <a:p>
            <a:pPr>
              <a:buClr>
                <a:srgbClr val="FA745B"/>
              </a:buClr>
              <a:buFont typeface="Wingdings" charset="2"/>
              <a:buChar char="v"/>
            </a:pPr>
            <a:r>
              <a:rPr lang="en-US" sz="2000" dirty="0"/>
              <a:t>Moral Foundations Theory (MFT; </a:t>
            </a:r>
            <a:r>
              <a:rPr lang="en-US" sz="2000" dirty="0" err="1"/>
              <a:t>Haidt</a:t>
            </a:r>
            <a:r>
              <a:rPr lang="en-US" sz="2000" dirty="0"/>
              <a:t> &amp; Joseph, 2004; Graham et al., 2013): </a:t>
            </a:r>
          </a:p>
          <a:p>
            <a:pPr lvl="1">
              <a:buClr>
                <a:srgbClr val="FA745B"/>
              </a:buClr>
              <a:buFont typeface="Wingdings" charset="2"/>
              <a:buChar char="v"/>
            </a:pPr>
            <a:r>
              <a:rPr lang="en-US" sz="2000" b="0" dirty="0">
                <a:solidFill>
                  <a:schemeClr val="tx1"/>
                </a:solidFill>
              </a:rPr>
              <a:t>Five psychological systems or intuitions account for various aspects of morality</a:t>
            </a:r>
          </a:p>
          <a:p>
            <a:pPr lvl="1">
              <a:buClr>
                <a:srgbClr val="FA745B"/>
              </a:buClr>
              <a:buFont typeface="Wingdings" charset="2"/>
              <a:buChar char="v"/>
            </a:pPr>
            <a:r>
              <a:rPr lang="en-US" sz="2000" b="0" dirty="0">
                <a:solidFill>
                  <a:schemeClr val="tx1"/>
                </a:solidFill>
              </a:rPr>
              <a:t>Serve different but related social functions </a:t>
            </a:r>
          </a:p>
          <a:p>
            <a:pPr lvl="1">
              <a:buClr>
                <a:srgbClr val="FA745B"/>
              </a:buClr>
              <a:buFont typeface="Wingdings" charset="2"/>
              <a:buChar char="v"/>
            </a:pPr>
            <a:r>
              <a:rPr lang="en-US" sz="2000" b="0" dirty="0">
                <a:solidFill>
                  <a:schemeClr val="tx1"/>
                </a:solidFill>
              </a:rPr>
              <a:t>Degree of sensitivity towards them vary across different cultures and context</a:t>
            </a:r>
          </a:p>
          <a:p>
            <a:pPr lvl="1">
              <a:buClr>
                <a:srgbClr val="FA745B"/>
              </a:buClr>
              <a:buFont typeface="Wingdings" charset="2"/>
              <a:buChar char="v"/>
            </a:pPr>
            <a:r>
              <a:rPr lang="en-US" sz="2000" dirty="0">
                <a:solidFill>
                  <a:schemeClr val="tx1"/>
                </a:solidFill>
              </a:rPr>
              <a:t>A</a:t>
            </a:r>
            <a:r>
              <a:rPr lang="en-US" sz="2000" b="0" dirty="0">
                <a:solidFill>
                  <a:schemeClr val="tx1"/>
                </a:solidFill>
              </a:rPr>
              <a:t>re innate but the sensitivity towards them can change over time</a:t>
            </a:r>
          </a:p>
          <a:p>
            <a:pPr marL="1028700" lvl="1">
              <a:buClr>
                <a:srgbClr val="FA745B"/>
              </a:buClr>
              <a:buFont typeface="Wingdings" charset="2"/>
              <a:buChar char="v"/>
            </a:pPr>
            <a:endParaRPr lang="en-US" sz="2000" b="0" dirty="0">
              <a:solidFill>
                <a:schemeClr val="tx1"/>
              </a:solidFill>
            </a:endParaRPr>
          </a:p>
          <a:p>
            <a:pPr>
              <a:buClr>
                <a:srgbClr val="FA745B"/>
              </a:buClr>
              <a:buFont typeface="Wingdings" charset="2"/>
              <a:buChar char="v"/>
            </a:pPr>
            <a:r>
              <a:rPr lang="en-US" sz="2000" dirty="0"/>
              <a:t>The five Foundations (each covering both virtues and vices): </a:t>
            </a:r>
            <a:endParaRPr lang="en-US" sz="2000" b="0" dirty="0"/>
          </a:p>
          <a:p>
            <a:pPr marL="914400" lvl="1" indent="-457200">
              <a:buFont typeface="+mj-lt"/>
              <a:buAutoNum type="arabicPeriod"/>
            </a:pPr>
            <a:endParaRPr lang="en-US" sz="2000" b="0" dirty="0">
              <a:solidFill>
                <a:schemeClr val="tx1"/>
              </a:solidFill>
            </a:endParaRPr>
          </a:p>
        </p:txBody>
      </p:sp>
      <p:pic>
        <p:nvPicPr>
          <p:cNvPr id="4" name="Picture 3" descr="6a010535647bf3970b0120a927f540970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17" y="4934705"/>
            <a:ext cx="1359084" cy="1526421"/>
          </a:xfrm>
          <a:prstGeom prst="rect">
            <a:avLst/>
          </a:prstGeom>
        </p:spPr>
      </p:pic>
      <p:pic>
        <p:nvPicPr>
          <p:cNvPr id="5" name="Picture 4" descr="ladyjustice.jpg"/>
          <p:cNvPicPr>
            <a:picLocks noChangeAspect="1"/>
          </p:cNvPicPr>
          <p:nvPr/>
        </p:nvPicPr>
        <p:blipFill rotWithShape="1">
          <a:blip r:embed="rId4">
            <a:extLst>
              <a:ext uri="{28A0092B-C50C-407E-A947-70E740481C1C}">
                <a14:useLocalDpi xmlns:a14="http://schemas.microsoft.com/office/drawing/2010/main" val="0"/>
              </a:ext>
            </a:extLst>
          </a:blip>
          <a:srcRect r="21844" b="6863"/>
          <a:stretch/>
        </p:blipFill>
        <p:spPr>
          <a:xfrm>
            <a:off x="2325906" y="4991366"/>
            <a:ext cx="2199717" cy="1413096"/>
          </a:xfrm>
          <a:prstGeom prst="rect">
            <a:avLst/>
          </a:prstGeom>
        </p:spPr>
      </p:pic>
      <p:pic>
        <p:nvPicPr>
          <p:cNvPr id="6" name="Picture 5" descr="10000loy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0602" y="4934704"/>
            <a:ext cx="1433196" cy="1611086"/>
          </a:xfrm>
          <a:prstGeom prst="rect">
            <a:avLst/>
          </a:prstGeom>
        </p:spPr>
      </p:pic>
      <p:pic>
        <p:nvPicPr>
          <p:cNvPr id="7" name="Picture 6" descr="authority.jpg"/>
          <p:cNvPicPr>
            <a:picLocks noChangeAspect="1"/>
          </p:cNvPicPr>
          <p:nvPr/>
        </p:nvPicPr>
        <p:blipFill rotWithShape="1">
          <a:blip r:embed="rId6">
            <a:extLst>
              <a:ext uri="{28A0092B-C50C-407E-A947-70E740481C1C}">
                <a14:useLocalDpi xmlns:a14="http://schemas.microsoft.com/office/drawing/2010/main" val="0"/>
              </a:ext>
            </a:extLst>
          </a:blip>
          <a:srcRect l="15607"/>
          <a:stretch/>
        </p:blipFill>
        <p:spPr>
          <a:xfrm>
            <a:off x="7293276" y="4899738"/>
            <a:ext cx="1866611" cy="1654077"/>
          </a:xfrm>
          <a:prstGeom prst="rect">
            <a:avLst/>
          </a:prstGeom>
        </p:spPr>
      </p:pic>
      <p:pic>
        <p:nvPicPr>
          <p:cNvPr id="8" name="Picture 7" descr="2871-025alt1_lrg.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9366" y="4870229"/>
            <a:ext cx="1533393" cy="1590896"/>
          </a:xfrm>
          <a:prstGeom prst="rect">
            <a:avLst/>
          </a:prstGeom>
        </p:spPr>
      </p:pic>
      <p:sp>
        <p:nvSpPr>
          <p:cNvPr id="9" name="TextBox 8"/>
          <p:cNvSpPr txBox="1"/>
          <p:nvPr/>
        </p:nvSpPr>
        <p:spPr>
          <a:xfrm>
            <a:off x="416685" y="4121137"/>
            <a:ext cx="761622" cy="707886"/>
          </a:xfrm>
          <a:prstGeom prst="rect">
            <a:avLst/>
          </a:prstGeom>
          <a:noFill/>
        </p:spPr>
        <p:txBody>
          <a:bodyPr wrap="none" rtlCol="0">
            <a:spAutoFit/>
          </a:bodyPr>
          <a:lstStyle/>
          <a:p>
            <a:r>
              <a:rPr lang="en-US" sz="2000" dirty="0"/>
              <a:t>Care</a:t>
            </a:r>
          </a:p>
          <a:p>
            <a:r>
              <a:rPr lang="en-US" sz="2000" dirty="0"/>
              <a:t>Harm</a:t>
            </a:r>
          </a:p>
        </p:txBody>
      </p:sp>
      <p:sp>
        <p:nvSpPr>
          <p:cNvPr id="11" name="TextBox 10"/>
          <p:cNvSpPr txBox="1"/>
          <p:nvPr/>
        </p:nvSpPr>
        <p:spPr>
          <a:xfrm>
            <a:off x="2469296" y="4121137"/>
            <a:ext cx="1105015" cy="707886"/>
          </a:xfrm>
          <a:prstGeom prst="rect">
            <a:avLst/>
          </a:prstGeom>
          <a:noFill/>
        </p:spPr>
        <p:txBody>
          <a:bodyPr wrap="none" rtlCol="0">
            <a:spAutoFit/>
          </a:bodyPr>
          <a:lstStyle/>
          <a:p>
            <a:r>
              <a:rPr lang="en-US" sz="2000" dirty="0"/>
              <a:t>Fairness</a:t>
            </a:r>
          </a:p>
          <a:p>
            <a:r>
              <a:rPr lang="en-US" sz="2000" dirty="0"/>
              <a:t>Cheating</a:t>
            </a:r>
          </a:p>
        </p:txBody>
      </p:sp>
      <p:sp>
        <p:nvSpPr>
          <p:cNvPr id="12" name="TextBox 11"/>
          <p:cNvSpPr txBox="1"/>
          <p:nvPr/>
        </p:nvSpPr>
        <p:spPr>
          <a:xfrm>
            <a:off x="5035830" y="4121137"/>
            <a:ext cx="1047783" cy="707886"/>
          </a:xfrm>
          <a:prstGeom prst="rect">
            <a:avLst/>
          </a:prstGeom>
          <a:noFill/>
        </p:spPr>
        <p:txBody>
          <a:bodyPr wrap="none" rtlCol="0">
            <a:spAutoFit/>
          </a:bodyPr>
          <a:lstStyle/>
          <a:p>
            <a:r>
              <a:rPr lang="en-US" sz="2000" dirty="0"/>
              <a:t>Loyalty</a:t>
            </a:r>
          </a:p>
          <a:p>
            <a:r>
              <a:rPr lang="en-US" sz="2000" dirty="0"/>
              <a:t>Betrayal</a:t>
            </a:r>
          </a:p>
        </p:txBody>
      </p:sp>
      <p:sp>
        <p:nvSpPr>
          <p:cNvPr id="13" name="TextBox 12"/>
          <p:cNvSpPr txBox="1"/>
          <p:nvPr/>
        </p:nvSpPr>
        <p:spPr>
          <a:xfrm>
            <a:off x="7432677" y="4121137"/>
            <a:ext cx="1334069" cy="707886"/>
          </a:xfrm>
          <a:prstGeom prst="rect">
            <a:avLst/>
          </a:prstGeom>
          <a:noFill/>
        </p:spPr>
        <p:txBody>
          <a:bodyPr wrap="none" rtlCol="0">
            <a:spAutoFit/>
          </a:bodyPr>
          <a:lstStyle/>
          <a:p>
            <a:r>
              <a:rPr lang="en-US" sz="2000" dirty="0"/>
              <a:t>Authority</a:t>
            </a:r>
          </a:p>
          <a:p>
            <a:r>
              <a:rPr lang="en-US" sz="2000" dirty="0"/>
              <a:t>Subversion</a:t>
            </a:r>
          </a:p>
        </p:txBody>
      </p:sp>
      <p:sp>
        <p:nvSpPr>
          <p:cNvPr id="14" name="TextBox 13"/>
          <p:cNvSpPr txBox="1"/>
          <p:nvPr/>
        </p:nvSpPr>
        <p:spPr>
          <a:xfrm>
            <a:off x="9826563" y="4124243"/>
            <a:ext cx="1473581" cy="707886"/>
          </a:xfrm>
          <a:prstGeom prst="rect">
            <a:avLst/>
          </a:prstGeom>
          <a:noFill/>
        </p:spPr>
        <p:txBody>
          <a:bodyPr wrap="none" rtlCol="0">
            <a:spAutoFit/>
          </a:bodyPr>
          <a:lstStyle/>
          <a:p>
            <a:r>
              <a:rPr lang="en-US" sz="2000" dirty="0"/>
              <a:t>Purity</a:t>
            </a:r>
          </a:p>
          <a:p>
            <a:r>
              <a:rPr lang="en-US" sz="2000" dirty="0"/>
              <a:t>Degradation</a:t>
            </a:r>
          </a:p>
        </p:txBody>
      </p:sp>
      <p:pic>
        <p:nvPicPr>
          <p:cNvPr id="15" name="Picture 14">
            <a:extLst>
              <a:ext uri="{FF2B5EF4-FFF2-40B4-BE49-F238E27FC236}">
                <a16:creationId xmlns:a16="http://schemas.microsoft.com/office/drawing/2014/main" id="{83B6E890-C966-DE39-CC2B-A7215963AF0D}"/>
              </a:ext>
            </a:extLst>
          </p:cNvPr>
          <p:cNvPicPr>
            <a:picLocks noChangeAspect="1"/>
          </p:cNvPicPr>
          <p:nvPr/>
        </p:nvPicPr>
        <p:blipFill>
          <a:blip r:embed="rId8"/>
          <a:stretch>
            <a:fillRect/>
          </a:stretch>
        </p:blipFill>
        <p:spPr>
          <a:xfrm>
            <a:off x="11537660" y="0"/>
            <a:ext cx="654340" cy="847493"/>
          </a:xfrm>
          <a:prstGeom prst="rect">
            <a:avLst/>
          </a:prstGeom>
        </p:spPr>
      </p:pic>
      <p:pic>
        <p:nvPicPr>
          <p:cNvPr id="1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7E556B9-8237-0116-3F23-350E5D35CDF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72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1" grpId="0"/>
      <p:bldP spid="12" grpId="0"/>
      <p:bldP spid="13" grpId="0"/>
      <p:bldP spid="14"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609600" y="4724400"/>
            <a:ext cx="10972800" cy="381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tx2">
                      <a:alpha val="50000"/>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lang="en-US" sz="2400" kern="1200">
                <a:solidFill>
                  <a:schemeClr val="tx1"/>
                </a:solidFill>
                <a:latin typeface="Calibri" panose="020F0502020204030204" pitchFamily="34" charset="0"/>
                <a:ea typeface="MS PGothic" pitchFamily="34" charset="-128"/>
                <a:cs typeface="Calibri" panose="020F0502020204030204" pitchFamily="34" charset="0"/>
              </a:defRPr>
            </a:lvl1pPr>
            <a:lvl2pPr marL="742950" indent="-285750" algn="l" rtl="0" fontAlgn="base">
              <a:spcBef>
                <a:spcPct val="20000"/>
              </a:spcBef>
              <a:spcAft>
                <a:spcPct val="0"/>
              </a:spcAft>
              <a:buFont typeface="Courier New" panose="02070309020205020404" pitchFamily="49" charset="0"/>
              <a:buChar char="o"/>
              <a:defRPr lang="en-US" sz="2200" kern="1200">
                <a:solidFill>
                  <a:schemeClr val="tx2">
                    <a:lumMod val="75000"/>
                  </a:schemeClr>
                </a:solidFill>
                <a:latin typeface="Calibri" panose="020F0502020204030204" pitchFamily="34" charset="0"/>
                <a:ea typeface="MS PGothic" pitchFamily="34" charset="-128"/>
                <a:cs typeface="Calibri" panose="020F0502020204030204" pitchFamily="34" charset="0"/>
              </a:defRPr>
            </a:lvl2pPr>
            <a:lvl3pPr marL="1143000" indent="-228600" algn="l" rtl="0" fontAlgn="base">
              <a:spcBef>
                <a:spcPct val="20000"/>
              </a:spcBef>
              <a:spcAft>
                <a:spcPct val="0"/>
              </a:spcAft>
              <a:buFont typeface="Arial" panose="020B0604020202020204" pitchFamily="34" charset="0"/>
              <a:buChar char="•"/>
              <a:defRPr lang="en-US" sz="2000" kern="1200">
                <a:solidFill>
                  <a:srgbClr val="800000"/>
                </a:solidFill>
                <a:latin typeface="Calibri" panose="020F0502020204030204" pitchFamily="34" charset="0"/>
                <a:ea typeface="Palatino Linotype" charset="0"/>
                <a:cs typeface="Calibri" panose="020F0502020204030204" pitchFamily="34" charset="0"/>
              </a:defRPr>
            </a:lvl3pPr>
            <a:lvl4pPr marL="1600200" indent="-228600" algn="l" rtl="0" fontAlgn="base">
              <a:spcBef>
                <a:spcPct val="20000"/>
              </a:spcBef>
              <a:spcAft>
                <a:spcPct val="0"/>
              </a:spcAft>
              <a:buFont typeface="Courier New" panose="02070309020205020404" pitchFamily="49" charset="0"/>
              <a:buChar char="o"/>
              <a:defRPr lang="en-US" sz="1800" kern="1200">
                <a:solidFill>
                  <a:srgbClr val="003366"/>
                </a:solidFill>
                <a:latin typeface="Calibri" panose="020F0502020204030204" pitchFamily="34" charset="0"/>
                <a:ea typeface="Palatino Linotype" charset="0"/>
                <a:cs typeface="Calibri" panose="020F0502020204030204" pitchFamily="34" charset="0"/>
              </a:defRPr>
            </a:lvl4pPr>
            <a:lvl5pPr marL="2057400" indent="-228600" algn="l" rtl="0" fontAlgn="base">
              <a:spcBef>
                <a:spcPct val="20000"/>
              </a:spcBef>
              <a:spcAft>
                <a:spcPct val="0"/>
              </a:spcAft>
              <a:buFont typeface="Arial" panose="020B0604020202020204" pitchFamily="34" charset="0"/>
              <a:buChar char="•"/>
              <a:defRPr lang="en-US" sz="1600" kern="1200">
                <a:solidFill>
                  <a:schemeClr val="tx1"/>
                </a:solidFill>
                <a:latin typeface="Calibri" panose="020F0502020204030204" pitchFamily="34" charset="0"/>
                <a:ea typeface="Palatino Linotype" charset="0"/>
                <a:cs typeface="Calibri" panose="020F0502020204030204" pitchFamily="34" charset="0"/>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eaLnBrk="1" hangingPunct="1">
              <a:lnSpc>
                <a:spcPct val="80000"/>
              </a:lnSpc>
              <a:buNone/>
            </a:pPr>
            <a:r>
              <a:rPr lang="en-US" altLang="zh-CN" sz="1800"/>
              <a:t>Overall framework.</a:t>
            </a:r>
            <a:endParaRPr lang="en-US" altLang="zh-CN" sz="1800"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5500" y="1143000"/>
            <a:ext cx="6096000" cy="3488988"/>
          </a:xfrm>
        </p:spPr>
      </p:pic>
      <p:sp>
        <p:nvSpPr>
          <p:cNvPr id="4" name="Rectangle 3"/>
          <p:cNvSpPr/>
          <p:nvPr/>
        </p:nvSpPr>
        <p:spPr>
          <a:xfrm>
            <a:off x="609600" y="5105401"/>
            <a:ext cx="10972800" cy="1015663"/>
          </a:xfrm>
          <a:prstGeom prst="rect">
            <a:avLst/>
          </a:prstGeom>
        </p:spPr>
        <p:txBody>
          <a:bodyPr wrap="square">
            <a:spAutoFit/>
          </a:bodyPr>
          <a:lstStyle/>
          <a:p>
            <a:pPr marL="342900" indent="-342900">
              <a:buFont typeface="Arial" charset="0"/>
              <a:buChar char="•"/>
            </a:pPr>
            <a:r>
              <a:rPr lang="en-US" sz="2000" dirty="0"/>
              <a:t>For better text understanding, we use a Recurrent Neural Network-based classifier with long shot-term memory units.</a:t>
            </a:r>
          </a:p>
          <a:p>
            <a:pPr marL="342900" indent="-342900">
              <a:buFont typeface="Arial" charset="0"/>
              <a:buChar char="•"/>
            </a:pPr>
            <a:r>
              <a:rPr lang="en-US" sz="2000" dirty="0"/>
              <a:t>We train a separate classifier for each foundation and merge classification results from all classifiers.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141" y="1301750"/>
            <a:ext cx="5420459" cy="2959100"/>
          </a:xfrm>
          <a:prstGeom prst="rect">
            <a:avLst/>
          </a:prstGeom>
        </p:spPr>
      </p:pic>
      <p:sp>
        <p:nvSpPr>
          <p:cNvPr id="9" name="Google Shape;1130;p104"/>
          <p:cNvSpPr txBox="1">
            <a:spLocks noGrp="1"/>
          </p:cNvSpPr>
          <p:nvPr>
            <p:ph type="title"/>
          </p:nvPr>
        </p:nvSpPr>
        <p:spPr>
          <a:xfrm>
            <a:off x="687050" y="55567"/>
            <a:ext cx="9980951"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3200" dirty="0">
                <a:sym typeface="Palatino Linotype"/>
              </a:rPr>
              <a:t>Moral Value Detection [Lin et al., 2018]</a:t>
            </a:r>
            <a:endParaRPr sz="3200" dirty="0">
              <a:sym typeface="Palatino Linotype"/>
            </a:endParaRPr>
          </a:p>
        </p:txBody>
      </p:sp>
      <p:pic>
        <p:nvPicPr>
          <p:cNvPr id="7" name="Picture 6">
            <a:extLst>
              <a:ext uri="{FF2B5EF4-FFF2-40B4-BE49-F238E27FC236}">
                <a16:creationId xmlns:a16="http://schemas.microsoft.com/office/drawing/2014/main" id="{E769E5D8-ABAB-ACB0-763C-02EBB10B5172}"/>
              </a:ext>
            </a:extLst>
          </p:cNvPr>
          <p:cNvPicPr>
            <a:picLocks noChangeAspect="1"/>
          </p:cNvPicPr>
          <p:nvPr/>
        </p:nvPicPr>
        <p:blipFill>
          <a:blip r:embed="rId5"/>
          <a:stretch>
            <a:fillRect/>
          </a:stretch>
        </p:blipFill>
        <p:spPr>
          <a:xfrm>
            <a:off x="11537660" y="0"/>
            <a:ext cx="654340" cy="847493"/>
          </a:xfrm>
          <a:prstGeom prst="rect">
            <a:avLst/>
          </a:prstGeom>
        </p:spPr>
      </p:pic>
      <p:pic>
        <p:nvPicPr>
          <p:cNvPr id="1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1BE8C37-9F22-95D6-4799-C14F11B470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6242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Google Shape;431;p75"/>
          <p:cNvSpPr txBox="1">
            <a:spLocks noGrp="1"/>
          </p:cNvSpPr>
          <p:nvPr>
            <p:ph type="sldNum" idx="4294967295"/>
          </p:nvPr>
        </p:nvSpPr>
        <p:spPr>
          <a:xfrm>
            <a:off x="10943168" y="6569076"/>
            <a:ext cx="1248833"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i="0" u="none" strike="noStrike" cap="none">
                <a:solidFill>
                  <a:srgbClr val="000000"/>
                </a:solidFill>
                <a:latin typeface="Calibri"/>
                <a:ea typeface="Calibri"/>
                <a:cs typeface="Calibri"/>
                <a:sym typeface="Calibri"/>
              </a:rPr>
              <a:t>154</a:t>
            </a:fld>
            <a:endParaRPr sz="1400" b="1" i="0" u="none" strike="noStrike" cap="none">
              <a:solidFill>
                <a:srgbClr val="000000"/>
              </a:solidFill>
              <a:latin typeface="Calibri"/>
              <a:ea typeface="Calibri"/>
              <a:cs typeface="Calibri"/>
              <a:sym typeface="Calibri"/>
            </a:endParaRPr>
          </a:p>
        </p:txBody>
      </p:sp>
      <p:sp>
        <p:nvSpPr>
          <p:cNvPr id="433" name="Google Shape;433;p75"/>
          <p:cNvSpPr txBox="1">
            <a:spLocks noGrp="1"/>
          </p:cNvSpPr>
          <p:nvPr>
            <p:ph type="body" idx="1"/>
          </p:nvPr>
        </p:nvSpPr>
        <p:spPr>
          <a:xfrm>
            <a:off x="637762" y="902622"/>
            <a:ext cx="10131839" cy="523341"/>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170981"/>
              </a:buClr>
              <a:buSzPts val="1776"/>
              <a:buFont typeface="Noto Sans Symbols"/>
              <a:buChar char="▪"/>
            </a:pPr>
            <a:r>
              <a:rPr lang="en-US" sz="2220" b="0" i="0" u="none" strike="noStrike" cap="none">
                <a:solidFill>
                  <a:schemeClr val="dk1"/>
                </a:solidFill>
                <a:latin typeface="Calibri"/>
                <a:ea typeface="Calibri"/>
                <a:cs typeface="Calibri"/>
                <a:sym typeface="Calibri"/>
              </a:rPr>
              <a:t>(Mooijman et al., Nature Human Behavior 2018, June Cover)</a:t>
            </a:r>
            <a:endParaRPr/>
          </a:p>
        </p:txBody>
      </p:sp>
      <p:pic>
        <p:nvPicPr>
          <p:cNvPr id="6" name="Content Placeholder 3">
            <a:extLst>
              <a:ext uri="{FF2B5EF4-FFF2-40B4-BE49-F238E27FC236}">
                <a16:creationId xmlns:a16="http://schemas.microsoft.com/office/drawing/2014/main" id="{1376DBCA-CA16-8C4E-A955-2E2351C165CE}"/>
              </a:ext>
            </a:extLst>
          </p:cNvPr>
          <p:cNvPicPr>
            <a:picLocks noChangeAspect="1"/>
          </p:cNvPicPr>
          <p:nvPr/>
        </p:nvPicPr>
        <p:blipFill rotWithShape="1">
          <a:blip r:embed="rId3"/>
          <a:srcRect b="53844"/>
          <a:stretch/>
        </p:blipFill>
        <p:spPr>
          <a:xfrm>
            <a:off x="0" y="2204374"/>
            <a:ext cx="12398240" cy="2685125"/>
          </a:xfrm>
          <a:prstGeom prst="rect">
            <a:avLst/>
          </a:prstGeom>
          <a:noFill/>
          <a:ln>
            <a:noFill/>
          </a:ln>
        </p:spPr>
      </p:pic>
      <p:sp>
        <p:nvSpPr>
          <p:cNvPr id="8" name="Google Shape;430;p75"/>
          <p:cNvSpPr txBox="1">
            <a:spLocks noGrp="1"/>
          </p:cNvSpPr>
          <p:nvPr>
            <p:ph type="title"/>
          </p:nvPr>
        </p:nvSpPr>
        <p:spPr>
          <a:xfrm>
            <a:off x="-961417" y="26210"/>
            <a:ext cx="12840151" cy="90464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a:sym typeface="Palatino Linotype"/>
              </a:rPr>
              <a:t>Applications: Predicting the Degree of Violence in Protests</a:t>
            </a:r>
            <a:endParaRPr sz="3200" dirty="0">
              <a:sym typeface="Palatino Linotype"/>
            </a:endParaRPr>
          </a:p>
        </p:txBody>
      </p:sp>
      <p:pic>
        <p:nvPicPr>
          <p:cNvPr id="7" name="Picture 6">
            <a:extLst>
              <a:ext uri="{FF2B5EF4-FFF2-40B4-BE49-F238E27FC236}">
                <a16:creationId xmlns:a16="http://schemas.microsoft.com/office/drawing/2014/main" id="{3C4962C9-5EA8-DDDD-6DED-3837DD24952F}"/>
              </a:ext>
            </a:extLst>
          </p:cNvPr>
          <p:cNvPicPr>
            <a:picLocks noChangeAspect="1"/>
          </p:cNvPicPr>
          <p:nvPr/>
        </p:nvPicPr>
        <p:blipFill>
          <a:blip r:embed="rId4"/>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9211F677-EF83-11D4-4006-82ACC72910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55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5"/>
          <p:cNvSpPr txBox="1">
            <a:spLocks noGrp="1"/>
          </p:cNvSpPr>
          <p:nvPr>
            <p:ph type="title"/>
          </p:nvPr>
        </p:nvSpPr>
        <p:spPr>
          <a:xfrm>
            <a:off x="-123217" y="19455"/>
            <a:ext cx="12840151" cy="90464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a:sym typeface="Palatino Linotype"/>
              </a:rPr>
              <a:t>Applications:  County-Level Moral Concerns</a:t>
            </a:r>
            <a:endParaRPr sz="3200" dirty="0">
              <a:sym typeface="Palatino Linotype"/>
            </a:endParaRPr>
          </a:p>
        </p:txBody>
      </p:sp>
      <p:sp>
        <p:nvSpPr>
          <p:cNvPr id="431" name="Google Shape;431;p75"/>
          <p:cNvSpPr txBox="1">
            <a:spLocks noGrp="1"/>
          </p:cNvSpPr>
          <p:nvPr>
            <p:ph type="sldNum" idx="4294967295"/>
          </p:nvPr>
        </p:nvSpPr>
        <p:spPr>
          <a:xfrm>
            <a:off x="10943168" y="6569076"/>
            <a:ext cx="1248833"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i="0" u="none" strike="noStrike" cap="none">
                <a:solidFill>
                  <a:srgbClr val="000000"/>
                </a:solidFill>
                <a:latin typeface="Calibri"/>
                <a:ea typeface="Calibri"/>
                <a:cs typeface="Calibri"/>
                <a:sym typeface="Calibri"/>
              </a:rPr>
              <a:t>155</a:t>
            </a:fld>
            <a:endParaRPr sz="1400" b="1" i="0" u="none" strike="noStrike" cap="none">
              <a:solidFill>
                <a:srgbClr val="000000"/>
              </a:solidFill>
              <a:latin typeface="Calibri"/>
              <a:ea typeface="Calibri"/>
              <a:cs typeface="Calibri"/>
              <a:sym typeface="Calibri"/>
            </a:endParaRPr>
          </a:p>
        </p:txBody>
      </p:sp>
      <p:pic>
        <p:nvPicPr>
          <p:cNvPr id="432" name="Google Shape;432;p75"/>
          <p:cNvPicPr preferRelativeResize="0"/>
          <p:nvPr/>
        </p:nvPicPr>
        <p:blipFill rotWithShape="1">
          <a:blip r:embed="rId3">
            <a:alphaModFix/>
          </a:blip>
          <a:srcRect/>
          <a:stretch/>
        </p:blipFill>
        <p:spPr>
          <a:xfrm>
            <a:off x="0" y="1803401"/>
            <a:ext cx="11988800" cy="4942183"/>
          </a:xfrm>
          <a:prstGeom prst="rect">
            <a:avLst/>
          </a:prstGeom>
          <a:noFill/>
          <a:ln>
            <a:noFill/>
          </a:ln>
        </p:spPr>
      </p:pic>
      <p:sp>
        <p:nvSpPr>
          <p:cNvPr id="433" name="Google Shape;433;p75"/>
          <p:cNvSpPr txBox="1">
            <a:spLocks noGrp="1"/>
          </p:cNvSpPr>
          <p:nvPr>
            <p:ph type="body" idx="1"/>
          </p:nvPr>
        </p:nvSpPr>
        <p:spPr>
          <a:xfrm>
            <a:off x="637762" y="902622"/>
            <a:ext cx="10131839" cy="523341"/>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170981"/>
              </a:buClr>
              <a:buSzPts val="1776"/>
              <a:buFont typeface="Noto Sans Symbols"/>
              <a:buChar char="▪"/>
            </a:pPr>
            <a:r>
              <a:rPr lang="en-US" sz="2220" b="0" i="0" u="none" strike="noStrike" cap="none">
                <a:solidFill>
                  <a:schemeClr val="dk1"/>
                </a:solidFill>
                <a:latin typeface="Calibri"/>
                <a:ea typeface="Calibri"/>
                <a:cs typeface="Calibri"/>
                <a:sym typeface="Calibri"/>
              </a:rPr>
              <a:t>(Mooijman et al., Nature Human Behavior 2018, June Cover)</a:t>
            </a:r>
            <a:endParaRPr/>
          </a:p>
        </p:txBody>
      </p:sp>
      <p:pic>
        <p:nvPicPr>
          <p:cNvPr id="6" name="Picture 5">
            <a:extLst>
              <a:ext uri="{FF2B5EF4-FFF2-40B4-BE49-F238E27FC236}">
                <a16:creationId xmlns:a16="http://schemas.microsoft.com/office/drawing/2014/main" id="{BE4A3E9C-FA5F-7C5D-37E6-480868D1D12C}"/>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63612DBD-836A-36C2-4852-CD96FF5E68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6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5"/>
          <p:cNvSpPr txBox="1">
            <a:spLocks noGrp="1"/>
          </p:cNvSpPr>
          <p:nvPr>
            <p:ph type="title"/>
          </p:nvPr>
        </p:nvSpPr>
        <p:spPr>
          <a:xfrm>
            <a:off x="0" y="0"/>
            <a:ext cx="12840151" cy="904649"/>
          </a:xfrm>
          <a:prstGeom prst="rect">
            <a:avLst/>
          </a:prstGeom>
          <a:noFill/>
          <a:ln>
            <a:noFill/>
          </a:ln>
        </p:spPr>
        <p:txBody>
          <a:bodyPr spcFirstLastPara="1" wrap="square" lIns="91425" tIns="45700" rIns="91425" bIns="45700" anchor="ctr" anchorCtr="0">
            <a:noAutofit/>
          </a:bodyPr>
          <a:lstStyle/>
          <a:p>
            <a:r>
              <a:rPr lang="en-US" sz="3200" dirty="0">
                <a:sym typeface="Palatino Linotype"/>
              </a:rPr>
              <a:t>Applications:  Ukraine Event and Moral Value Map</a:t>
            </a:r>
            <a:endParaRPr sz="3200" dirty="0">
              <a:sym typeface="Palatino Linotype"/>
            </a:endParaRPr>
          </a:p>
        </p:txBody>
      </p:sp>
      <p:sp>
        <p:nvSpPr>
          <p:cNvPr id="431" name="Google Shape;431;p75"/>
          <p:cNvSpPr txBox="1">
            <a:spLocks noGrp="1"/>
          </p:cNvSpPr>
          <p:nvPr>
            <p:ph type="sldNum" idx="4294967295"/>
          </p:nvPr>
        </p:nvSpPr>
        <p:spPr>
          <a:xfrm>
            <a:off x="10943168" y="6569076"/>
            <a:ext cx="1248833"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b="1" i="0" u="none" strike="noStrike" cap="none">
                <a:solidFill>
                  <a:srgbClr val="000000"/>
                </a:solidFill>
                <a:latin typeface="Calibri"/>
                <a:ea typeface="Calibri"/>
                <a:cs typeface="Calibri"/>
                <a:sym typeface="Calibri"/>
              </a:rPr>
              <a:t>156</a:t>
            </a:fld>
            <a:endParaRPr sz="1400" b="1" i="0" u="none" strike="noStrike" cap="none">
              <a:solidFill>
                <a:srgbClr val="000000"/>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0" y="1117601"/>
            <a:ext cx="11722100" cy="3899647"/>
          </a:xfrm>
          <a:prstGeom prst="rect">
            <a:avLst/>
          </a:prstGeom>
        </p:spPr>
      </p:pic>
      <p:sp>
        <p:nvSpPr>
          <p:cNvPr id="4" name="Rectangle 3"/>
          <p:cNvSpPr/>
          <p:nvPr/>
        </p:nvSpPr>
        <p:spPr>
          <a:xfrm>
            <a:off x="1212645" y="5307113"/>
            <a:ext cx="5950156" cy="369332"/>
          </a:xfrm>
          <a:prstGeom prst="rect">
            <a:avLst/>
          </a:prstGeom>
        </p:spPr>
        <p:txBody>
          <a:bodyPr wrap="square">
            <a:spAutoFit/>
          </a:bodyPr>
          <a:lstStyle/>
          <a:p>
            <a:r>
              <a:rPr lang="de-DE" dirty="0"/>
              <a:t>http://162.243.120.148:8080/</a:t>
            </a:r>
            <a:endParaRPr lang="en-US" dirty="0"/>
          </a:p>
        </p:txBody>
      </p:sp>
      <p:pic>
        <p:nvPicPr>
          <p:cNvPr id="6" name="Picture 5">
            <a:extLst>
              <a:ext uri="{FF2B5EF4-FFF2-40B4-BE49-F238E27FC236}">
                <a16:creationId xmlns:a16="http://schemas.microsoft.com/office/drawing/2014/main" id="{183AC9C6-BA8C-1695-4C1D-481D0DE0F6B3}"/>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CCAF6BF-A093-6712-616D-03509E9AA6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1346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3135-744C-B144-BBC3-EC24DB67D8EA}"/>
              </a:ext>
            </a:extLst>
          </p:cNvPr>
          <p:cNvSpPr>
            <a:spLocks noGrp="1"/>
          </p:cNvSpPr>
          <p:nvPr>
            <p:ph type="title"/>
          </p:nvPr>
        </p:nvSpPr>
        <p:spPr>
          <a:xfrm>
            <a:off x="334536" y="58780"/>
            <a:ext cx="11857463" cy="688975"/>
          </a:xfrm>
        </p:spPr>
        <p:txBody>
          <a:bodyPr>
            <a:normAutofit fontScale="90000"/>
          </a:bodyPr>
          <a:lstStyle/>
          <a:p>
            <a:br>
              <a:rPr lang="en-US" sz="3200" dirty="0">
                <a:sym typeface="Palatino Linotype"/>
              </a:rPr>
            </a:br>
            <a:r>
              <a:rPr lang="en-US" sz="3200" b="1" dirty="0">
                <a:sym typeface="Palatino Linotype"/>
              </a:rPr>
              <a:t>Outline</a:t>
            </a:r>
            <a:endParaRPr lang="en-US" sz="3200" b="1" dirty="0"/>
          </a:p>
        </p:txBody>
      </p:sp>
      <p:sp>
        <p:nvSpPr>
          <p:cNvPr id="4" name="Slide Number Placeholder 3">
            <a:extLst>
              <a:ext uri="{FF2B5EF4-FFF2-40B4-BE49-F238E27FC236}">
                <a16:creationId xmlns:a16="http://schemas.microsoft.com/office/drawing/2014/main" id="{15704ED3-1774-A342-9144-8A09442F3433}"/>
              </a:ext>
            </a:extLst>
          </p:cNvPr>
          <p:cNvSpPr>
            <a:spLocks noGrp="1"/>
          </p:cNvSpPr>
          <p:nvPr>
            <p:ph type="sldNum" idx="12"/>
          </p:nvPr>
        </p:nvSpPr>
        <p:spPr>
          <a:xfrm>
            <a:off x="9045498" y="6295983"/>
            <a:ext cx="2743200" cy="365125"/>
          </a:xfrm>
        </p:spPr>
        <p:txBody>
          <a:bodyPr/>
          <a:lstStyle/>
          <a:p>
            <a:pPr marL="0" lvl="0" indent="0" algn="r" rtl="0">
              <a:spcBef>
                <a:spcPts val="0"/>
              </a:spcBef>
              <a:spcAft>
                <a:spcPts val="0"/>
              </a:spcAft>
              <a:buNone/>
            </a:pPr>
            <a:fld id="{00000000-1234-1234-1234-123412341234}" type="slidenum">
              <a:rPr lang="en-US" smtClean="0"/>
              <a:t>157</a:t>
            </a:fld>
            <a:endParaRPr lang="en-US"/>
          </a:p>
        </p:txBody>
      </p:sp>
      <p:graphicFrame>
        <p:nvGraphicFramePr>
          <p:cNvPr id="9" name="Content Placeholder 8">
            <a:extLst>
              <a:ext uri="{FF2B5EF4-FFF2-40B4-BE49-F238E27FC236}">
                <a16:creationId xmlns:a16="http://schemas.microsoft.com/office/drawing/2014/main" id="{E2961424-68DE-C946-88BE-8385A300F934}"/>
              </a:ext>
            </a:extLst>
          </p:cNvPr>
          <p:cNvGraphicFramePr>
            <a:graphicFrameLocks noGrp="1"/>
          </p:cNvGraphicFramePr>
          <p:nvPr>
            <p:ph idx="1"/>
          </p:nvPr>
        </p:nvGraphicFramePr>
        <p:xfrm>
          <a:off x="481361" y="1148575"/>
          <a:ext cx="7068015" cy="5334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78255C8-1BB4-D34A-849C-2D234F49B218}"/>
              </a:ext>
            </a:extLst>
          </p:cNvPr>
          <p:cNvSpPr txBox="1"/>
          <p:nvPr/>
        </p:nvSpPr>
        <p:spPr>
          <a:xfrm>
            <a:off x="16132629" y="2651760"/>
            <a:ext cx="184731" cy="369332"/>
          </a:xfrm>
          <a:prstGeom prst="rect">
            <a:avLst/>
          </a:prstGeom>
          <a:solidFill>
            <a:srgbClr val="7E92C1"/>
          </a:solidFill>
        </p:spPr>
        <p:txBody>
          <a:bodyPr wrap="none" rtlCol="0">
            <a:spAutoFit/>
          </a:bodyPr>
          <a:lstStyle/>
          <a:p>
            <a:endParaRPr lang="en-US" dirty="0"/>
          </a:p>
        </p:txBody>
      </p:sp>
      <p:graphicFrame>
        <p:nvGraphicFramePr>
          <p:cNvPr id="13" name="Diagram 12">
            <a:extLst>
              <a:ext uri="{FF2B5EF4-FFF2-40B4-BE49-F238E27FC236}">
                <a16:creationId xmlns:a16="http://schemas.microsoft.com/office/drawing/2014/main" id="{1D18C5E7-745C-424C-8680-88CFA0D7D8CD}"/>
              </a:ext>
            </a:extLst>
          </p:cNvPr>
          <p:cNvGraphicFramePr/>
          <p:nvPr/>
        </p:nvGraphicFramePr>
        <p:xfrm>
          <a:off x="6430536" y="1449658"/>
          <a:ext cx="4063999" cy="38857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TextBox 17">
            <a:extLst>
              <a:ext uri="{FF2B5EF4-FFF2-40B4-BE49-F238E27FC236}">
                <a16:creationId xmlns:a16="http://schemas.microsoft.com/office/drawing/2014/main" id="{F3FF8B52-E011-1843-8129-1F2203654E68}"/>
              </a:ext>
            </a:extLst>
          </p:cNvPr>
          <p:cNvSpPr txBox="1"/>
          <p:nvPr/>
        </p:nvSpPr>
        <p:spPr>
          <a:xfrm>
            <a:off x="9306340" y="1981565"/>
            <a:ext cx="1547447" cy="830997"/>
          </a:xfrm>
          <a:prstGeom prst="rect">
            <a:avLst/>
          </a:prstGeom>
          <a:noFill/>
        </p:spPr>
        <p:txBody>
          <a:bodyPr wrap="square">
            <a:spAutoFit/>
          </a:bodyPr>
          <a:lstStyle/>
          <a:p>
            <a:pPr lvl="0" algn="ctr"/>
            <a:r>
              <a:rPr lang="en-US" sz="1600" dirty="0"/>
              <a:t>Fighting Fake </a:t>
            </a:r>
          </a:p>
          <a:p>
            <a:pPr lvl="0" algn="ctr"/>
            <a:r>
              <a:rPr lang="en-US" sz="1600" dirty="0"/>
              <a:t>and/or </a:t>
            </a:r>
          </a:p>
          <a:p>
            <a:pPr lvl="0" algn="ctr"/>
            <a:r>
              <a:rPr lang="en-US" sz="1600" dirty="0"/>
              <a:t>Biased News </a:t>
            </a:r>
          </a:p>
        </p:txBody>
      </p:sp>
      <p:sp>
        <p:nvSpPr>
          <p:cNvPr id="16" name="Rectangle 15">
            <a:extLst>
              <a:ext uri="{FF2B5EF4-FFF2-40B4-BE49-F238E27FC236}">
                <a16:creationId xmlns:a16="http://schemas.microsoft.com/office/drawing/2014/main" id="{D33DE4D7-A17D-9348-9F54-46A0101D1795}"/>
              </a:ext>
            </a:extLst>
          </p:cNvPr>
          <p:cNvSpPr/>
          <p:nvPr/>
        </p:nvSpPr>
        <p:spPr>
          <a:xfrm rot="19123396">
            <a:off x="6748406" y="2690234"/>
            <a:ext cx="791737" cy="292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BE062A-5B0A-6E4E-BB43-8BB90B07AB80}"/>
              </a:ext>
            </a:extLst>
          </p:cNvPr>
          <p:cNvSpPr/>
          <p:nvPr/>
        </p:nvSpPr>
        <p:spPr>
          <a:xfrm rot="16200000">
            <a:off x="6693166" y="3091905"/>
            <a:ext cx="347164" cy="205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65EB95-F902-9149-9F36-2D2CD87C673C}"/>
              </a:ext>
            </a:extLst>
          </p:cNvPr>
          <p:cNvSpPr/>
          <p:nvPr/>
        </p:nvSpPr>
        <p:spPr>
          <a:xfrm rot="16200000">
            <a:off x="6778533" y="3389150"/>
            <a:ext cx="276787" cy="305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0EA3673-216F-E74B-878C-61EF0B267057}"/>
              </a:ext>
            </a:extLst>
          </p:cNvPr>
          <p:cNvSpPr/>
          <p:nvPr/>
        </p:nvSpPr>
        <p:spPr>
          <a:xfrm>
            <a:off x="299651" y="2167259"/>
            <a:ext cx="6735336" cy="2861942"/>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4AED27-662A-B041-A257-9A863205C65C}"/>
              </a:ext>
            </a:extLst>
          </p:cNvPr>
          <p:cNvSpPr/>
          <p:nvPr/>
        </p:nvSpPr>
        <p:spPr>
          <a:xfrm>
            <a:off x="6996460" y="761612"/>
            <a:ext cx="626329" cy="217624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BEAB73-B3F2-1D42-8819-DF0D7F9EEB92}"/>
              </a:ext>
            </a:extLst>
          </p:cNvPr>
          <p:cNvSpPr/>
          <p:nvPr/>
        </p:nvSpPr>
        <p:spPr>
          <a:xfrm rot="5400000">
            <a:off x="4043018" y="851858"/>
            <a:ext cx="310898" cy="574281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2413F-97E2-A540-B721-2DAAF3505473}"/>
              </a:ext>
            </a:extLst>
          </p:cNvPr>
          <p:cNvSpPr/>
          <p:nvPr/>
        </p:nvSpPr>
        <p:spPr>
          <a:xfrm rot="5400000">
            <a:off x="296234" y="3486392"/>
            <a:ext cx="223428" cy="56121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238DEF-F8DD-E24D-A998-B94C932F819C}"/>
              </a:ext>
            </a:extLst>
          </p:cNvPr>
          <p:cNvSpPr/>
          <p:nvPr/>
        </p:nvSpPr>
        <p:spPr>
          <a:xfrm rot="5400000">
            <a:off x="7348300" y="4036322"/>
            <a:ext cx="310900" cy="159716"/>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B65C70-5BA5-CE49-887F-187F1D015BF8}"/>
              </a:ext>
            </a:extLst>
          </p:cNvPr>
          <p:cNvSpPr/>
          <p:nvPr/>
        </p:nvSpPr>
        <p:spPr>
          <a:xfrm rot="5400000">
            <a:off x="7073851" y="3315134"/>
            <a:ext cx="203849" cy="202582"/>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242A8E-9153-CC4C-9CB4-EA7D549D8172}"/>
              </a:ext>
            </a:extLst>
          </p:cNvPr>
          <p:cNvSpPr/>
          <p:nvPr/>
        </p:nvSpPr>
        <p:spPr>
          <a:xfrm>
            <a:off x="407948" y="878622"/>
            <a:ext cx="7141428" cy="1288636"/>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1A1A37-C758-864C-9BD5-D57FAD803F6D}"/>
              </a:ext>
            </a:extLst>
          </p:cNvPr>
          <p:cNvSpPr/>
          <p:nvPr/>
        </p:nvSpPr>
        <p:spPr>
          <a:xfrm rot="19041635">
            <a:off x="655050" y="4769646"/>
            <a:ext cx="602570" cy="429962"/>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8E235C-9BA8-524C-9872-5B2EDD0834EF}"/>
              </a:ext>
            </a:extLst>
          </p:cNvPr>
          <p:cNvSpPr/>
          <p:nvPr/>
        </p:nvSpPr>
        <p:spPr>
          <a:xfrm>
            <a:off x="7030762" y="4223196"/>
            <a:ext cx="626329" cy="67838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1357C54-05EE-1D36-D68D-DB508832C282}"/>
              </a:ext>
            </a:extLst>
          </p:cNvPr>
          <p:cNvPicPr>
            <a:picLocks noChangeAspect="1"/>
          </p:cNvPicPr>
          <p:nvPr/>
        </p:nvPicPr>
        <p:blipFill>
          <a:blip r:embed="rId13"/>
          <a:stretch>
            <a:fillRect/>
          </a:stretch>
        </p:blipFill>
        <p:spPr>
          <a:xfrm>
            <a:off x="11537660" y="0"/>
            <a:ext cx="654340" cy="847493"/>
          </a:xfrm>
          <a:prstGeom prst="rect">
            <a:avLst/>
          </a:prstGeom>
        </p:spPr>
      </p:pic>
      <p:pic>
        <p:nvPicPr>
          <p:cNvPr id="30"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920431B-51D9-D75C-7C1B-A4740127C47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3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0A9FE-5785-5649-A399-FDBDB82C63B9}"/>
              </a:ext>
            </a:extLst>
          </p:cNvPr>
          <p:cNvSpPr>
            <a:spLocks noGrp="1"/>
          </p:cNvSpPr>
          <p:nvPr>
            <p:ph type="title"/>
          </p:nvPr>
        </p:nvSpPr>
        <p:spPr>
          <a:xfrm>
            <a:off x="702527" y="158291"/>
            <a:ext cx="10988730" cy="1325563"/>
          </a:xfrm>
        </p:spPr>
        <p:txBody>
          <a:bodyPr>
            <a:normAutofit/>
          </a:bodyPr>
          <a:lstStyle/>
          <a:p>
            <a:r>
              <a:rPr lang="en-US" sz="4000" dirty="0"/>
              <a:t>Future Direction: </a:t>
            </a:r>
            <a:r>
              <a:rPr lang="en-US" sz="4000" i="1" dirty="0"/>
              <a:t>Information Correction</a:t>
            </a:r>
            <a:endParaRPr lang="en-US" sz="3600" i="1" dirty="0"/>
          </a:p>
        </p:txBody>
      </p:sp>
      <p:sp>
        <p:nvSpPr>
          <p:cNvPr id="19" name="Rectangle: Rounded Corners 21">
            <a:extLst>
              <a:ext uri="{FF2B5EF4-FFF2-40B4-BE49-F238E27FC236}">
                <a16:creationId xmlns:a16="http://schemas.microsoft.com/office/drawing/2014/main" id="{E867899A-4C52-F644-BCDC-BD7072A793F0}"/>
              </a:ext>
            </a:extLst>
          </p:cNvPr>
          <p:cNvSpPr/>
          <p:nvPr/>
        </p:nvSpPr>
        <p:spPr>
          <a:xfrm>
            <a:off x="783372" y="1381236"/>
            <a:ext cx="8639407" cy="3619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latin typeface="Copperplate Gothic Bold" panose="020E0705020206020404" pitchFamily="34" charset="0"/>
              </a:rPr>
              <a:t>Information Surgery</a:t>
            </a:r>
          </a:p>
        </p:txBody>
      </p:sp>
      <p:sp>
        <p:nvSpPr>
          <p:cNvPr id="20" name="Rectangle: Rounded Corners 23">
            <a:extLst>
              <a:ext uri="{FF2B5EF4-FFF2-40B4-BE49-F238E27FC236}">
                <a16:creationId xmlns:a16="http://schemas.microsoft.com/office/drawing/2014/main" id="{58A9202E-0825-D147-B02B-123A7E1450CB}"/>
              </a:ext>
            </a:extLst>
          </p:cNvPr>
          <p:cNvSpPr/>
          <p:nvPr/>
        </p:nvSpPr>
        <p:spPr>
          <a:xfrm>
            <a:off x="783370" y="2078772"/>
            <a:ext cx="8639410" cy="1451673"/>
          </a:xfrm>
          <a:prstGeom prst="roundRect">
            <a:avLst/>
          </a:prstGeom>
          <a:noFill/>
          <a:ln w="38100">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b="1" dirty="0">
              <a:latin typeface="Courier New" panose="02070309020205020404" pitchFamily="49" charset="0"/>
              <a:cs typeface="Courier New" panose="02070309020205020404" pitchFamily="49" charset="0"/>
            </a:endParaRPr>
          </a:p>
        </p:txBody>
      </p:sp>
      <p:sp>
        <p:nvSpPr>
          <p:cNvPr id="21" name="Rectangle: Rounded Corners 24">
            <a:extLst>
              <a:ext uri="{FF2B5EF4-FFF2-40B4-BE49-F238E27FC236}">
                <a16:creationId xmlns:a16="http://schemas.microsoft.com/office/drawing/2014/main" id="{2447924A-BE5F-7D41-90E1-369562309F76}"/>
              </a:ext>
            </a:extLst>
          </p:cNvPr>
          <p:cNvSpPr/>
          <p:nvPr/>
        </p:nvSpPr>
        <p:spPr>
          <a:xfrm>
            <a:off x="1043720" y="1866048"/>
            <a:ext cx="2101850" cy="304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Misinformative Text</a:t>
            </a:r>
          </a:p>
        </p:txBody>
      </p:sp>
      <p:sp>
        <p:nvSpPr>
          <p:cNvPr id="22" name="TextBox 21">
            <a:extLst>
              <a:ext uri="{FF2B5EF4-FFF2-40B4-BE49-F238E27FC236}">
                <a16:creationId xmlns:a16="http://schemas.microsoft.com/office/drawing/2014/main" id="{9B499091-F8A6-704B-A2DE-E23C4784E41B}"/>
              </a:ext>
            </a:extLst>
          </p:cNvPr>
          <p:cNvSpPr txBox="1"/>
          <p:nvPr/>
        </p:nvSpPr>
        <p:spPr>
          <a:xfrm>
            <a:off x="891320" y="2145450"/>
            <a:ext cx="8531460" cy="138499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Bruno Mars’ "Bad Boys" soundtrack will be released on February 5.</a:t>
            </a:r>
          </a:p>
          <a:p>
            <a:r>
              <a:rPr lang="en-US" sz="1050" dirty="0">
                <a:latin typeface="Times New Roman" panose="02020603050405020304" pitchFamily="18" charset="0"/>
                <a:cs typeface="Times New Roman" panose="02020603050405020304" pitchFamily="18" charset="0"/>
              </a:rPr>
              <a:t>On February 4, the Red Hot Chili Peppers will kick off their North American tour with a concert in East Rutherford, New Jersey. The band will be followed by performances in Chicago, Grand Rapids, Michigan, and Las Vegas. R&amp;B singer Carrie Underwood will be inducted into the Rock and Roll Hall of Fame on February 6. The ceremony will be held in New York City. Carrie will be the first female inductee into the Hall. Other inductees include Beyonce, Band Perry, Phillip Phillips, Queen Latifah, Vince Neil, Nikki </a:t>
            </a:r>
            <a:r>
              <a:rPr lang="en-US" sz="1050" dirty="0" err="1">
                <a:latin typeface="Times New Roman" panose="02020603050405020304" pitchFamily="18" charset="0"/>
                <a:cs typeface="Times New Roman" panose="02020603050405020304" pitchFamily="18" charset="0"/>
              </a:rPr>
              <a:t>Sixx</a:t>
            </a:r>
            <a:r>
              <a:rPr lang="en-US" sz="1050" dirty="0">
                <a:latin typeface="Times New Roman" panose="02020603050405020304" pitchFamily="18" charset="0"/>
                <a:cs typeface="Times New Roman" panose="02020603050405020304" pitchFamily="18" charset="0"/>
              </a:rPr>
              <a:t>, Mick Mars, Alice Cooper and Chantel Jeffries…</a:t>
            </a:r>
          </a:p>
          <a:p>
            <a:r>
              <a:rPr lang="en-US" sz="1050" b="1" u="sng" dirty="0">
                <a:solidFill>
                  <a:srgbClr val="FF0000"/>
                </a:solidFill>
                <a:latin typeface="Times New Roman" panose="02020603050405020304" pitchFamily="18" charset="0"/>
                <a:cs typeface="Times New Roman" panose="02020603050405020304" pitchFamily="18" charset="0"/>
              </a:rPr>
              <a:t>Lady Gaga has been released from jail in Miami after posting bail. She was charged with possession of marijuana and possession of drug paraphernalia. She is scheduled to appear on the February 4 episode of "American Idol.”</a:t>
            </a:r>
            <a:r>
              <a:rPr lang="en-US" sz="1050" b="1" dirty="0">
                <a:solidFill>
                  <a:srgbClr val="FF0000"/>
                </a:solidFill>
                <a:latin typeface="Times New Roman" panose="02020603050405020304" pitchFamily="18" charset="0"/>
                <a:cs typeface="Times New Roman" panose="02020603050405020304" pitchFamily="18" charset="0"/>
              </a:rPr>
              <a:t> </a:t>
            </a:r>
            <a:r>
              <a:rPr lang="en-US" sz="1050" dirty="0">
                <a:latin typeface="Times New Roman" panose="02020603050405020304" pitchFamily="18" charset="0"/>
                <a:cs typeface="Times New Roman" panose="02020603050405020304" pitchFamily="18" charset="0"/>
              </a:rPr>
              <a:t>… Susan Ryan and her husband, Jim, will take their fans to the historic Strawberry Fields in Central Park in Orlando, Florida, on February 8. The site was named in honor of …</a:t>
            </a:r>
          </a:p>
        </p:txBody>
      </p:sp>
      <p:sp>
        <p:nvSpPr>
          <p:cNvPr id="23" name="Rectangle: Rounded Corners 22">
            <a:extLst>
              <a:ext uri="{FF2B5EF4-FFF2-40B4-BE49-F238E27FC236}">
                <a16:creationId xmlns:a16="http://schemas.microsoft.com/office/drawing/2014/main" id="{EBD1D535-6AD8-E645-A4CB-7614615749EE}"/>
              </a:ext>
            </a:extLst>
          </p:cNvPr>
          <p:cNvSpPr/>
          <p:nvPr/>
        </p:nvSpPr>
        <p:spPr>
          <a:xfrm>
            <a:off x="800099" y="3861710"/>
            <a:ext cx="8622679" cy="911757"/>
          </a:xfrm>
          <a:prstGeom prst="roundRect">
            <a:avLst/>
          </a:prstGeom>
          <a:noFill/>
          <a:ln w="38100">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b="1" dirty="0">
              <a:latin typeface="Courier New" panose="02070309020205020404" pitchFamily="49" charset="0"/>
              <a:cs typeface="Courier New" panose="02070309020205020404" pitchFamily="49" charset="0"/>
            </a:endParaRPr>
          </a:p>
        </p:txBody>
      </p:sp>
      <p:sp>
        <p:nvSpPr>
          <p:cNvPr id="24" name="Rectangle: Rounded Corners 26">
            <a:extLst>
              <a:ext uri="{FF2B5EF4-FFF2-40B4-BE49-F238E27FC236}">
                <a16:creationId xmlns:a16="http://schemas.microsoft.com/office/drawing/2014/main" id="{6B8D47C1-0B93-624A-86EE-CA769D02F477}"/>
              </a:ext>
            </a:extLst>
          </p:cNvPr>
          <p:cNvSpPr/>
          <p:nvPr/>
        </p:nvSpPr>
        <p:spPr>
          <a:xfrm>
            <a:off x="1060450" y="3677888"/>
            <a:ext cx="1993900" cy="304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Misinformative KG</a:t>
            </a:r>
          </a:p>
        </p:txBody>
      </p:sp>
      <p:sp>
        <p:nvSpPr>
          <p:cNvPr id="25" name="TextBox 24">
            <a:extLst>
              <a:ext uri="{FF2B5EF4-FFF2-40B4-BE49-F238E27FC236}">
                <a16:creationId xmlns:a16="http://schemas.microsoft.com/office/drawing/2014/main" id="{49F07308-1F99-264F-AA7F-3780B75ECEE0}"/>
              </a:ext>
            </a:extLst>
          </p:cNvPr>
          <p:cNvSpPr txBox="1"/>
          <p:nvPr/>
        </p:nvSpPr>
        <p:spPr>
          <a:xfrm>
            <a:off x="891320" y="3982688"/>
            <a:ext cx="8531458" cy="738664"/>
          </a:xfrm>
          <a:prstGeom prst="rect">
            <a:avLst/>
          </a:prstGeom>
          <a:noFill/>
        </p:spPr>
        <p:txBody>
          <a:bodyPr wrap="square" rtlCol="0">
            <a:spAutoFit/>
          </a:bodyPr>
          <a:lstStyle/>
          <a:p>
            <a:r>
              <a:rPr lang="en-US" sz="1050" dirty="0">
                <a:latin typeface="Courier New" panose="02070309020205020404" pitchFamily="49" charset="0"/>
                <a:cs typeface="Courier New" panose="02070309020205020404" pitchFamily="49" charset="0"/>
              </a:rPr>
              <a:t>&lt;Bruno Mars&gt; &lt;Motley </a:t>
            </a:r>
            <a:r>
              <a:rPr lang="en-US" sz="1050" dirty="0" err="1">
                <a:latin typeface="Courier New" panose="02070309020205020404" pitchFamily="49" charset="0"/>
                <a:cs typeface="Courier New" panose="02070309020205020404" pitchFamily="49" charset="0"/>
              </a:rPr>
              <a:t>Crue</a:t>
            </a:r>
            <a:r>
              <a:rPr lang="en-US" sz="1050" dirty="0">
                <a:latin typeface="Courier New" panose="02070309020205020404" pitchFamily="49" charset="0"/>
                <a:cs typeface="Courier New" panose="02070309020205020404" pitchFamily="49" charset="0"/>
              </a:rPr>
              <a:t>&gt; &lt;NFL&gt; &lt;MetLife Stadium&gt; &lt;Red Hot Chili Peppers&gt; &lt;Beyonce&gt; &lt;Band Perry&gt; &lt;Phillip Phillips&gt; &lt;Jersey Boys&gt; &lt;Renee Fleming&gt; </a:t>
            </a:r>
            <a:r>
              <a:rPr lang="en-US" sz="1050" b="1" dirty="0">
                <a:solidFill>
                  <a:srgbClr val="FF0000"/>
                </a:solidFill>
                <a:latin typeface="Courier New" panose="02070309020205020404" pitchFamily="49" charset="0"/>
                <a:cs typeface="Courier New" panose="02070309020205020404" pitchFamily="49" charset="0"/>
              </a:rPr>
              <a:t>&lt;Lady </a:t>
            </a:r>
            <a:r>
              <a:rPr lang="en-US" sz="1050" b="1" dirty="0" err="1">
                <a:solidFill>
                  <a:srgbClr val="FF0000"/>
                </a:solidFill>
                <a:latin typeface="Courier New" panose="02070309020205020404" pitchFamily="49" charset="0"/>
                <a:cs typeface="Courier New" panose="02070309020205020404" pitchFamily="49" charset="0"/>
              </a:rPr>
              <a:t>Gaga,Justice.ArrestJailDetain.ArrestJailDetain</a:t>
            </a:r>
            <a:r>
              <a:rPr lang="en-US" sz="1050" b="1" dirty="0">
                <a:solidFill>
                  <a:srgbClr val="FF0000"/>
                </a:solidFill>
                <a:latin typeface="Courier New" panose="02070309020205020404" pitchFamily="49" charset="0"/>
                <a:cs typeface="Courier New" panose="02070309020205020404" pitchFamily="49" charset="0"/>
              </a:rPr>
              <a:t> _Detainee-</a:t>
            </a:r>
            <a:r>
              <a:rPr lang="en-US" sz="1050" b="1" dirty="0" err="1">
                <a:solidFill>
                  <a:srgbClr val="FF0000"/>
                </a:solidFill>
                <a:latin typeface="Courier New" panose="02070309020205020404" pitchFamily="49" charset="0"/>
                <a:cs typeface="Courier New" panose="02070309020205020404" pitchFamily="49" charset="0"/>
              </a:rPr>
              <a:t>ArrestJailDetain_Place</a:t>
            </a:r>
            <a:r>
              <a:rPr lang="en-US" sz="1050" b="1" dirty="0">
                <a:solidFill>
                  <a:srgbClr val="FF0000"/>
                </a:solidFill>
                <a:latin typeface="Courier New" panose="02070309020205020404" pitchFamily="49" charset="0"/>
                <a:cs typeface="Courier New" panose="02070309020205020404" pitchFamily="49" charset="0"/>
              </a:rPr>
              <a:t>, Dade County&gt;</a:t>
            </a:r>
            <a:r>
              <a:rPr lang="en-US" sz="1050" dirty="0">
                <a:latin typeface="Courier New" panose="02070309020205020404" pitchFamily="49" charset="0"/>
                <a:cs typeface="Courier New" panose="02070309020205020404" pitchFamily="49" charset="0"/>
              </a:rPr>
              <a:t> ... &lt;Susan Ryan,Movement.TransportArtifact_Transporter-TransportArtifact_Destination, Strawberry Fields&gt;...&lt;John Williams, </a:t>
            </a:r>
            <a:r>
              <a:rPr lang="en-US" sz="1050" dirty="0" err="1">
                <a:latin typeface="Courier New" panose="02070309020205020404" pitchFamily="49" charset="0"/>
                <a:cs typeface="Courier New" panose="02070309020205020404" pitchFamily="49" charset="0"/>
              </a:rPr>
              <a:t>Personnel.StartPosition_Employee</a:t>
            </a:r>
            <a:r>
              <a:rPr lang="en-US" sz="1050" dirty="0">
                <a:latin typeface="Courier New" panose="02070309020205020404" pitchFamily="49" charset="0"/>
                <a:cs typeface="Courier New" panose="02070309020205020404" pitchFamily="49" charset="0"/>
              </a:rPr>
              <a:t>, ...</a:t>
            </a:r>
          </a:p>
        </p:txBody>
      </p:sp>
      <p:pic>
        <p:nvPicPr>
          <p:cNvPr id="26" name="Picture 25">
            <a:extLst>
              <a:ext uri="{FF2B5EF4-FFF2-40B4-BE49-F238E27FC236}">
                <a16:creationId xmlns:a16="http://schemas.microsoft.com/office/drawing/2014/main" id="{7F72967E-7EB6-564C-B5FF-C73401E81FD7}"/>
              </a:ext>
            </a:extLst>
          </p:cNvPr>
          <p:cNvPicPr>
            <a:picLocks noChangeAspect="1"/>
          </p:cNvPicPr>
          <p:nvPr/>
        </p:nvPicPr>
        <p:blipFill rotWithShape="1">
          <a:blip r:embed="rId2"/>
          <a:srcRect l="20040" t="26150" r="21131" b="31692"/>
          <a:stretch/>
        </p:blipFill>
        <p:spPr>
          <a:xfrm rot="8780697">
            <a:off x="8857983" y="3826921"/>
            <a:ext cx="740198" cy="530433"/>
          </a:xfrm>
          <a:prstGeom prst="rect">
            <a:avLst/>
          </a:prstGeom>
        </p:spPr>
      </p:pic>
      <p:sp>
        <p:nvSpPr>
          <p:cNvPr id="27" name="Rectangle: Rounded Corners 29">
            <a:extLst>
              <a:ext uri="{FF2B5EF4-FFF2-40B4-BE49-F238E27FC236}">
                <a16:creationId xmlns:a16="http://schemas.microsoft.com/office/drawing/2014/main" id="{2B6DE682-7218-6449-BDF5-189A17C2ED77}"/>
              </a:ext>
            </a:extLst>
          </p:cNvPr>
          <p:cNvSpPr/>
          <p:nvPr/>
        </p:nvSpPr>
        <p:spPr>
          <a:xfrm>
            <a:off x="814616" y="5124220"/>
            <a:ext cx="8608162" cy="1478227"/>
          </a:xfrm>
          <a:prstGeom prst="roundRect">
            <a:avLst/>
          </a:prstGeom>
          <a:noFill/>
          <a:ln w="38100">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b="1" dirty="0">
              <a:latin typeface="Courier New" panose="02070309020205020404" pitchFamily="49" charset="0"/>
              <a:cs typeface="Courier New" panose="02070309020205020404" pitchFamily="49" charset="0"/>
            </a:endParaRPr>
          </a:p>
        </p:txBody>
      </p:sp>
      <p:sp>
        <p:nvSpPr>
          <p:cNvPr id="28" name="Rectangle: Rounded Corners 30">
            <a:extLst>
              <a:ext uri="{FF2B5EF4-FFF2-40B4-BE49-F238E27FC236}">
                <a16:creationId xmlns:a16="http://schemas.microsoft.com/office/drawing/2014/main" id="{FFC4B9EC-70F9-2F4B-8E8A-F32AE6E11D65}"/>
              </a:ext>
            </a:extLst>
          </p:cNvPr>
          <p:cNvSpPr/>
          <p:nvPr/>
        </p:nvSpPr>
        <p:spPr>
          <a:xfrm>
            <a:off x="1074966" y="4927825"/>
            <a:ext cx="3657600" cy="304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Regenerated Text from Repaired KG</a:t>
            </a:r>
          </a:p>
        </p:txBody>
      </p:sp>
      <p:sp>
        <p:nvSpPr>
          <p:cNvPr id="29" name="TextBox 28">
            <a:extLst>
              <a:ext uri="{FF2B5EF4-FFF2-40B4-BE49-F238E27FC236}">
                <a16:creationId xmlns:a16="http://schemas.microsoft.com/office/drawing/2014/main" id="{C071AED4-D6B6-014C-868D-21B8E23E7C3B}"/>
              </a:ext>
            </a:extLst>
          </p:cNvPr>
          <p:cNvSpPr txBox="1"/>
          <p:nvPr/>
        </p:nvSpPr>
        <p:spPr>
          <a:xfrm>
            <a:off x="922566" y="5223556"/>
            <a:ext cx="8500212" cy="138499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Bruno Mars’ "Bad Boys" album debuts at Number One on the Billboard 200 chart this week with its first week of sales. The album sold more than 100,000 copies in its first three weeks of release. Other Top 10 debuts this week include: "Lemonade" by Taylor Swift, "Young the Giant" (Number 2) by Toni Braxton (Number 3) by Kenny "Babyface" Edmonds (Number 4) by Candice Glover (Number 5) by Eric </a:t>
            </a:r>
            <a:r>
              <a:rPr lang="en-US" sz="1050" dirty="0" err="1">
                <a:latin typeface="Times New Roman" panose="02020603050405020304" pitchFamily="18" charset="0"/>
                <a:cs typeface="Times New Roman" panose="02020603050405020304" pitchFamily="18" charset="0"/>
              </a:rPr>
              <a:t>Paslay</a:t>
            </a:r>
            <a:r>
              <a:rPr lang="en-US" sz="1050" dirty="0">
                <a:latin typeface="Times New Roman" panose="02020603050405020304" pitchFamily="18" charset="0"/>
                <a:cs typeface="Times New Roman" panose="02020603050405020304" pitchFamily="18" charset="0"/>
              </a:rPr>
              <a:t> (Number 6) by Les Claypool (Number 7) by Marissa Nadler (Number 9) by Mark McGuire (Number 10).The Rock and Roll Hall of Fame will induct John Lennon, Yoko Ono and Bob Seger … The band will be supported by the Red Hot Chili Peppers, the Dave Matthews Band, Phillip Phillips, the Jersey Boys, Queen Latifah, Vince Neil, Nikki </a:t>
            </a:r>
            <a:r>
              <a:rPr lang="en-US" sz="1050" dirty="0" err="1">
                <a:latin typeface="Times New Roman" panose="02020603050405020304" pitchFamily="18" charset="0"/>
                <a:cs typeface="Times New Roman" panose="02020603050405020304" pitchFamily="18" charset="0"/>
              </a:rPr>
              <a:t>Sixx</a:t>
            </a:r>
            <a:r>
              <a:rPr lang="en-US" sz="1050" dirty="0">
                <a:latin typeface="Times New Roman" panose="02020603050405020304" pitchFamily="18" charset="0"/>
                <a:cs typeface="Times New Roman" panose="02020603050405020304" pitchFamily="18" charset="0"/>
              </a:rPr>
              <a:t>, Mick Mars, Alice Cooper and Chantel Jeffries…</a:t>
            </a:r>
          </a:p>
          <a:p>
            <a:r>
              <a:rPr lang="en-US" sz="1050" dirty="0">
                <a:latin typeface="Times New Roman" panose="02020603050405020304" pitchFamily="18" charset="0"/>
                <a:cs typeface="Times New Roman" panose="02020603050405020304" pitchFamily="18" charset="0"/>
              </a:rPr>
              <a:t>Susan Ryan and her husband, Jim, will take fans to the historic Strawberry Fields in Central Park on February 2. Susan and Jim are the parents of singer-songwriter Sara Evans, who moved from Missouri to Nashville last year. Susan was diagnosed with lymphoma in January….</a:t>
            </a:r>
          </a:p>
        </p:txBody>
      </p:sp>
      <p:sp>
        <p:nvSpPr>
          <p:cNvPr id="30" name="Rectangle 29">
            <a:extLst>
              <a:ext uri="{FF2B5EF4-FFF2-40B4-BE49-F238E27FC236}">
                <a16:creationId xmlns:a16="http://schemas.microsoft.com/office/drawing/2014/main" id="{BBA9E245-9F25-6F4F-BC6E-E741DE9C410C}"/>
              </a:ext>
            </a:extLst>
          </p:cNvPr>
          <p:cNvSpPr/>
          <p:nvPr/>
        </p:nvSpPr>
        <p:spPr>
          <a:xfrm>
            <a:off x="9530730" y="2224942"/>
            <a:ext cx="2661270" cy="4093428"/>
          </a:xfrm>
          <a:prstGeom prst="rect">
            <a:avLst/>
          </a:prstGeom>
        </p:spPr>
        <p:txBody>
          <a:bodyPr wrap="square">
            <a:spAutoFit/>
          </a:bodyPr>
          <a:lstStyle/>
          <a:p>
            <a:pPr algn="ctr"/>
            <a:r>
              <a:rPr lang="en-US" sz="2600" dirty="0">
                <a:solidFill>
                  <a:schemeClr val="tx1">
                    <a:lumMod val="85000"/>
                    <a:lumOff val="15000"/>
                  </a:schemeClr>
                </a:solidFill>
              </a:rPr>
              <a:t>With </a:t>
            </a:r>
            <a:r>
              <a:rPr lang="en-US" sz="2600" dirty="0" err="1">
                <a:solidFill>
                  <a:schemeClr val="tx1">
                    <a:lumMod val="85000"/>
                    <a:lumOff val="15000"/>
                  </a:schemeClr>
                </a:solidFill>
              </a:rPr>
              <a:t>InfoSurgeon</a:t>
            </a:r>
            <a:r>
              <a:rPr lang="en-US" sz="2600" dirty="0">
                <a:solidFill>
                  <a:schemeClr val="tx1">
                    <a:lumMod val="85000"/>
                    <a:lumOff val="15000"/>
                  </a:schemeClr>
                </a:solidFill>
              </a:rPr>
              <a:t>, we can detect the misinformative claims from fake news (</a:t>
            </a:r>
            <a:r>
              <a:rPr lang="en-US" sz="2600" i="1" dirty="0">
                <a:solidFill>
                  <a:schemeClr val="bg2">
                    <a:lumMod val="25000"/>
                  </a:schemeClr>
                </a:solidFill>
              </a:rPr>
              <a:t>e.g. </a:t>
            </a:r>
            <a:r>
              <a:rPr lang="en-US" sz="2600" dirty="0">
                <a:solidFill>
                  <a:srgbClr val="C00000"/>
                </a:solidFill>
              </a:rPr>
              <a:t>Lady Gaga arrested</a:t>
            </a:r>
            <a:r>
              <a:rPr lang="en-US" sz="2600" dirty="0">
                <a:solidFill>
                  <a:schemeClr val="tx1">
                    <a:lumMod val="85000"/>
                    <a:lumOff val="15000"/>
                  </a:schemeClr>
                </a:solidFill>
              </a:rPr>
              <a:t>), and remove them to regenerate good news articles.</a:t>
            </a:r>
            <a:endParaRPr lang="en-US" sz="2600" dirty="0"/>
          </a:p>
        </p:txBody>
      </p:sp>
      <p:pic>
        <p:nvPicPr>
          <p:cNvPr id="15" name="Picture 14">
            <a:extLst>
              <a:ext uri="{FF2B5EF4-FFF2-40B4-BE49-F238E27FC236}">
                <a16:creationId xmlns:a16="http://schemas.microsoft.com/office/drawing/2014/main" id="{556634C2-691B-7E90-744B-55A2B0FF3DB2}"/>
              </a:ext>
            </a:extLst>
          </p:cNvPr>
          <p:cNvPicPr>
            <a:picLocks noChangeAspect="1"/>
          </p:cNvPicPr>
          <p:nvPr/>
        </p:nvPicPr>
        <p:blipFill>
          <a:blip r:embed="rId3"/>
          <a:stretch>
            <a:fillRect/>
          </a:stretch>
        </p:blipFill>
        <p:spPr>
          <a:xfrm>
            <a:off x="11537660" y="0"/>
            <a:ext cx="654340" cy="847493"/>
          </a:xfrm>
          <a:prstGeom prst="rect">
            <a:avLst/>
          </a:prstGeom>
        </p:spPr>
      </p:pic>
      <p:pic>
        <p:nvPicPr>
          <p:cNvPr id="1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AD89A943-7E02-0405-5137-72900CAADF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8205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82861" y="0"/>
            <a:ext cx="11215303" cy="1143000"/>
          </a:xfrm>
        </p:spPr>
        <p:txBody>
          <a:bodyPr>
            <a:normAutofit/>
          </a:bodyPr>
          <a:lstStyle/>
          <a:p>
            <a:r>
              <a:rPr lang="en-US" sz="3200" dirty="0"/>
              <a:t>Future Direction: Incorporate Source, Context and Target Audience for Authentic Information Delivery</a:t>
            </a:r>
            <a:endParaRPr lang="zh-CN" altLang="en-US" sz="3200" dirty="0"/>
          </a:p>
        </p:txBody>
      </p:sp>
      <p:sp>
        <p:nvSpPr>
          <p:cNvPr id="2" name="Slide Number Placeholder 1"/>
          <p:cNvSpPr>
            <a:spLocks noGrp="1"/>
          </p:cNvSpPr>
          <p:nvPr>
            <p:ph type="sldNum" sz="quarter" idx="4294967295"/>
          </p:nvPr>
        </p:nvSpPr>
        <p:spPr>
          <a:xfrm>
            <a:off x="838200" y="6356352"/>
            <a:ext cx="2743200" cy="365125"/>
          </a:xfrm>
          <a:prstGeom prst="rect">
            <a:avLst/>
          </a:prstGeom>
        </p:spPr>
        <p:txBody>
          <a:bodyPr/>
          <a:lstStyle/>
          <a:p>
            <a:fld id="{7104C6E4-5FC0-B04C-9C16-CF93AC737B50}" type="slidenum">
              <a:rPr lang="en-US" smtClean="0">
                <a:solidFill>
                  <a:srgbClr val="000000"/>
                </a:solidFill>
              </a:rPr>
              <a:pPr/>
              <a:t>159</a:t>
            </a:fld>
            <a:endParaRPr lang="en-US">
              <a:solidFill>
                <a:srgbClr val="000000"/>
              </a:solidFill>
            </a:endParaRPr>
          </a:p>
        </p:txBody>
      </p:sp>
      <p:pic>
        <p:nvPicPr>
          <p:cNvPr id="4" name="Picture 3"/>
          <p:cNvPicPr>
            <a:picLocks noChangeAspect="1"/>
          </p:cNvPicPr>
          <p:nvPr/>
        </p:nvPicPr>
        <p:blipFill>
          <a:blip r:embed="rId3"/>
          <a:stretch>
            <a:fillRect/>
          </a:stretch>
        </p:blipFill>
        <p:spPr>
          <a:xfrm>
            <a:off x="1861940" y="990600"/>
            <a:ext cx="8328083" cy="5770348"/>
          </a:xfrm>
          <a:prstGeom prst="rect">
            <a:avLst/>
          </a:prstGeom>
        </p:spPr>
      </p:pic>
      <p:pic>
        <p:nvPicPr>
          <p:cNvPr id="5" name="Picture 4">
            <a:extLst>
              <a:ext uri="{FF2B5EF4-FFF2-40B4-BE49-F238E27FC236}">
                <a16:creationId xmlns:a16="http://schemas.microsoft.com/office/drawing/2014/main" id="{93AD905F-ADF0-4FBA-5278-1955E5993920}"/>
              </a:ext>
            </a:extLst>
          </p:cNvPr>
          <p:cNvPicPr>
            <a:picLocks noChangeAspect="1"/>
          </p:cNvPicPr>
          <p:nvPr/>
        </p:nvPicPr>
        <p:blipFill>
          <a:blip r:embed="rId4"/>
          <a:stretch>
            <a:fillRect/>
          </a:stretch>
        </p:blipFill>
        <p:spPr>
          <a:xfrm>
            <a:off x="11537660" y="0"/>
            <a:ext cx="654340" cy="847493"/>
          </a:xfrm>
          <a:prstGeom prst="rect">
            <a:avLst/>
          </a:prstGeom>
        </p:spPr>
      </p:pic>
    </p:spTree>
    <p:extLst>
      <p:ext uri="{BB962C8B-B14F-4D97-AF65-F5344CB8AC3E}">
        <p14:creationId xmlns:p14="http://schemas.microsoft.com/office/powerpoint/2010/main" val="3813747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Given-evidence Fact Checking Datasets</a:t>
            </a:r>
            <a:endParaRPr/>
          </a:p>
        </p:txBody>
      </p:sp>
      <p:sp>
        <p:nvSpPr>
          <p:cNvPr id="286" name="Google Shape;286;p37"/>
          <p:cNvSpPr txBox="1">
            <a:spLocks noGrp="1"/>
          </p:cNvSpPr>
          <p:nvPr>
            <p:ph type="body" idx="1"/>
          </p:nvPr>
        </p:nvSpPr>
        <p:spPr>
          <a:xfrm>
            <a:off x="228500" y="858033"/>
            <a:ext cx="7164800" cy="5464000"/>
          </a:xfrm>
          <a:prstGeom prst="rect">
            <a:avLst/>
          </a:prstGeom>
        </p:spPr>
        <p:txBody>
          <a:bodyPr spcFirstLastPara="1" wrap="square" lIns="121900" tIns="121900" rIns="121900" bIns="121900" anchor="t" anchorCtr="0">
            <a:normAutofit/>
          </a:bodyPr>
          <a:lstStyle/>
          <a:p>
            <a:r>
              <a:rPr lang="en" sz="2000" dirty="0"/>
              <a:t>Have better interpretability compared to the open-retrieval setting e.g. better understanding of which component is (not) working.</a:t>
            </a:r>
            <a:endParaRPr sz="2000" dirty="0"/>
          </a:p>
          <a:p>
            <a:r>
              <a:rPr lang="en" sz="2000" dirty="0"/>
              <a:t>Assume the </a:t>
            </a:r>
            <a:r>
              <a:rPr lang="en" sz="2000" b="1" dirty="0"/>
              <a:t>existence of relevant evidence</a:t>
            </a:r>
            <a:r>
              <a:rPr lang="en" sz="2000" dirty="0"/>
              <a:t> in a small set of candidates, which may not be practical in real-world settings.</a:t>
            </a:r>
            <a:endParaRPr sz="2000" dirty="0"/>
          </a:p>
          <a:p>
            <a:r>
              <a:rPr lang="en" sz="2000" dirty="0"/>
              <a:t>A few datasets have </a:t>
            </a:r>
            <a:r>
              <a:rPr lang="en" sz="2000" b="1" dirty="0"/>
              <a:t>stance annotations</a:t>
            </a:r>
            <a:r>
              <a:rPr lang="en" sz="2000" dirty="0"/>
              <a:t> (whether a stance refutes/supports a claim) e.g. FEVER [Thorne et al., 2018, NAACL], </a:t>
            </a:r>
            <a:r>
              <a:rPr lang="en" sz="2000" dirty="0" err="1"/>
              <a:t>SciFact</a:t>
            </a:r>
            <a:r>
              <a:rPr lang="en" sz="2000" dirty="0"/>
              <a:t> [</a:t>
            </a:r>
            <a:r>
              <a:rPr lang="en" sz="2000" dirty="0" err="1"/>
              <a:t>Waddem</a:t>
            </a:r>
            <a:r>
              <a:rPr lang="en" sz="2000" dirty="0"/>
              <a:t> et al., 2020, EMNLP].</a:t>
            </a:r>
            <a:endParaRPr sz="2000" dirty="0"/>
          </a:p>
          <a:p>
            <a:pPr indent="0">
              <a:buNone/>
            </a:pPr>
            <a:endParaRPr sz="2000" dirty="0"/>
          </a:p>
        </p:txBody>
      </p:sp>
      <p:pic>
        <p:nvPicPr>
          <p:cNvPr id="287" name="Google Shape;287;p37"/>
          <p:cNvPicPr preferRelativeResize="0"/>
          <p:nvPr/>
        </p:nvPicPr>
        <p:blipFill>
          <a:blip r:embed="rId3">
            <a:alphaModFix/>
          </a:blip>
          <a:stretch>
            <a:fillRect/>
          </a:stretch>
        </p:blipFill>
        <p:spPr>
          <a:xfrm>
            <a:off x="7659570" y="1061233"/>
            <a:ext cx="4257335" cy="4138835"/>
          </a:xfrm>
          <a:prstGeom prst="rect">
            <a:avLst/>
          </a:prstGeom>
          <a:noFill/>
          <a:ln>
            <a:noFill/>
          </a:ln>
        </p:spPr>
      </p:pic>
      <p:sp>
        <p:nvSpPr>
          <p:cNvPr id="288" name="Google Shape;288;p37"/>
          <p:cNvSpPr txBox="1">
            <a:spLocks noGrp="1"/>
          </p:cNvSpPr>
          <p:nvPr>
            <p:ph type="body" idx="1"/>
          </p:nvPr>
        </p:nvSpPr>
        <p:spPr>
          <a:xfrm>
            <a:off x="7659567" y="5200067"/>
            <a:ext cx="4178000" cy="763600"/>
          </a:xfrm>
          <a:prstGeom prst="rect">
            <a:avLst/>
          </a:prstGeom>
        </p:spPr>
        <p:txBody>
          <a:bodyPr spcFirstLastPara="1" wrap="square" lIns="121900" tIns="121900" rIns="121900" bIns="121900" anchor="t" anchorCtr="0">
            <a:normAutofit/>
          </a:bodyPr>
          <a:lstStyle/>
          <a:p>
            <a:pPr marL="0" indent="0" algn="ctr">
              <a:buNone/>
            </a:pPr>
            <a:r>
              <a:rPr lang="en"/>
              <a:t>FEVER [Throne et al. 2018, NAACL]</a:t>
            </a:r>
            <a:endParaRPr/>
          </a:p>
        </p:txBody>
      </p:sp>
      <p:pic>
        <p:nvPicPr>
          <p:cNvPr id="6" name="Picture 5">
            <a:extLst>
              <a:ext uri="{FF2B5EF4-FFF2-40B4-BE49-F238E27FC236}">
                <a16:creationId xmlns:a16="http://schemas.microsoft.com/office/drawing/2014/main" id="{07122D41-2020-25FE-C3B2-5C4EB826B9FE}"/>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FA7C292-D57A-AAB9-6E11-A24C9481B8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82861" y="0"/>
            <a:ext cx="11215303" cy="1143000"/>
          </a:xfrm>
        </p:spPr>
        <p:txBody>
          <a:bodyPr>
            <a:normAutofit/>
          </a:bodyPr>
          <a:lstStyle/>
          <a:p>
            <a:r>
              <a:rPr lang="en-US" sz="3200" dirty="0"/>
              <a:t>Future Direction: Cover other Propaganda Techniques </a:t>
            </a:r>
            <a:br>
              <a:rPr lang="en-US" sz="3200" dirty="0"/>
            </a:br>
            <a:r>
              <a:rPr lang="en-US" sz="3200" dirty="0"/>
              <a:t>[Martino et al., 2019]</a:t>
            </a:r>
            <a:endParaRPr lang="zh-CN" altLang="en-US" sz="3200" dirty="0"/>
          </a:p>
        </p:txBody>
      </p:sp>
      <p:sp>
        <p:nvSpPr>
          <p:cNvPr id="2" name="Slide Number Placeholder 1"/>
          <p:cNvSpPr>
            <a:spLocks noGrp="1"/>
          </p:cNvSpPr>
          <p:nvPr>
            <p:ph type="sldNum" sz="quarter" idx="4294967295"/>
          </p:nvPr>
        </p:nvSpPr>
        <p:spPr>
          <a:xfrm>
            <a:off x="838200" y="6356352"/>
            <a:ext cx="2743200" cy="365125"/>
          </a:xfrm>
          <a:prstGeom prst="rect">
            <a:avLst/>
          </a:prstGeom>
        </p:spPr>
        <p:txBody>
          <a:bodyPr/>
          <a:lstStyle/>
          <a:p>
            <a:fld id="{7104C6E4-5FC0-B04C-9C16-CF93AC737B50}" type="slidenum">
              <a:rPr lang="en-US" smtClean="0">
                <a:solidFill>
                  <a:srgbClr val="000000"/>
                </a:solidFill>
              </a:rPr>
              <a:pPr/>
              <a:t>160</a:t>
            </a:fld>
            <a:endParaRPr lang="en-US">
              <a:solidFill>
                <a:srgbClr val="000000"/>
              </a:solidFill>
            </a:endParaRPr>
          </a:p>
        </p:txBody>
      </p:sp>
      <p:pic>
        <p:nvPicPr>
          <p:cNvPr id="5" name="Picture 4" descr="Screen Shot 2022-03-09 at 12.59.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85238"/>
            <a:ext cx="7294344" cy="5872762"/>
          </a:xfrm>
          <a:prstGeom prst="rect">
            <a:avLst/>
          </a:prstGeom>
        </p:spPr>
      </p:pic>
      <p:pic>
        <p:nvPicPr>
          <p:cNvPr id="6" name="Picture 5">
            <a:extLst>
              <a:ext uri="{FF2B5EF4-FFF2-40B4-BE49-F238E27FC236}">
                <a16:creationId xmlns:a16="http://schemas.microsoft.com/office/drawing/2014/main" id="{9157EC9C-0936-F33C-083C-94788F85A18C}"/>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92415EDE-4D84-1F96-FC80-D9F052D505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3663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482861" y="0"/>
            <a:ext cx="11215303" cy="1143000"/>
          </a:xfrm>
        </p:spPr>
        <p:txBody>
          <a:bodyPr>
            <a:normAutofit/>
          </a:bodyPr>
          <a:lstStyle/>
          <a:p>
            <a:r>
              <a:rPr lang="en-US" sz="3200" dirty="0"/>
              <a:t>Future Direction: Response Generation and Prediction</a:t>
            </a:r>
            <a:br>
              <a:rPr lang="en-US" sz="3200" dirty="0"/>
            </a:br>
            <a:r>
              <a:rPr lang="en-US" sz="3200" dirty="0"/>
              <a:t>[Sun et al., 2022submission]</a:t>
            </a:r>
            <a:endParaRPr lang="zh-CN" altLang="en-US" sz="3200" dirty="0"/>
          </a:p>
        </p:txBody>
      </p:sp>
      <p:sp>
        <p:nvSpPr>
          <p:cNvPr id="2" name="Slide Number Placeholder 1"/>
          <p:cNvSpPr>
            <a:spLocks noGrp="1"/>
          </p:cNvSpPr>
          <p:nvPr>
            <p:ph type="sldNum" sz="quarter" idx="4294967295"/>
          </p:nvPr>
        </p:nvSpPr>
        <p:spPr>
          <a:xfrm>
            <a:off x="838200" y="6356352"/>
            <a:ext cx="2743200" cy="365125"/>
          </a:xfrm>
          <a:prstGeom prst="rect">
            <a:avLst/>
          </a:prstGeom>
        </p:spPr>
        <p:txBody>
          <a:bodyPr/>
          <a:lstStyle/>
          <a:p>
            <a:fld id="{7104C6E4-5FC0-B04C-9C16-CF93AC737B50}" type="slidenum">
              <a:rPr lang="en-US" smtClean="0">
                <a:solidFill>
                  <a:srgbClr val="000000"/>
                </a:solidFill>
              </a:rPr>
              <a:pPr/>
              <a:t>161</a:t>
            </a:fld>
            <a:endParaRPr lang="en-US">
              <a:solidFill>
                <a:srgbClr val="000000"/>
              </a:solidFill>
            </a:endParaRPr>
          </a:p>
        </p:txBody>
      </p:sp>
      <p:pic>
        <p:nvPicPr>
          <p:cNvPr id="6" name="Picture 10">
            <a:extLst>
              <a:ext uri="{FF2B5EF4-FFF2-40B4-BE49-F238E27FC236}">
                <a16:creationId xmlns:a16="http://schemas.microsoft.com/office/drawing/2014/main" id="{20662BA9-0BE3-7EF3-CF0C-CFA5DCE7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992" y="832261"/>
            <a:ext cx="9116315" cy="5889216"/>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a:extLst>
              <a:ext uri="{FF2B5EF4-FFF2-40B4-BE49-F238E27FC236}">
                <a16:creationId xmlns:a16="http://schemas.microsoft.com/office/drawing/2014/main" id="{ACF2ACA5-7CEF-33D5-8DE8-A8FB84DEA373}"/>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6559EBAC-A6E8-CB47-FB3A-59879B2007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8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8"/>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Given-evidence Fact Checking Datasets</a:t>
            </a:r>
            <a:endParaRPr/>
          </a:p>
        </p:txBody>
      </p:sp>
      <p:sp>
        <p:nvSpPr>
          <p:cNvPr id="294" name="Google Shape;294;p38"/>
          <p:cNvSpPr txBox="1">
            <a:spLocks noGrp="1"/>
          </p:cNvSpPr>
          <p:nvPr>
            <p:ph type="body" idx="1"/>
          </p:nvPr>
        </p:nvSpPr>
        <p:spPr>
          <a:xfrm>
            <a:off x="228500" y="858033"/>
            <a:ext cx="11870000" cy="4482000"/>
          </a:xfrm>
          <a:prstGeom prst="rect">
            <a:avLst/>
          </a:prstGeom>
        </p:spPr>
        <p:txBody>
          <a:bodyPr spcFirstLastPara="1" wrap="square" lIns="121900" tIns="121900" rIns="121900" bIns="121900" anchor="t" anchorCtr="0">
            <a:normAutofit/>
          </a:bodyPr>
          <a:lstStyle/>
          <a:p>
            <a:pPr marL="0" indent="0">
              <a:buSzPts val="1100"/>
              <a:buNone/>
            </a:pPr>
            <a:r>
              <a:rPr lang="en" sz="2000" dirty="0"/>
              <a:t>An example from the COVID-Fact dataset [</a:t>
            </a:r>
            <a:r>
              <a:rPr lang="en" sz="2000" dirty="0" err="1"/>
              <a:t>Saakyan</a:t>
            </a:r>
            <a:r>
              <a:rPr lang="en" sz="2000" dirty="0"/>
              <a:t> et al., 2021, ACL]. Counter-claim is automatically generated with language models and a filtering algorithm.</a:t>
            </a:r>
            <a:endParaRPr sz="2000" dirty="0"/>
          </a:p>
          <a:p>
            <a:pPr indent="0">
              <a:buNone/>
            </a:pPr>
            <a:endParaRPr sz="2000" dirty="0"/>
          </a:p>
        </p:txBody>
      </p:sp>
      <p:pic>
        <p:nvPicPr>
          <p:cNvPr id="295" name="Google Shape;295;p38"/>
          <p:cNvPicPr preferRelativeResize="0"/>
          <p:nvPr/>
        </p:nvPicPr>
        <p:blipFill>
          <a:blip r:embed="rId3">
            <a:alphaModFix/>
          </a:blip>
          <a:stretch>
            <a:fillRect/>
          </a:stretch>
        </p:blipFill>
        <p:spPr>
          <a:xfrm>
            <a:off x="1" y="2410944"/>
            <a:ext cx="12191999" cy="2036113"/>
          </a:xfrm>
          <a:prstGeom prst="rect">
            <a:avLst/>
          </a:prstGeom>
          <a:noFill/>
          <a:ln>
            <a:noFill/>
          </a:ln>
        </p:spPr>
      </p:pic>
      <p:pic>
        <p:nvPicPr>
          <p:cNvPr id="5" name="Picture 4">
            <a:extLst>
              <a:ext uri="{FF2B5EF4-FFF2-40B4-BE49-F238E27FC236}">
                <a16:creationId xmlns:a16="http://schemas.microsoft.com/office/drawing/2014/main" id="{AF7B942A-A0FF-6D49-8C50-EBCAB540B531}"/>
              </a:ext>
            </a:extLst>
          </p:cNvPr>
          <p:cNvPicPr>
            <a:picLocks noChangeAspect="1"/>
          </p:cNvPicPr>
          <p:nvPr/>
        </p:nvPicPr>
        <p:blipFill>
          <a:blip r:embed="rId4"/>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C9C8297-56D4-D726-7771-9454F5FD3E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dirty="0"/>
              <a:t>Fact Checking Datasets</a:t>
            </a:r>
            <a:endParaRPr dirty="0"/>
          </a:p>
        </p:txBody>
      </p:sp>
      <p:sp>
        <p:nvSpPr>
          <p:cNvPr id="259" name="Google Shape;259;p35"/>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Autofit/>
          </a:bodyPr>
          <a:lstStyle/>
          <a:p>
            <a:pPr marL="0" indent="0">
              <a:buNone/>
            </a:pPr>
            <a:r>
              <a:rPr lang="en" sz="2000" dirty="0"/>
              <a:t>A variety of fact checking datasets have been developed. They differ in:</a:t>
            </a:r>
            <a:endParaRPr sz="2000" dirty="0"/>
          </a:p>
          <a:p>
            <a:pPr marL="0" indent="0">
              <a:buNone/>
            </a:pPr>
            <a:endParaRPr sz="2000" dirty="0"/>
          </a:p>
          <a:p>
            <a:r>
              <a:rPr lang="en" sz="2000" b="1" dirty="0"/>
              <a:t>Task formulation:  </a:t>
            </a:r>
            <a:r>
              <a:rPr lang="en" sz="2000" dirty="0"/>
              <a:t>given evidence </a:t>
            </a:r>
            <a:r>
              <a:rPr lang="en" sz="2000" dirty="0" err="1"/>
              <a:t>v.s</a:t>
            </a:r>
            <a:r>
              <a:rPr lang="en" sz="2000" dirty="0"/>
              <a:t>. open retrieval</a:t>
            </a:r>
            <a:endParaRPr sz="2000" dirty="0"/>
          </a:p>
          <a:p>
            <a:pPr marL="0" indent="609585">
              <a:buNone/>
            </a:pPr>
            <a:endParaRPr sz="2000" dirty="0"/>
          </a:p>
          <a:p>
            <a:pPr marL="0" indent="0">
              <a:buNone/>
            </a:pPr>
            <a:endParaRPr sz="2000" dirty="0"/>
          </a:p>
          <a:p>
            <a:pPr marL="0" indent="0">
              <a:buNone/>
            </a:pPr>
            <a:endParaRPr sz="2000" dirty="0"/>
          </a:p>
          <a:p>
            <a:pPr marL="0" indent="0">
              <a:buNone/>
            </a:pPr>
            <a:endParaRPr sz="2000" dirty="0"/>
          </a:p>
          <a:p>
            <a:r>
              <a:rPr lang="en" sz="2000" b="1" dirty="0"/>
              <a:t>Data source: </a:t>
            </a:r>
            <a:r>
              <a:rPr lang="en" sz="2000" dirty="0"/>
              <a:t>fact checking website </a:t>
            </a:r>
            <a:r>
              <a:rPr lang="en" sz="2000" dirty="0" err="1"/>
              <a:t>v.s</a:t>
            </a:r>
            <a:r>
              <a:rPr lang="en" sz="2000" dirty="0"/>
              <a:t>. domain-specific literature</a:t>
            </a:r>
            <a:endParaRPr sz="2000" dirty="0"/>
          </a:p>
          <a:p>
            <a:pPr indent="0">
              <a:buNone/>
            </a:pPr>
            <a:endParaRPr sz="2000" dirty="0"/>
          </a:p>
          <a:p>
            <a:pPr indent="0">
              <a:buNone/>
            </a:pPr>
            <a:endParaRPr sz="2000" dirty="0"/>
          </a:p>
          <a:p>
            <a:pPr indent="0">
              <a:buNone/>
            </a:pPr>
            <a:endParaRPr sz="2000" dirty="0"/>
          </a:p>
          <a:p>
            <a:pPr indent="0">
              <a:buNone/>
            </a:pPr>
            <a:endParaRPr sz="2000" dirty="0"/>
          </a:p>
          <a:p>
            <a:r>
              <a:rPr lang="en" sz="2000" b="1" dirty="0"/>
              <a:t>Types of evidence: </a:t>
            </a:r>
            <a:r>
              <a:rPr lang="en" sz="2000" dirty="0"/>
              <a:t>Wikipedia </a:t>
            </a:r>
            <a:r>
              <a:rPr lang="en" sz="2000" dirty="0" err="1"/>
              <a:t>v.s</a:t>
            </a:r>
            <a:r>
              <a:rPr lang="en" sz="2000" dirty="0"/>
              <a:t>. news articles </a:t>
            </a:r>
            <a:r>
              <a:rPr lang="en" sz="2000" dirty="0" err="1"/>
              <a:t>v.s</a:t>
            </a:r>
            <a:r>
              <a:rPr lang="en" sz="2000" dirty="0"/>
              <a:t>. knowledge graph</a:t>
            </a:r>
            <a:endParaRPr sz="2000" dirty="0"/>
          </a:p>
          <a:p>
            <a:pPr marL="0" indent="609585">
              <a:buNone/>
            </a:pPr>
            <a:endParaRPr sz="2000" dirty="0"/>
          </a:p>
          <a:p>
            <a:pPr marL="0" indent="0">
              <a:buNone/>
            </a:pPr>
            <a:endParaRPr sz="2000" dirty="0"/>
          </a:p>
        </p:txBody>
      </p:sp>
      <p:pic>
        <p:nvPicPr>
          <p:cNvPr id="260" name="Google Shape;260;p35"/>
          <p:cNvPicPr preferRelativeResize="0"/>
          <p:nvPr/>
        </p:nvPicPr>
        <p:blipFill rotWithShape="1">
          <a:blip r:embed="rId3">
            <a:alphaModFix/>
          </a:blip>
          <a:srcRect b="15874"/>
          <a:stretch/>
        </p:blipFill>
        <p:spPr>
          <a:xfrm>
            <a:off x="2869588" y="1663300"/>
            <a:ext cx="2182333" cy="1835867"/>
          </a:xfrm>
          <a:prstGeom prst="rect">
            <a:avLst/>
          </a:prstGeom>
          <a:noFill/>
          <a:ln>
            <a:noFill/>
          </a:ln>
        </p:spPr>
      </p:pic>
      <p:pic>
        <p:nvPicPr>
          <p:cNvPr id="261" name="Google Shape;261;p35"/>
          <p:cNvPicPr preferRelativeResize="0"/>
          <p:nvPr/>
        </p:nvPicPr>
        <p:blipFill rotWithShape="1">
          <a:blip r:embed="rId4">
            <a:alphaModFix/>
          </a:blip>
          <a:srcRect t="4883" b="24847"/>
          <a:stretch/>
        </p:blipFill>
        <p:spPr>
          <a:xfrm>
            <a:off x="5438700" y="2119349"/>
            <a:ext cx="1314600" cy="923767"/>
          </a:xfrm>
          <a:prstGeom prst="rect">
            <a:avLst/>
          </a:prstGeom>
          <a:noFill/>
          <a:ln>
            <a:noFill/>
          </a:ln>
        </p:spPr>
      </p:pic>
      <p:pic>
        <p:nvPicPr>
          <p:cNvPr id="262" name="Google Shape;262;p35"/>
          <p:cNvPicPr preferRelativeResize="0"/>
          <p:nvPr/>
        </p:nvPicPr>
        <p:blipFill rotWithShape="1">
          <a:blip r:embed="rId5">
            <a:alphaModFix/>
          </a:blip>
          <a:srcRect b="16701"/>
          <a:stretch/>
        </p:blipFill>
        <p:spPr>
          <a:xfrm>
            <a:off x="3447554" y="3947322"/>
            <a:ext cx="1026400" cy="854967"/>
          </a:xfrm>
          <a:prstGeom prst="rect">
            <a:avLst/>
          </a:prstGeom>
          <a:noFill/>
          <a:ln>
            <a:noFill/>
          </a:ln>
        </p:spPr>
      </p:pic>
      <p:pic>
        <p:nvPicPr>
          <p:cNvPr id="263" name="Google Shape;263;p35"/>
          <p:cNvPicPr preferRelativeResize="0"/>
          <p:nvPr/>
        </p:nvPicPr>
        <p:blipFill rotWithShape="1">
          <a:blip r:embed="rId6">
            <a:alphaModFix/>
          </a:blip>
          <a:srcRect l="12725" t="4563" r="13200" b="23566"/>
          <a:stretch/>
        </p:blipFill>
        <p:spPr>
          <a:xfrm>
            <a:off x="6180932" y="3801988"/>
            <a:ext cx="1180735" cy="1145633"/>
          </a:xfrm>
          <a:prstGeom prst="rect">
            <a:avLst/>
          </a:prstGeom>
          <a:noFill/>
          <a:ln>
            <a:noFill/>
          </a:ln>
        </p:spPr>
      </p:pic>
      <p:pic>
        <p:nvPicPr>
          <p:cNvPr id="264" name="Google Shape;264;p35"/>
          <p:cNvPicPr preferRelativeResize="0"/>
          <p:nvPr/>
        </p:nvPicPr>
        <p:blipFill>
          <a:blip r:embed="rId7">
            <a:alphaModFix/>
          </a:blip>
          <a:stretch>
            <a:fillRect/>
          </a:stretch>
        </p:blipFill>
        <p:spPr>
          <a:xfrm>
            <a:off x="3331181" y="5609423"/>
            <a:ext cx="1026403" cy="936687"/>
          </a:xfrm>
          <a:prstGeom prst="rect">
            <a:avLst/>
          </a:prstGeom>
          <a:noFill/>
          <a:ln>
            <a:noFill/>
          </a:ln>
        </p:spPr>
      </p:pic>
      <p:pic>
        <p:nvPicPr>
          <p:cNvPr id="265" name="Google Shape;265;p35"/>
          <p:cNvPicPr preferRelativeResize="0"/>
          <p:nvPr/>
        </p:nvPicPr>
        <p:blipFill>
          <a:blip r:embed="rId8">
            <a:alphaModFix/>
          </a:blip>
          <a:stretch>
            <a:fillRect/>
          </a:stretch>
        </p:blipFill>
        <p:spPr>
          <a:xfrm>
            <a:off x="7037009" y="5609423"/>
            <a:ext cx="1026401" cy="1026400"/>
          </a:xfrm>
          <a:prstGeom prst="rect">
            <a:avLst/>
          </a:prstGeom>
          <a:noFill/>
          <a:ln>
            <a:noFill/>
          </a:ln>
        </p:spPr>
      </p:pic>
      <p:pic>
        <p:nvPicPr>
          <p:cNvPr id="266" name="Google Shape;266;p35"/>
          <p:cNvPicPr preferRelativeResize="0"/>
          <p:nvPr/>
        </p:nvPicPr>
        <p:blipFill rotWithShape="1">
          <a:blip r:embed="rId9">
            <a:alphaModFix/>
          </a:blip>
          <a:srcRect t="22748" b="20706"/>
          <a:stretch/>
        </p:blipFill>
        <p:spPr>
          <a:xfrm>
            <a:off x="4790933" y="5692718"/>
            <a:ext cx="1718733" cy="547033"/>
          </a:xfrm>
          <a:prstGeom prst="rect">
            <a:avLst/>
          </a:prstGeom>
          <a:noFill/>
          <a:ln>
            <a:noFill/>
          </a:ln>
        </p:spPr>
      </p:pic>
      <p:sp>
        <p:nvSpPr>
          <p:cNvPr id="11" name="Google Shape;279;p36">
            <a:extLst>
              <a:ext uri="{FF2B5EF4-FFF2-40B4-BE49-F238E27FC236}">
                <a16:creationId xmlns:a16="http://schemas.microsoft.com/office/drawing/2014/main" id="{F735210F-1999-124E-9DC5-C04FB8A6C96B}"/>
              </a:ext>
            </a:extLst>
          </p:cNvPr>
          <p:cNvSpPr/>
          <p:nvPr/>
        </p:nvSpPr>
        <p:spPr>
          <a:xfrm>
            <a:off x="5064421" y="1525167"/>
            <a:ext cx="2061600" cy="1630400"/>
          </a:xfrm>
          <a:prstGeom prst="rect">
            <a:avLst/>
          </a:prstGeom>
          <a:noFill/>
          <a:ln w="28575" cap="flat" cmpd="sng">
            <a:solidFill>
              <a:srgbClr val="99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DE881524-9FFD-95AC-0557-CB45FBC05337}"/>
              </a:ext>
            </a:extLst>
          </p:cNvPr>
          <p:cNvPicPr>
            <a:picLocks noChangeAspect="1"/>
          </p:cNvPicPr>
          <p:nvPr/>
        </p:nvPicPr>
        <p:blipFill>
          <a:blip r:embed="rId10"/>
          <a:stretch>
            <a:fillRect/>
          </a:stretch>
        </p:blipFill>
        <p:spPr>
          <a:xfrm>
            <a:off x="11537660" y="0"/>
            <a:ext cx="654340" cy="847493"/>
          </a:xfrm>
          <a:prstGeom prst="rect">
            <a:avLst/>
          </a:prstGeom>
        </p:spPr>
      </p:pic>
      <p:pic>
        <p:nvPicPr>
          <p:cNvPr id="1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0AA35959-F21A-34B2-D964-1557A75C56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6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a:spLocks noGrp="1"/>
          </p:cNvSpPr>
          <p:nvPr>
            <p:ph type="body" idx="1"/>
          </p:nvPr>
        </p:nvSpPr>
        <p:spPr>
          <a:xfrm>
            <a:off x="228500" y="858033"/>
            <a:ext cx="7164800" cy="5464000"/>
          </a:xfrm>
          <a:prstGeom prst="rect">
            <a:avLst/>
          </a:prstGeom>
        </p:spPr>
        <p:txBody>
          <a:bodyPr spcFirstLastPara="1" wrap="square" lIns="121900" tIns="121900" rIns="121900" bIns="121900" anchor="t" anchorCtr="0">
            <a:normAutofit/>
          </a:bodyPr>
          <a:lstStyle/>
          <a:p>
            <a:r>
              <a:rPr lang="en" sz="2000" dirty="0"/>
              <a:t>Relevant evidence is not provided.</a:t>
            </a:r>
            <a:endParaRPr sz="2000" dirty="0"/>
          </a:p>
          <a:p>
            <a:r>
              <a:rPr lang="en" sz="2000" dirty="0"/>
              <a:t>Fact checkers are required to </a:t>
            </a:r>
            <a:r>
              <a:rPr lang="en" sz="2000" b="1" dirty="0"/>
              <a:t>seek information</a:t>
            </a:r>
            <a:r>
              <a:rPr lang="en" sz="2000" dirty="0"/>
              <a:t> from the web or external database. </a:t>
            </a:r>
            <a:endParaRPr sz="2000" dirty="0"/>
          </a:p>
          <a:p>
            <a:r>
              <a:rPr lang="en" sz="2000" b="1" dirty="0"/>
              <a:t>How</a:t>
            </a:r>
            <a:r>
              <a:rPr lang="en" sz="2000" dirty="0"/>
              <a:t> and </a:t>
            </a:r>
            <a:r>
              <a:rPr lang="en" sz="2000" b="1" dirty="0"/>
              <a:t>where</a:t>
            </a:r>
            <a:r>
              <a:rPr lang="en" sz="2000" dirty="0"/>
              <a:t> to retrieve useful information become problems.</a:t>
            </a:r>
            <a:endParaRPr sz="2000" dirty="0"/>
          </a:p>
          <a:p>
            <a:r>
              <a:rPr lang="en" sz="2000" dirty="0"/>
              <a:t>Some work attempted to predict the veracity of the claim simply based on the claim [Gupta et al., 2021, ACL] or claim and metadata [Wang et al. 2017, ACL] without retrieval.</a:t>
            </a:r>
            <a:endParaRPr sz="2000" dirty="0"/>
          </a:p>
          <a:p>
            <a:r>
              <a:rPr lang="en" sz="2000" dirty="0"/>
              <a:t>The claims in these datasets are often crawled from fact checking websites.</a:t>
            </a:r>
            <a:endParaRPr sz="2000" dirty="0"/>
          </a:p>
        </p:txBody>
      </p:sp>
      <p:sp>
        <p:nvSpPr>
          <p:cNvPr id="315" name="Google Shape;315;p40"/>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Open-retrieval Fact Checking Datasets</a:t>
            </a:r>
            <a:endParaRPr/>
          </a:p>
        </p:txBody>
      </p:sp>
      <p:sp>
        <p:nvSpPr>
          <p:cNvPr id="316" name="Google Shape;316;p40"/>
          <p:cNvSpPr txBox="1">
            <a:spLocks noGrp="1"/>
          </p:cNvSpPr>
          <p:nvPr>
            <p:ph type="body" idx="1"/>
          </p:nvPr>
        </p:nvSpPr>
        <p:spPr>
          <a:xfrm>
            <a:off x="7659567" y="4590467"/>
            <a:ext cx="4178000" cy="763600"/>
          </a:xfrm>
          <a:prstGeom prst="rect">
            <a:avLst/>
          </a:prstGeom>
        </p:spPr>
        <p:txBody>
          <a:bodyPr spcFirstLastPara="1" wrap="square" lIns="121900" tIns="121900" rIns="121900" bIns="121900" anchor="t" anchorCtr="0">
            <a:normAutofit/>
          </a:bodyPr>
          <a:lstStyle/>
          <a:p>
            <a:pPr marL="0" indent="0" algn="ctr">
              <a:buNone/>
            </a:pPr>
            <a:r>
              <a:rPr lang="en" sz="1867"/>
              <a:t>LIAR [Wang et al. 2017, ACL]</a:t>
            </a:r>
            <a:endParaRPr sz="1867"/>
          </a:p>
        </p:txBody>
      </p:sp>
      <p:pic>
        <p:nvPicPr>
          <p:cNvPr id="317" name="Google Shape;317;p40"/>
          <p:cNvPicPr preferRelativeResize="0"/>
          <p:nvPr/>
        </p:nvPicPr>
        <p:blipFill>
          <a:blip r:embed="rId3">
            <a:alphaModFix/>
          </a:blip>
          <a:stretch>
            <a:fillRect/>
          </a:stretch>
        </p:blipFill>
        <p:spPr>
          <a:xfrm>
            <a:off x="7552416" y="2085400"/>
            <a:ext cx="4392301" cy="2398808"/>
          </a:xfrm>
          <a:prstGeom prst="rect">
            <a:avLst/>
          </a:prstGeom>
          <a:noFill/>
          <a:ln>
            <a:noFill/>
          </a:ln>
        </p:spPr>
      </p:pic>
      <p:pic>
        <p:nvPicPr>
          <p:cNvPr id="6" name="Picture 5">
            <a:extLst>
              <a:ext uri="{FF2B5EF4-FFF2-40B4-BE49-F238E27FC236}">
                <a16:creationId xmlns:a16="http://schemas.microsoft.com/office/drawing/2014/main" id="{F7BC0591-8A43-F6C7-84FD-F9AB52583F2F}"/>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5B2AF118-2B67-D6CC-BC0E-C9284D1A73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3135-744C-B144-BBC3-EC24DB67D8EA}"/>
              </a:ext>
            </a:extLst>
          </p:cNvPr>
          <p:cNvSpPr>
            <a:spLocks noGrp="1"/>
          </p:cNvSpPr>
          <p:nvPr>
            <p:ph type="title"/>
          </p:nvPr>
        </p:nvSpPr>
        <p:spPr>
          <a:xfrm>
            <a:off x="334536" y="58780"/>
            <a:ext cx="11857463" cy="688975"/>
          </a:xfrm>
        </p:spPr>
        <p:txBody>
          <a:bodyPr>
            <a:normAutofit fontScale="90000"/>
          </a:bodyPr>
          <a:lstStyle/>
          <a:p>
            <a:br>
              <a:rPr lang="en-US" sz="3200" dirty="0">
                <a:sym typeface="Palatino Linotype"/>
              </a:rPr>
            </a:br>
            <a:r>
              <a:rPr lang="en-US" sz="3200" b="1" dirty="0">
                <a:sym typeface="Palatino Linotype"/>
              </a:rPr>
              <a:t>Outline</a:t>
            </a:r>
            <a:endParaRPr lang="en-US" sz="3200" b="1" dirty="0"/>
          </a:p>
        </p:txBody>
      </p:sp>
      <p:sp>
        <p:nvSpPr>
          <p:cNvPr id="4" name="Slide Number Placeholder 3">
            <a:extLst>
              <a:ext uri="{FF2B5EF4-FFF2-40B4-BE49-F238E27FC236}">
                <a16:creationId xmlns:a16="http://schemas.microsoft.com/office/drawing/2014/main" id="{15704ED3-1774-A342-9144-8A09442F3433}"/>
              </a:ext>
            </a:extLst>
          </p:cNvPr>
          <p:cNvSpPr>
            <a:spLocks noGrp="1"/>
          </p:cNvSpPr>
          <p:nvPr>
            <p:ph type="sldNum" idx="12"/>
          </p:nvPr>
        </p:nvSpPr>
        <p:spPr>
          <a:xfrm>
            <a:off x="9045498" y="6295983"/>
            <a:ext cx="2743200" cy="365125"/>
          </a:xfrm>
        </p:spPr>
        <p:txBody>
          <a:bodyPr/>
          <a:lstStyle/>
          <a:p>
            <a:pPr marL="0" lvl="0" indent="0" algn="r" rtl="0">
              <a:spcBef>
                <a:spcPts val="0"/>
              </a:spcBef>
              <a:spcAft>
                <a:spcPts val="0"/>
              </a:spcAft>
              <a:buNone/>
            </a:pPr>
            <a:fld id="{00000000-1234-1234-1234-123412341234}" type="slidenum">
              <a:rPr lang="en-US" smtClean="0"/>
              <a:t>2</a:t>
            </a:fld>
            <a:endParaRPr lang="en-US"/>
          </a:p>
        </p:txBody>
      </p:sp>
      <p:graphicFrame>
        <p:nvGraphicFramePr>
          <p:cNvPr id="9" name="Content Placeholder 8">
            <a:extLst>
              <a:ext uri="{FF2B5EF4-FFF2-40B4-BE49-F238E27FC236}">
                <a16:creationId xmlns:a16="http://schemas.microsoft.com/office/drawing/2014/main" id="{E2961424-68DE-C946-88BE-8385A300F934}"/>
              </a:ext>
            </a:extLst>
          </p:cNvPr>
          <p:cNvGraphicFramePr>
            <a:graphicFrameLocks noGrp="1"/>
          </p:cNvGraphicFramePr>
          <p:nvPr>
            <p:ph idx="1"/>
            <p:extLst>
              <p:ext uri="{D42A27DB-BD31-4B8C-83A1-F6EECF244321}">
                <p14:modId xmlns:p14="http://schemas.microsoft.com/office/powerpoint/2010/main" val="3382207120"/>
              </p:ext>
            </p:extLst>
          </p:nvPr>
        </p:nvGraphicFramePr>
        <p:xfrm>
          <a:off x="481361" y="1148575"/>
          <a:ext cx="7068015" cy="5334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78255C8-1BB4-D34A-849C-2D234F49B218}"/>
              </a:ext>
            </a:extLst>
          </p:cNvPr>
          <p:cNvSpPr txBox="1"/>
          <p:nvPr/>
        </p:nvSpPr>
        <p:spPr>
          <a:xfrm>
            <a:off x="16132629" y="2651760"/>
            <a:ext cx="184731" cy="369332"/>
          </a:xfrm>
          <a:prstGeom prst="rect">
            <a:avLst/>
          </a:prstGeom>
          <a:solidFill>
            <a:srgbClr val="7E92C1"/>
          </a:solidFill>
        </p:spPr>
        <p:txBody>
          <a:bodyPr wrap="none" rtlCol="0">
            <a:spAutoFit/>
          </a:bodyPr>
          <a:lstStyle/>
          <a:p>
            <a:endParaRPr lang="en-US" dirty="0"/>
          </a:p>
        </p:txBody>
      </p:sp>
      <p:graphicFrame>
        <p:nvGraphicFramePr>
          <p:cNvPr id="13" name="Diagram 12">
            <a:extLst>
              <a:ext uri="{FF2B5EF4-FFF2-40B4-BE49-F238E27FC236}">
                <a16:creationId xmlns:a16="http://schemas.microsoft.com/office/drawing/2014/main" id="{1D18C5E7-745C-424C-8680-88CFA0D7D8CD}"/>
              </a:ext>
            </a:extLst>
          </p:cNvPr>
          <p:cNvGraphicFramePr/>
          <p:nvPr>
            <p:extLst>
              <p:ext uri="{D42A27DB-BD31-4B8C-83A1-F6EECF244321}">
                <p14:modId xmlns:p14="http://schemas.microsoft.com/office/powerpoint/2010/main" val="2404638880"/>
              </p:ext>
            </p:extLst>
          </p:nvPr>
        </p:nvGraphicFramePr>
        <p:xfrm>
          <a:off x="6430536" y="1449658"/>
          <a:ext cx="4063999" cy="38857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TextBox 17">
            <a:extLst>
              <a:ext uri="{FF2B5EF4-FFF2-40B4-BE49-F238E27FC236}">
                <a16:creationId xmlns:a16="http://schemas.microsoft.com/office/drawing/2014/main" id="{F3FF8B52-E011-1843-8129-1F2203654E68}"/>
              </a:ext>
            </a:extLst>
          </p:cNvPr>
          <p:cNvSpPr txBox="1"/>
          <p:nvPr/>
        </p:nvSpPr>
        <p:spPr>
          <a:xfrm>
            <a:off x="9306340" y="1981565"/>
            <a:ext cx="1547447" cy="830997"/>
          </a:xfrm>
          <a:prstGeom prst="rect">
            <a:avLst/>
          </a:prstGeom>
          <a:noFill/>
        </p:spPr>
        <p:txBody>
          <a:bodyPr wrap="square">
            <a:spAutoFit/>
          </a:bodyPr>
          <a:lstStyle/>
          <a:p>
            <a:pPr lvl="0" algn="ctr"/>
            <a:r>
              <a:rPr lang="en-US" sz="1600" dirty="0"/>
              <a:t>Fighting Fake </a:t>
            </a:r>
          </a:p>
          <a:p>
            <a:pPr lvl="0" algn="ctr"/>
            <a:r>
              <a:rPr lang="en-US" sz="1600" dirty="0"/>
              <a:t>and/or </a:t>
            </a:r>
          </a:p>
          <a:p>
            <a:pPr lvl="0" algn="ctr"/>
            <a:r>
              <a:rPr lang="en-US" sz="1600" dirty="0"/>
              <a:t>Biased News </a:t>
            </a:r>
          </a:p>
        </p:txBody>
      </p:sp>
      <p:sp>
        <p:nvSpPr>
          <p:cNvPr id="16" name="Rectangle 15">
            <a:extLst>
              <a:ext uri="{FF2B5EF4-FFF2-40B4-BE49-F238E27FC236}">
                <a16:creationId xmlns:a16="http://schemas.microsoft.com/office/drawing/2014/main" id="{D33DE4D7-A17D-9348-9F54-46A0101D1795}"/>
              </a:ext>
            </a:extLst>
          </p:cNvPr>
          <p:cNvSpPr/>
          <p:nvPr/>
        </p:nvSpPr>
        <p:spPr>
          <a:xfrm rot="19123396">
            <a:off x="6748406" y="2690234"/>
            <a:ext cx="791737" cy="292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BE062A-5B0A-6E4E-BB43-8BB90B07AB80}"/>
              </a:ext>
            </a:extLst>
          </p:cNvPr>
          <p:cNvSpPr/>
          <p:nvPr/>
        </p:nvSpPr>
        <p:spPr>
          <a:xfrm rot="16200000">
            <a:off x="6693166" y="3091905"/>
            <a:ext cx="347164" cy="205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65EB95-F902-9149-9F36-2D2CD87C673C}"/>
              </a:ext>
            </a:extLst>
          </p:cNvPr>
          <p:cNvSpPr/>
          <p:nvPr/>
        </p:nvSpPr>
        <p:spPr>
          <a:xfrm rot="16200000">
            <a:off x="6778533" y="3389150"/>
            <a:ext cx="276787" cy="305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88103F4-9254-6A97-5571-9C561A127102}"/>
              </a:ext>
            </a:extLst>
          </p:cNvPr>
          <p:cNvPicPr>
            <a:picLocks noChangeAspect="1"/>
          </p:cNvPicPr>
          <p:nvPr/>
        </p:nvPicPr>
        <p:blipFill>
          <a:blip r:embed="rId13"/>
          <a:stretch>
            <a:fillRect/>
          </a:stretch>
        </p:blipFill>
        <p:spPr>
          <a:xfrm>
            <a:off x="11537660" y="0"/>
            <a:ext cx="654340" cy="847493"/>
          </a:xfrm>
          <a:prstGeom prst="rect">
            <a:avLst/>
          </a:prstGeom>
        </p:spPr>
      </p:pic>
      <p:pic>
        <p:nvPicPr>
          <p:cNvPr id="1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9CD5EFFF-7963-C3F4-34E8-6191F757625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536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1"/>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pPr>
              <a:buSzPct val="39285"/>
            </a:pPr>
            <a:r>
              <a:rPr lang="en"/>
              <a:t>Open-retrieval Fact Checking Datasets</a:t>
            </a:r>
            <a:endParaRPr/>
          </a:p>
          <a:p>
            <a:pPr algn="l"/>
            <a:endParaRPr/>
          </a:p>
        </p:txBody>
      </p:sp>
      <p:sp>
        <p:nvSpPr>
          <p:cNvPr id="323" name="Google Shape;323;p41"/>
          <p:cNvSpPr txBox="1">
            <a:spLocks noGrp="1"/>
          </p:cNvSpPr>
          <p:nvPr>
            <p:ph type="body" idx="1"/>
          </p:nvPr>
        </p:nvSpPr>
        <p:spPr>
          <a:xfrm>
            <a:off x="8386867" y="5687400"/>
            <a:ext cx="3805200" cy="878400"/>
          </a:xfrm>
          <a:prstGeom prst="rect">
            <a:avLst/>
          </a:prstGeom>
        </p:spPr>
        <p:txBody>
          <a:bodyPr spcFirstLastPara="1" wrap="square" lIns="121900" tIns="121900" rIns="121900" bIns="121900" anchor="t" anchorCtr="0">
            <a:normAutofit fontScale="92500"/>
          </a:bodyPr>
          <a:lstStyle/>
          <a:p>
            <a:pPr marL="0" indent="0">
              <a:buNone/>
            </a:pPr>
            <a:r>
              <a:rPr lang="en" sz="1867"/>
              <a:t>An example from CheckThat18-T2 [Barron-Cedeno et al., 2018, CLEF]</a:t>
            </a:r>
            <a:endParaRPr sz="1867"/>
          </a:p>
        </p:txBody>
      </p:sp>
      <p:pic>
        <p:nvPicPr>
          <p:cNvPr id="324" name="Google Shape;324;p41"/>
          <p:cNvPicPr preferRelativeResize="0"/>
          <p:nvPr/>
        </p:nvPicPr>
        <p:blipFill rotWithShape="1">
          <a:blip r:embed="rId3">
            <a:alphaModFix/>
          </a:blip>
          <a:srcRect b="65458"/>
          <a:stretch/>
        </p:blipFill>
        <p:spPr>
          <a:xfrm>
            <a:off x="98268" y="5375463"/>
            <a:ext cx="8216969" cy="1253200"/>
          </a:xfrm>
          <a:prstGeom prst="rect">
            <a:avLst/>
          </a:prstGeom>
          <a:noFill/>
          <a:ln>
            <a:noFill/>
          </a:ln>
        </p:spPr>
      </p:pic>
      <p:pic>
        <p:nvPicPr>
          <p:cNvPr id="325" name="Google Shape;325;p41"/>
          <p:cNvPicPr preferRelativeResize="0"/>
          <p:nvPr/>
        </p:nvPicPr>
        <p:blipFill>
          <a:blip r:embed="rId4">
            <a:alphaModFix/>
          </a:blip>
          <a:stretch>
            <a:fillRect/>
          </a:stretch>
        </p:blipFill>
        <p:spPr>
          <a:xfrm>
            <a:off x="6159101" y="2007118"/>
            <a:ext cx="5288268" cy="1762767"/>
          </a:xfrm>
          <a:prstGeom prst="rect">
            <a:avLst/>
          </a:prstGeom>
          <a:noFill/>
          <a:ln>
            <a:noFill/>
          </a:ln>
        </p:spPr>
      </p:pic>
      <p:sp>
        <p:nvSpPr>
          <p:cNvPr id="326" name="Google Shape;326;p41"/>
          <p:cNvSpPr txBox="1">
            <a:spLocks noGrp="1"/>
          </p:cNvSpPr>
          <p:nvPr>
            <p:ph type="body" idx="1"/>
          </p:nvPr>
        </p:nvSpPr>
        <p:spPr>
          <a:xfrm>
            <a:off x="617333" y="2449284"/>
            <a:ext cx="4609200" cy="878400"/>
          </a:xfrm>
          <a:prstGeom prst="rect">
            <a:avLst/>
          </a:prstGeom>
        </p:spPr>
        <p:txBody>
          <a:bodyPr spcFirstLastPara="1" wrap="square" lIns="121900" tIns="121900" rIns="121900" bIns="121900" anchor="t" anchorCtr="0">
            <a:normAutofit lnSpcReduction="10000"/>
          </a:bodyPr>
          <a:lstStyle/>
          <a:p>
            <a:pPr marL="0" indent="0">
              <a:buNone/>
            </a:pPr>
            <a:r>
              <a:rPr lang="en" sz="1867" dirty="0"/>
              <a:t>An example from TSHP-17 [Barron-Cedeno et al., 2017, EMNLP]</a:t>
            </a:r>
            <a:endParaRPr sz="1867" dirty="0"/>
          </a:p>
        </p:txBody>
      </p:sp>
      <p:pic>
        <p:nvPicPr>
          <p:cNvPr id="7" name="Picture 6">
            <a:extLst>
              <a:ext uri="{FF2B5EF4-FFF2-40B4-BE49-F238E27FC236}">
                <a16:creationId xmlns:a16="http://schemas.microsoft.com/office/drawing/2014/main" id="{23A8DB9B-62A1-D094-D368-07B0CA50A866}"/>
              </a:ext>
            </a:extLst>
          </p:cNvPr>
          <p:cNvPicPr>
            <a:picLocks noChangeAspect="1"/>
          </p:cNvPicPr>
          <p:nvPr/>
        </p:nvPicPr>
        <p:blipFill>
          <a:blip r:embed="rId5"/>
          <a:stretch>
            <a:fillRect/>
          </a:stretch>
        </p:blipFill>
        <p:spPr>
          <a:xfrm>
            <a:off x="11537660" y="0"/>
            <a:ext cx="654340" cy="847493"/>
          </a:xfrm>
          <a:prstGeom prst="rect">
            <a:avLst/>
          </a:prstGeom>
        </p:spPr>
      </p:pic>
      <p:pic>
        <p:nvPicPr>
          <p:cNvPr id="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D70768D-990F-9895-1332-44722A5320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Multilingual Fact Checking Datasets</a:t>
            </a:r>
            <a:endParaRPr/>
          </a:p>
        </p:txBody>
      </p:sp>
      <p:sp>
        <p:nvSpPr>
          <p:cNvPr id="332" name="Google Shape;332;p42"/>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Few studies develop multilingual fact checking.</a:t>
            </a:r>
            <a:endParaRPr sz="2000" dirty="0"/>
          </a:p>
          <a:p>
            <a:r>
              <a:rPr lang="en" sz="2000" dirty="0"/>
              <a:t>Some research focus on fact checking other than English:</a:t>
            </a:r>
            <a:endParaRPr sz="2000" dirty="0"/>
          </a:p>
          <a:p>
            <a:pPr lvl="1"/>
            <a:r>
              <a:rPr lang="en" sz="2000" dirty="0"/>
              <a:t>Arabic: [</a:t>
            </a:r>
            <a:r>
              <a:rPr lang="en" sz="2000" dirty="0" err="1"/>
              <a:t>Baly</a:t>
            </a:r>
            <a:r>
              <a:rPr lang="en" sz="2000" dirty="0"/>
              <a:t> et al., 2018, NAACL] [Khouja 2020, FEVER workshop]</a:t>
            </a:r>
            <a:endParaRPr sz="2000" dirty="0"/>
          </a:p>
          <a:p>
            <a:pPr lvl="1"/>
            <a:r>
              <a:rPr lang="en" sz="2000" dirty="0"/>
              <a:t>Danish: [Lillie et al, 2019, </a:t>
            </a:r>
            <a:r>
              <a:rPr lang="en" sz="2000" dirty="0" err="1"/>
              <a:t>NoDaLiDa</a:t>
            </a:r>
            <a:r>
              <a:rPr lang="en" sz="2000" dirty="0"/>
              <a:t>] [</a:t>
            </a:r>
            <a:r>
              <a:rPr lang="en" sz="2000" dirty="0" err="1"/>
              <a:t>Nørregaard</a:t>
            </a:r>
            <a:r>
              <a:rPr lang="en" sz="2000" dirty="0"/>
              <a:t> et al., 2021, </a:t>
            </a:r>
            <a:r>
              <a:rPr lang="en" sz="2000" dirty="0" err="1"/>
              <a:t>NoDaLiDa</a:t>
            </a:r>
            <a:r>
              <a:rPr lang="en" sz="2000" dirty="0"/>
              <a:t>]</a:t>
            </a:r>
            <a:endParaRPr sz="2000" dirty="0"/>
          </a:p>
          <a:p>
            <a:pPr marL="0" indent="0">
              <a:buNone/>
            </a:pPr>
            <a:endParaRPr sz="2000" dirty="0"/>
          </a:p>
          <a:p>
            <a:r>
              <a:rPr lang="en" sz="2000" dirty="0"/>
              <a:t>X-Fact [Gupta et al., 2021, ACL] is the first dataset enables research on cross-lingual transfer for fact checking.</a:t>
            </a:r>
            <a:endParaRPr sz="2000" dirty="0"/>
          </a:p>
        </p:txBody>
      </p:sp>
      <p:pic>
        <p:nvPicPr>
          <p:cNvPr id="4" name="Picture 3">
            <a:extLst>
              <a:ext uri="{FF2B5EF4-FFF2-40B4-BE49-F238E27FC236}">
                <a16:creationId xmlns:a16="http://schemas.microsoft.com/office/drawing/2014/main" id="{F3749363-B58F-E2D4-1BF0-5D48B590919E}"/>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1A06F5F-D414-9751-06A2-0E43559D13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Challenges of Fact Checking Datasets</a:t>
            </a:r>
            <a:endParaRPr/>
          </a:p>
        </p:txBody>
      </p:sp>
      <p:sp>
        <p:nvSpPr>
          <p:cNvPr id="344" name="Google Shape;344;p44"/>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Unverifiable claims</a:t>
            </a:r>
            <a:endParaRPr sz="2000" dirty="0"/>
          </a:p>
          <a:p>
            <a:pPr indent="0">
              <a:buNone/>
            </a:pPr>
            <a:endParaRPr sz="2000" dirty="0"/>
          </a:p>
          <a:p>
            <a:r>
              <a:rPr lang="en" sz="2000" dirty="0"/>
              <a:t>Assumptions of the existence of relevant evidence</a:t>
            </a:r>
            <a:endParaRPr sz="2000" dirty="0"/>
          </a:p>
          <a:p>
            <a:pPr indent="0">
              <a:buNone/>
            </a:pPr>
            <a:endParaRPr sz="2000" dirty="0"/>
          </a:p>
          <a:p>
            <a:r>
              <a:rPr lang="en" sz="2000" dirty="0"/>
              <a:t>Choice of labels</a:t>
            </a:r>
            <a:endParaRPr sz="2000" dirty="0"/>
          </a:p>
          <a:p>
            <a:pPr indent="0">
              <a:buNone/>
            </a:pPr>
            <a:endParaRPr sz="2000" dirty="0"/>
          </a:p>
          <a:p>
            <a:r>
              <a:rPr lang="en" sz="2000" dirty="0"/>
              <a:t>Dataset biases</a:t>
            </a:r>
            <a:endParaRPr sz="2000" dirty="0"/>
          </a:p>
        </p:txBody>
      </p:sp>
      <p:pic>
        <p:nvPicPr>
          <p:cNvPr id="4" name="Picture 3">
            <a:extLst>
              <a:ext uri="{FF2B5EF4-FFF2-40B4-BE49-F238E27FC236}">
                <a16:creationId xmlns:a16="http://schemas.microsoft.com/office/drawing/2014/main" id="{AC814FB6-E90F-1B92-EA10-63D53CCE6ACA}"/>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B44DF8D3-AEA3-32EF-A753-5F1B8FE7EC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Unverifiable Claims</a:t>
            </a:r>
            <a:endParaRPr/>
          </a:p>
        </p:txBody>
      </p:sp>
      <p:sp>
        <p:nvSpPr>
          <p:cNvPr id="350" name="Google Shape;350;p45"/>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Some claims are not verifiable because:</a:t>
            </a:r>
            <a:endParaRPr sz="2000" dirty="0"/>
          </a:p>
          <a:p>
            <a:pPr lvl="1"/>
            <a:r>
              <a:rPr lang="en" sz="2000" dirty="0"/>
              <a:t>there is not enough evidence publicly available.</a:t>
            </a:r>
            <a:endParaRPr sz="2000" dirty="0"/>
          </a:p>
          <a:p>
            <a:pPr lvl="1"/>
            <a:r>
              <a:rPr lang="en" sz="2000" dirty="0"/>
              <a:t>there is enough evidence but the evidence is contradictory.</a:t>
            </a:r>
            <a:endParaRPr sz="2000" dirty="0"/>
          </a:p>
          <a:p>
            <a:pPr indent="0">
              <a:buNone/>
            </a:pPr>
            <a:endParaRPr sz="2000" dirty="0"/>
          </a:p>
          <a:p>
            <a:r>
              <a:rPr lang="en" sz="2000" dirty="0"/>
              <a:t>Recently released datasets, such as X-Fact [Gupta et al., 2021, ACL], address this issue by introducing a “non-verifiable” class label.</a:t>
            </a:r>
            <a:endParaRPr sz="2000" dirty="0"/>
          </a:p>
        </p:txBody>
      </p:sp>
      <p:pic>
        <p:nvPicPr>
          <p:cNvPr id="4" name="Picture 3">
            <a:extLst>
              <a:ext uri="{FF2B5EF4-FFF2-40B4-BE49-F238E27FC236}">
                <a16:creationId xmlns:a16="http://schemas.microsoft.com/office/drawing/2014/main" id="{59D40F07-74F7-ACBD-FE3D-83A5B19E88EE}"/>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90486ED-7005-D3E4-6147-4918ABCA04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Assumptions of the Existence of Relevant Evidence</a:t>
            </a:r>
            <a:endParaRPr/>
          </a:p>
        </p:txBody>
      </p:sp>
      <p:sp>
        <p:nvSpPr>
          <p:cNvPr id="356" name="Google Shape;356;p46"/>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In the given-evidence setting, it is assumed that relevant evidence can be found in the small set of evidence pool.</a:t>
            </a:r>
            <a:endParaRPr sz="2000" dirty="0"/>
          </a:p>
          <a:p>
            <a:pPr indent="0">
              <a:buNone/>
            </a:pPr>
            <a:endParaRPr sz="2000" dirty="0"/>
          </a:p>
          <a:p>
            <a:r>
              <a:rPr lang="en" sz="2000" dirty="0"/>
              <a:t>In real-world setting, however, new claim may not have any relevant evidence at all. Such assumption becomes invalid.</a:t>
            </a:r>
            <a:endParaRPr sz="2000" dirty="0"/>
          </a:p>
        </p:txBody>
      </p:sp>
      <p:pic>
        <p:nvPicPr>
          <p:cNvPr id="4" name="Picture 3">
            <a:extLst>
              <a:ext uri="{FF2B5EF4-FFF2-40B4-BE49-F238E27FC236}">
                <a16:creationId xmlns:a16="http://schemas.microsoft.com/office/drawing/2014/main" id="{2F8DF607-9159-5656-EBD4-C93AAC5CAB15}"/>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D066206-FB8D-5FDC-7429-C515BF16F1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Choice of Labels</a:t>
            </a:r>
            <a:endParaRPr/>
          </a:p>
        </p:txBody>
      </p:sp>
      <p:sp>
        <p:nvSpPr>
          <p:cNvPr id="362" name="Google Shape;362;p47"/>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Recent datasets introduced </a:t>
            </a:r>
            <a:r>
              <a:rPr lang="en" sz="2000" b="1" dirty="0"/>
              <a:t>fine-grained veracity labels</a:t>
            </a:r>
            <a:r>
              <a:rPr lang="en" sz="2000" dirty="0"/>
              <a:t>, some may include up to 40 classes [</a:t>
            </a:r>
            <a:r>
              <a:rPr lang="en" sz="2000" dirty="0" err="1"/>
              <a:t>Augenstein</a:t>
            </a:r>
            <a:r>
              <a:rPr lang="en" sz="2000" dirty="0"/>
              <a:t> et al., 2019, EMNLP], quantifying various amount of false information in the claim.</a:t>
            </a:r>
            <a:endParaRPr sz="2000" dirty="0"/>
          </a:p>
          <a:p>
            <a:r>
              <a:rPr lang="en" sz="2000" dirty="0"/>
              <a:t>It is not </a:t>
            </a:r>
            <a:r>
              <a:rPr lang="en" sz="2000" b="1" dirty="0"/>
              <a:t>non-trivial to determine the “falsehood” of a claim</a:t>
            </a:r>
            <a:r>
              <a:rPr lang="en" sz="2000" dirty="0"/>
              <a:t> and may subject to the </a:t>
            </a:r>
            <a:r>
              <a:rPr lang="en" sz="2000" b="1" dirty="0"/>
              <a:t>bias</a:t>
            </a:r>
            <a:r>
              <a:rPr lang="en" sz="2000" dirty="0"/>
              <a:t> of annotation processes and annotators.</a:t>
            </a:r>
            <a:endParaRPr sz="2000" dirty="0"/>
          </a:p>
          <a:p>
            <a:pPr marL="0" indent="0">
              <a:buNone/>
            </a:pPr>
            <a:r>
              <a:rPr lang="en" sz="2000" dirty="0"/>
              <a:t>Possible solution: Avoid introducing too many noisy labels or normalize the labels.</a:t>
            </a:r>
            <a:endParaRPr sz="2000" dirty="0"/>
          </a:p>
          <a:p>
            <a:pPr marL="0" indent="0">
              <a:buNone/>
            </a:pPr>
            <a:endParaRPr sz="2000" dirty="0"/>
          </a:p>
          <a:p>
            <a:r>
              <a:rPr lang="en" sz="2000" b="1" dirty="0"/>
              <a:t>A true claim can still be misleading </a:t>
            </a:r>
            <a:r>
              <a:rPr lang="en" sz="2000" dirty="0"/>
              <a:t>by cherry picking parts of a fact or presenting information in a misleading way [Guo et al., 2021, TACL].</a:t>
            </a:r>
            <a:endParaRPr sz="2000" dirty="0"/>
          </a:p>
          <a:p>
            <a:pPr marL="0" indent="0">
              <a:buNone/>
            </a:pPr>
            <a:r>
              <a:rPr lang="en" sz="2000" dirty="0"/>
              <a:t>Possible solution: Integrate propaganda detection technique into the fact checking process.</a:t>
            </a:r>
            <a:endParaRPr sz="2000" dirty="0"/>
          </a:p>
          <a:p>
            <a:pPr marL="1219170" indent="0">
              <a:buNone/>
            </a:pPr>
            <a:endParaRPr sz="2000" dirty="0"/>
          </a:p>
        </p:txBody>
      </p:sp>
      <p:pic>
        <p:nvPicPr>
          <p:cNvPr id="4" name="Picture 3">
            <a:extLst>
              <a:ext uri="{FF2B5EF4-FFF2-40B4-BE49-F238E27FC236}">
                <a16:creationId xmlns:a16="http://schemas.microsoft.com/office/drawing/2014/main" id="{16344115-FC47-9797-9592-F8A6B9E1B776}"/>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38BECC8-233F-79D0-9C90-5A1A11E38D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8"/>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Dataset Biases</a:t>
            </a:r>
            <a:endParaRPr/>
          </a:p>
        </p:txBody>
      </p:sp>
      <p:sp>
        <p:nvSpPr>
          <p:cNvPr id="368" name="Google Shape;368;p48"/>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Studies [Schuster et al., 2019, EMNLP] have shown that fact checking models often exploit bias in synthetic datasets, such as FEVER [Throne et al., 2018, NAACL].</a:t>
            </a:r>
            <a:endParaRPr sz="2000" dirty="0"/>
          </a:p>
          <a:p>
            <a:pPr indent="0">
              <a:buNone/>
            </a:pPr>
            <a:endParaRPr sz="2000" dirty="0"/>
          </a:p>
          <a:p>
            <a:r>
              <a:rPr lang="en" sz="2000" dirty="0"/>
              <a:t>Possible solutions:</a:t>
            </a:r>
            <a:endParaRPr sz="2000" dirty="0"/>
          </a:p>
          <a:p>
            <a:pPr lvl="1"/>
            <a:r>
              <a:rPr lang="en" sz="2000" dirty="0" err="1"/>
              <a:t>Debais</a:t>
            </a:r>
            <a:r>
              <a:rPr lang="en" sz="2000" dirty="0"/>
              <a:t> the dataset [</a:t>
            </a:r>
            <a:r>
              <a:rPr lang="en" sz="2000" dirty="0" err="1"/>
              <a:t>Mahabadi</a:t>
            </a:r>
            <a:r>
              <a:rPr lang="en" sz="2000" dirty="0"/>
              <a:t> et al., 2020, ACL]</a:t>
            </a:r>
            <a:endParaRPr sz="2000" dirty="0"/>
          </a:p>
          <a:p>
            <a:pPr lvl="1"/>
            <a:r>
              <a:rPr lang="en" sz="2000" dirty="0"/>
              <a:t>Debias the model without dropping performance much [Utama et al., 2020, ACL]</a:t>
            </a:r>
            <a:endParaRPr sz="2000" dirty="0"/>
          </a:p>
          <a:p>
            <a:pPr lvl="1"/>
            <a:r>
              <a:rPr lang="en" sz="2000" dirty="0"/>
              <a:t>Employ adversarial training with a attack model such as [</a:t>
            </a:r>
            <a:r>
              <a:rPr lang="en" sz="2000" dirty="0" err="1"/>
              <a:t>Niewinski</a:t>
            </a:r>
            <a:r>
              <a:rPr lang="en" sz="2000" dirty="0"/>
              <a:t> et al., 2019, FEVER Workshop]</a:t>
            </a:r>
            <a:endParaRPr sz="2000" dirty="0"/>
          </a:p>
        </p:txBody>
      </p:sp>
      <p:pic>
        <p:nvPicPr>
          <p:cNvPr id="4" name="Picture 3">
            <a:extLst>
              <a:ext uri="{FF2B5EF4-FFF2-40B4-BE49-F238E27FC236}">
                <a16:creationId xmlns:a16="http://schemas.microsoft.com/office/drawing/2014/main" id="{A822D43B-BA67-824A-A76C-1411DDDE2F83}"/>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57E2A4B3-AC9A-2A65-F5C0-233EE490BA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653667" y="600200"/>
            <a:ext cx="9726000" cy="5454400"/>
          </a:xfrm>
          <a:prstGeom prst="rect">
            <a:avLst/>
          </a:prstGeom>
        </p:spPr>
        <p:txBody>
          <a:bodyPr spcFirstLastPara="1" wrap="square" lIns="121900" tIns="121900" rIns="121900" bIns="121900" anchor="ctr" anchorCtr="0">
            <a:normAutofit/>
          </a:bodyPr>
          <a:lstStyle/>
          <a:p>
            <a:r>
              <a:rPr lang="en"/>
              <a:t>Fact Checking Methods</a:t>
            </a:r>
            <a:endParaRPr/>
          </a:p>
        </p:txBody>
      </p:sp>
      <p:pic>
        <p:nvPicPr>
          <p:cNvPr id="3" name="Picture 2">
            <a:extLst>
              <a:ext uri="{FF2B5EF4-FFF2-40B4-BE49-F238E27FC236}">
                <a16:creationId xmlns:a16="http://schemas.microsoft.com/office/drawing/2014/main" id="{283294BA-0832-3899-2A60-1AEB031047F5}"/>
              </a:ext>
            </a:extLst>
          </p:cNvPr>
          <p:cNvPicPr>
            <a:picLocks noChangeAspect="1"/>
          </p:cNvPicPr>
          <p:nvPr/>
        </p:nvPicPr>
        <p:blipFill>
          <a:blip r:embed="rId3"/>
          <a:stretch>
            <a:fillRect/>
          </a:stretch>
        </p:blipFill>
        <p:spPr>
          <a:xfrm>
            <a:off x="11537660" y="0"/>
            <a:ext cx="654340" cy="847493"/>
          </a:xfrm>
          <a:prstGeom prst="rect">
            <a:avLst/>
          </a:prstGeom>
        </p:spPr>
      </p:pic>
      <p:pic>
        <p:nvPicPr>
          <p:cNvPr id="4"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09B3DD46-05E8-4EF2-014D-1492C63C61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0C2A0AC-1DF2-FB6B-9C9C-62D8193F9870}"/>
              </a:ext>
            </a:extLst>
          </p:cNvPr>
          <p:cNvPicPr>
            <a:picLocks noChangeAspect="1"/>
          </p:cNvPicPr>
          <p:nvPr/>
        </p:nvPicPr>
        <p:blipFill>
          <a:blip r:embed="rId3"/>
          <a:stretch>
            <a:fillRect/>
          </a:stretch>
        </p:blipFill>
        <p:spPr>
          <a:xfrm>
            <a:off x="11690060" y="15240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60BD391E-47C9-56B1-F808-3C8303F5EE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289539" y="15240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 Checking Models</a:t>
            </a:r>
            <a:endParaRPr/>
          </a:p>
        </p:txBody>
      </p:sp>
      <p:sp>
        <p:nvSpPr>
          <p:cNvPr id="379" name="Google Shape;379;p50"/>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pPr marL="0" indent="0">
              <a:buNone/>
            </a:pPr>
            <a:r>
              <a:rPr lang="en" sz="2000" dirty="0"/>
              <a:t>Despite the difference in input types and task </a:t>
            </a:r>
            <a:r>
              <a:rPr lang="en" sz="2000" dirty="0" err="1"/>
              <a:t>forumluation</a:t>
            </a:r>
            <a:r>
              <a:rPr lang="en" sz="2000" dirty="0"/>
              <a:t>, most fact checking models contain two major components:</a:t>
            </a:r>
            <a:endParaRPr sz="2000" dirty="0"/>
          </a:p>
          <a:p>
            <a:pPr marL="0" indent="0">
              <a:buNone/>
            </a:pPr>
            <a:endParaRPr sz="2000" dirty="0"/>
          </a:p>
          <a:p>
            <a:r>
              <a:rPr lang="en" sz="2000" b="1" dirty="0"/>
              <a:t>Evidence retriever:</a:t>
            </a:r>
            <a:r>
              <a:rPr lang="en" sz="2000" dirty="0"/>
              <a:t> </a:t>
            </a:r>
            <a:endParaRPr sz="2000" dirty="0"/>
          </a:p>
          <a:p>
            <a:pPr indent="0">
              <a:buNone/>
            </a:pPr>
            <a:r>
              <a:rPr lang="en" sz="2000" dirty="0"/>
              <a:t>Retrieve relevant information from the web or a small set of candidates.</a:t>
            </a:r>
            <a:endParaRPr sz="2000" dirty="0"/>
          </a:p>
          <a:p>
            <a:pPr indent="0">
              <a:buNone/>
            </a:pPr>
            <a:endParaRPr sz="2000" dirty="0"/>
          </a:p>
          <a:p>
            <a:pPr indent="0">
              <a:buNone/>
            </a:pPr>
            <a:endParaRPr sz="2000" dirty="0"/>
          </a:p>
          <a:p>
            <a:r>
              <a:rPr lang="en" sz="2000" b="1" dirty="0"/>
              <a:t>Claim verifier:</a:t>
            </a:r>
            <a:r>
              <a:rPr lang="en" sz="2000" dirty="0"/>
              <a:t> </a:t>
            </a:r>
            <a:endParaRPr sz="2000" dirty="0"/>
          </a:p>
          <a:p>
            <a:pPr indent="0">
              <a:buNone/>
            </a:pPr>
            <a:r>
              <a:rPr lang="en" sz="2000" dirty="0"/>
              <a:t>Verify the compatibility between the retrieved evidence and the input claim.</a:t>
            </a:r>
            <a:endParaRPr sz="2000" dirty="0"/>
          </a:p>
        </p:txBody>
      </p:sp>
      <p:pic>
        <p:nvPicPr>
          <p:cNvPr id="4" name="Picture 3">
            <a:extLst>
              <a:ext uri="{FF2B5EF4-FFF2-40B4-BE49-F238E27FC236}">
                <a16:creationId xmlns:a16="http://schemas.microsoft.com/office/drawing/2014/main" id="{7425AC9B-FC01-487B-02F6-D91C113F164E}"/>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14F523F-E554-55B7-9A53-AE2144D22E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1"/>
          <p:cNvSpPr txBox="1"/>
          <p:nvPr/>
        </p:nvSpPr>
        <p:spPr>
          <a:xfrm>
            <a:off x="916667" y="1623067"/>
            <a:ext cx="30116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Arial"/>
                <a:cs typeface="Arial"/>
                <a:sym typeface="Arial"/>
              </a:rPr>
              <a:t>Claim: The Amazon rainforest is decreasing. </a:t>
            </a:r>
            <a:endParaRPr sz="1867" kern="0">
              <a:solidFill>
                <a:srgbClr val="000000"/>
              </a:solidFill>
              <a:latin typeface="Arial"/>
              <a:cs typeface="Arial"/>
              <a:sym typeface="Arial"/>
            </a:endParaRPr>
          </a:p>
        </p:txBody>
      </p:sp>
      <p:sp>
        <p:nvSpPr>
          <p:cNvPr id="385" name="Google Shape;385;p51"/>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 Checking Models</a:t>
            </a:r>
            <a:endParaRPr/>
          </a:p>
        </p:txBody>
      </p:sp>
      <p:pic>
        <p:nvPicPr>
          <p:cNvPr id="386" name="Google Shape;386;p51"/>
          <p:cNvPicPr preferRelativeResize="0"/>
          <p:nvPr/>
        </p:nvPicPr>
        <p:blipFill>
          <a:blip r:embed="rId3">
            <a:alphaModFix/>
          </a:blip>
          <a:stretch>
            <a:fillRect/>
          </a:stretch>
        </p:blipFill>
        <p:spPr>
          <a:xfrm>
            <a:off x="1667183" y="5033233"/>
            <a:ext cx="1510564" cy="1378531"/>
          </a:xfrm>
          <a:prstGeom prst="rect">
            <a:avLst/>
          </a:prstGeom>
          <a:noFill/>
          <a:ln>
            <a:noFill/>
          </a:ln>
        </p:spPr>
      </p:pic>
      <p:cxnSp>
        <p:nvCxnSpPr>
          <p:cNvPr id="387" name="Google Shape;387;p51"/>
          <p:cNvCxnSpPr>
            <a:stCxn id="384" idx="2"/>
            <a:endCxn id="388" idx="0"/>
          </p:cNvCxnSpPr>
          <p:nvPr/>
        </p:nvCxnSpPr>
        <p:spPr>
          <a:xfrm>
            <a:off x="2422467" y="2443892"/>
            <a:ext cx="0" cy="914042"/>
          </a:xfrm>
          <a:prstGeom prst="straightConnector1">
            <a:avLst/>
          </a:prstGeom>
          <a:noFill/>
          <a:ln w="9525" cap="flat" cmpd="sng">
            <a:solidFill>
              <a:schemeClr val="dk1"/>
            </a:solidFill>
            <a:prstDash val="solid"/>
            <a:round/>
            <a:headEnd type="none" w="med" len="med"/>
            <a:tailEnd type="stealth" w="med" len="med"/>
          </a:ln>
        </p:spPr>
      </p:cxnSp>
      <p:sp>
        <p:nvSpPr>
          <p:cNvPr id="388" name="Google Shape;388;p51"/>
          <p:cNvSpPr txBox="1"/>
          <p:nvPr/>
        </p:nvSpPr>
        <p:spPr>
          <a:xfrm>
            <a:off x="1642667" y="3357934"/>
            <a:ext cx="1559600" cy="820825"/>
          </a:xfrm>
          <a:prstGeom prst="rect">
            <a:avLst/>
          </a:prstGeom>
          <a:solidFill>
            <a:srgbClr val="C9DAF8"/>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Evidence Retriever</a:t>
            </a:r>
            <a:endParaRPr sz="1867" b="1" kern="0">
              <a:solidFill>
                <a:srgbClr val="000000"/>
              </a:solidFill>
              <a:latin typeface="Arial"/>
              <a:cs typeface="Arial"/>
              <a:sym typeface="Arial"/>
            </a:endParaRPr>
          </a:p>
        </p:txBody>
      </p:sp>
      <p:cxnSp>
        <p:nvCxnSpPr>
          <p:cNvPr id="389" name="Google Shape;389;p51"/>
          <p:cNvCxnSpPr>
            <a:cxnSpLocks/>
            <a:stCxn id="388" idx="3"/>
            <a:endCxn id="2" idx="1"/>
          </p:cNvCxnSpPr>
          <p:nvPr/>
        </p:nvCxnSpPr>
        <p:spPr>
          <a:xfrm>
            <a:off x="3202267" y="3768347"/>
            <a:ext cx="1103892" cy="648"/>
          </a:xfrm>
          <a:prstGeom prst="straightConnector1">
            <a:avLst/>
          </a:prstGeom>
          <a:noFill/>
          <a:ln w="9525" cap="flat" cmpd="sng">
            <a:solidFill>
              <a:schemeClr val="dk1"/>
            </a:solidFill>
            <a:prstDash val="solid"/>
            <a:round/>
            <a:headEnd type="none" w="med" len="med"/>
            <a:tailEnd type="stealth" w="med" len="med"/>
          </a:ln>
        </p:spPr>
      </p:cxnSp>
      <p:cxnSp>
        <p:nvCxnSpPr>
          <p:cNvPr id="391" name="Google Shape;391;p51"/>
          <p:cNvCxnSpPr>
            <a:cxnSpLocks/>
            <a:stCxn id="2" idx="3"/>
            <a:endCxn id="392" idx="1"/>
          </p:cNvCxnSpPr>
          <p:nvPr/>
        </p:nvCxnSpPr>
        <p:spPr>
          <a:xfrm>
            <a:off x="8072164" y="3768995"/>
            <a:ext cx="713303" cy="2536"/>
          </a:xfrm>
          <a:prstGeom prst="straightConnector1">
            <a:avLst/>
          </a:prstGeom>
          <a:noFill/>
          <a:ln w="9525" cap="flat" cmpd="sng">
            <a:solidFill>
              <a:schemeClr val="dk1"/>
            </a:solidFill>
            <a:prstDash val="solid"/>
            <a:round/>
            <a:headEnd type="none" w="med" len="med"/>
            <a:tailEnd type="stealth" w="med" len="med"/>
          </a:ln>
        </p:spPr>
      </p:cxnSp>
      <p:sp>
        <p:nvSpPr>
          <p:cNvPr id="392" name="Google Shape;392;p51"/>
          <p:cNvSpPr txBox="1"/>
          <p:nvPr/>
        </p:nvSpPr>
        <p:spPr>
          <a:xfrm>
            <a:off x="8785467" y="3361118"/>
            <a:ext cx="1559600" cy="820825"/>
          </a:xfrm>
          <a:prstGeom prst="rect">
            <a:avLst/>
          </a:prstGeom>
          <a:solidFill>
            <a:srgbClr val="F4CCCC"/>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Claim Verifier</a:t>
            </a:r>
            <a:endParaRPr sz="1867" b="1" kern="0">
              <a:solidFill>
                <a:srgbClr val="000000"/>
              </a:solidFill>
              <a:latin typeface="Arial"/>
              <a:cs typeface="Arial"/>
              <a:sym typeface="Arial"/>
            </a:endParaRPr>
          </a:p>
        </p:txBody>
      </p:sp>
      <p:sp>
        <p:nvSpPr>
          <p:cNvPr id="393" name="Google Shape;393;p51"/>
          <p:cNvSpPr txBox="1"/>
          <p:nvPr/>
        </p:nvSpPr>
        <p:spPr>
          <a:xfrm>
            <a:off x="9005467" y="4862034"/>
            <a:ext cx="11196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i="1" kern="0">
                <a:solidFill>
                  <a:srgbClr val="6AA84F"/>
                </a:solidFill>
                <a:latin typeface="Arial"/>
                <a:cs typeface="Arial"/>
                <a:sym typeface="Arial"/>
              </a:rPr>
              <a:t>True</a:t>
            </a:r>
            <a:endParaRPr sz="1867" b="1" i="1" kern="0">
              <a:solidFill>
                <a:srgbClr val="6AA84F"/>
              </a:solidFill>
              <a:latin typeface="Arial"/>
              <a:cs typeface="Arial"/>
              <a:sym typeface="Arial"/>
            </a:endParaRPr>
          </a:p>
        </p:txBody>
      </p:sp>
      <p:sp>
        <p:nvSpPr>
          <p:cNvPr id="394" name="Google Shape;394;p5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fld id="{00000000-1234-1234-1234-123412341234}" type="slidenum">
              <a:rPr lang="en" kern="0">
                <a:solidFill>
                  <a:srgbClr val="595959"/>
                </a:solidFill>
              </a:rPr>
              <a:pPr defTabSz="1219170"/>
              <a:t>29</a:t>
            </a:fld>
            <a:endParaRPr kern="0">
              <a:solidFill>
                <a:srgbClr val="595959"/>
              </a:solidFill>
            </a:endParaRPr>
          </a:p>
        </p:txBody>
      </p:sp>
      <p:cxnSp>
        <p:nvCxnSpPr>
          <p:cNvPr id="395" name="Google Shape;395;p51"/>
          <p:cNvCxnSpPr>
            <a:stCxn id="386" idx="0"/>
            <a:endCxn id="388" idx="2"/>
          </p:cNvCxnSpPr>
          <p:nvPr/>
        </p:nvCxnSpPr>
        <p:spPr>
          <a:xfrm flipV="1">
            <a:off x="2422465" y="4178759"/>
            <a:ext cx="2" cy="854474"/>
          </a:xfrm>
          <a:prstGeom prst="straightConnector1">
            <a:avLst/>
          </a:prstGeom>
          <a:noFill/>
          <a:ln w="9525" cap="flat" cmpd="sng">
            <a:solidFill>
              <a:schemeClr val="dk1"/>
            </a:solidFill>
            <a:prstDash val="solid"/>
            <a:round/>
            <a:headEnd type="none" w="med" len="med"/>
            <a:tailEnd type="stealth" w="med" len="med"/>
          </a:ln>
        </p:spPr>
      </p:cxnSp>
      <p:cxnSp>
        <p:nvCxnSpPr>
          <p:cNvPr id="396" name="Google Shape;396;p51"/>
          <p:cNvCxnSpPr>
            <a:stCxn id="384" idx="3"/>
            <a:endCxn id="392" idx="0"/>
          </p:cNvCxnSpPr>
          <p:nvPr/>
        </p:nvCxnSpPr>
        <p:spPr>
          <a:xfrm>
            <a:off x="3928267" y="2033480"/>
            <a:ext cx="5637000" cy="1327638"/>
          </a:xfrm>
          <a:prstGeom prst="bentConnector2">
            <a:avLst/>
          </a:prstGeom>
          <a:noFill/>
          <a:ln w="9525" cap="flat" cmpd="sng">
            <a:solidFill>
              <a:schemeClr val="dk1"/>
            </a:solidFill>
            <a:prstDash val="solid"/>
            <a:round/>
            <a:headEnd type="none" w="med" len="med"/>
            <a:tailEnd type="stealth" w="med" len="med"/>
          </a:ln>
        </p:spPr>
      </p:cxnSp>
      <p:cxnSp>
        <p:nvCxnSpPr>
          <p:cNvPr id="397" name="Google Shape;397;p51"/>
          <p:cNvCxnSpPr>
            <a:stCxn id="392" idx="2"/>
            <a:endCxn id="393" idx="0"/>
          </p:cNvCxnSpPr>
          <p:nvPr/>
        </p:nvCxnSpPr>
        <p:spPr>
          <a:xfrm>
            <a:off x="9565267" y="4181943"/>
            <a:ext cx="0" cy="680091"/>
          </a:xfrm>
          <a:prstGeom prst="straightConnector1">
            <a:avLst/>
          </a:prstGeom>
          <a:noFill/>
          <a:ln w="9525" cap="flat" cmpd="sng">
            <a:solidFill>
              <a:schemeClr val="dk1"/>
            </a:solidFill>
            <a:prstDash val="solid"/>
            <a:round/>
            <a:headEnd type="none" w="med" len="med"/>
            <a:tailEnd type="stealth" w="med" len="med"/>
          </a:ln>
        </p:spPr>
      </p:cxnSp>
      <p:pic>
        <p:nvPicPr>
          <p:cNvPr id="2" name="Picture 1">
            <a:extLst>
              <a:ext uri="{FF2B5EF4-FFF2-40B4-BE49-F238E27FC236}">
                <a16:creationId xmlns:a16="http://schemas.microsoft.com/office/drawing/2014/main" id="{93B22A2F-0968-D445-BBFA-C71A7B157D17}"/>
              </a:ext>
            </a:extLst>
          </p:cNvPr>
          <p:cNvPicPr>
            <a:picLocks noChangeAspect="1"/>
          </p:cNvPicPr>
          <p:nvPr/>
        </p:nvPicPr>
        <p:blipFill>
          <a:blip r:embed="rId4"/>
          <a:stretch>
            <a:fillRect/>
          </a:stretch>
        </p:blipFill>
        <p:spPr>
          <a:xfrm>
            <a:off x="4306159" y="3012575"/>
            <a:ext cx="3766005" cy="1512839"/>
          </a:xfrm>
          <a:prstGeom prst="rect">
            <a:avLst/>
          </a:prstGeom>
        </p:spPr>
      </p:pic>
      <p:sp>
        <p:nvSpPr>
          <p:cNvPr id="12" name="Rectangle 11">
            <a:extLst>
              <a:ext uri="{FF2B5EF4-FFF2-40B4-BE49-F238E27FC236}">
                <a16:creationId xmlns:a16="http://schemas.microsoft.com/office/drawing/2014/main" id="{D96B0B82-9CBC-FE4B-AC92-37F1F0C31DD1}"/>
              </a:ext>
            </a:extLst>
          </p:cNvPr>
          <p:cNvSpPr/>
          <p:nvPr/>
        </p:nvSpPr>
        <p:spPr>
          <a:xfrm>
            <a:off x="4306159" y="3887714"/>
            <a:ext cx="2827372" cy="163502"/>
          </a:xfrm>
          <a:prstGeom prst="rect">
            <a:avLst/>
          </a:prstGeom>
          <a:solidFill>
            <a:srgbClr val="FFFF0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pic>
        <p:nvPicPr>
          <p:cNvPr id="17" name="Picture 16">
            <a:extLst>
              <a:ext uri="{FF2B5EF4-FFF2-40B4-BE49-F238E27FC236}">
                <a16:creationId xmlns:a16="http://schemas.microsoft.com/office/drawing/2014/main" id="{175630A4-683D-23E5-B056-5647CAB6F61F}"/>
              </a:ext>
            </a:extLst>
          </p:cNvPr>
          <p:cNvPicPr>
            <a:picLocks noChangeAspect="1"/>
          </p:cNvPicPr>
          <p:nvPr/>
        </p:nvPicPr>
        <p:blipFill>
          <a:blip r:embed="rId5"/>
          <a:stretch>
            <a:fillRect/>
          </a:stretch>
        </p:blipFill>
        <p:spPr>
          <a:xfrm>
            <a:off x="11537660" y="0"/>
            <a:ext cx="654340" cy="847493"/>
          </a:xfrm>
          <a:prstGeom prst="rect">
            <a:avLst/>
          </a:prstGeom>
        </p:spPr>
      </p:pic>
      <p:pic>
        <p:nvPicPr>
          <p:cNvPr id="18"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D68F5D6-DF04-81EC-DE09-859C6C81FF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3135-744C-B144-BBC3-EC24DB67D8EA}"/>
              </a:ext>
            </a:extLst>
          </p:cNvPr>
          <p:cNvSpPr>
            <a:spLocks noGrp="1"/>
          </p:cNvSpPr>
          <p:nvPr>
            <p:ph type="title"/>
          </p:nvPr>
        </p:nvSpPr>
        <p:spPr>
          <a:xfrm>
            <a:off x="334536" y="58780"/>
            <a:ext cx="11857463" cy="688975"/>
          </a:xfrm>
        </p:spPr>
        <p:txBody>
          <a:bodyPr>
            <a:normAutofit fontScale="90000"/>
          </a:bodyPr>
          <a:lstStyle/>
          <a:p>
            <a:br>
              <a:rPr lang="en-US" sz="3200">
                <a:sym typeface="Palatino Linotype"/>
              </a:rPr>
            </a:br>
            <a:r>
              <a:rPr lang="en-US" sz="3200" b="1">
                <a:sym typeface="Palatino Linotype"/>
              </a:rPr>
              <a:t>Before we begin! Some logistics…</a:t>
            </a:r>
            <a:endParaRPr lang="en-US" sz="3200" b="1" dirty="0"/>
          </a:p>
        </p:txBody>
      </p:sp>
      <p:sp>
        <p:nvSpPr>
          <p:cNvPr id="4" name="Slide Number Placeholder 3">
            <a:extLst>
              <a:ext uri="{FF2B5EF4-FFF2-40B4-BE49-F238E27FC236}">
                <a16:creationId xmlns:a16="http://schemas.microsoft.com/office/drawing/2014/main" id="{15704ED3-1774-A342-9144-8A09442F3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6" name="Content Placeholder 5">
            <a:extLst>
              <a:ext uri="{FF2B5EF4-FFF2-40B4-BE49-F238E27FC236}">
                <a16:creationId xmlns:a16="http://schemas.microsoft.com/office/drawing/2014/main" id="{62BE34DE-D65A-D543-A0E9-5614108A2DEF}"/>
              </a:ext>
            </a:extLst>
          </p:cNvPr>
          <p:cNvSpPr>
            <a:spLocks noGrp="1"/>
          </p:cNvSpPr>
          <p:nvPr>
            <p:ph idx="1"/>
          </p:nvPr>
        </p:nvSpPr>
        <p:spPr/>
        <p:txBody>
          <a:bodyPr/>
          <a:lstStyle/>
          <a:p>
            <a:r>
              <a:rPr lang="en-US" dirty="0"/>
              <a:t>You can find the slides at:</a:t>
            </a:r>
          </a:p>
          <a:p>
            <a:pPr marL="457200" lvl="1" indent="0">
              <a:buNone/>
            </a:pPr>
            <a:r>
              <a:rPr lang="en-US" dirty="0">
                <a:hlinkClick r:id="rId3"/>
              </a:rPr>
              <a:t>https://tinyurl.com/battlefront-fake-news-tutorial</a:t>
            </a:r>
            <a:r>
              <a:rPr lang="en-US" dirty="0"/>
              <a:t> </a:t>
            </a:r>
          </a:p>
          <a:p>
            <a:pPr marL="457200" lvl="1" indent="0">
              <a:buNone/>
            </a:pPr>
            <a:endParaRPr lang="en-US" dirty="0"/>
          </a:p>
          <a:p>
            <a:r>
              <a:rPr lang="en-US" dirty="0"/>
              <a:t>Participation + Q&amp;A</a:t>
            </a:r>
          </a:p>
          <a:p>
            <a:endParaRPr lang="en-US" dirty="0"/>
          </a:p>
          <a:p>
            <a:endParaRPr lang="en-US" dirty="0"/>
          </a:p>
          <a:p>
            <a:pPr marL="0" indent="0">
              <a:buNone/>
            </a:pPr>
            <a:endParaRPr lang="en-US" dirty="0"/>
          </a:p>
          <a:p>
            <a:pPr marL="0" indent="0">
              <a:buNone/>
            </a:pPr>
            <a:endParaRPr lang="en-US" sz="1100" dirty="0"/>
          </a:p>
          <a:p>
            <a:r>
              <a:rPr lang="en-US" dirty="0"/>
              <a:t>Coffee Break</a:t>
            </a:r>
          </a:p>
          <a:p>
            <a:pPr lvl="1">
              <a:buFont typeface="Courier New" panose="02070309020205020404" pitchFamily="49" charset="0"/>
              <a:buChar char="o"/>
            </a:pPr>
            <a:r>
              <a:rPr lang="en-US" dirty="0"/>
              <a:t>  11-11:15am (Eastern Time)</a:t>
            </a:r>
          </a:p>
        </p:txBody>
      </p:sp>
      <p:pic>
        <p:nvPicPr>
          <p:cNvPr id="5122" name="Picture 2" descr="QR code - Wikipedia">
            <a:extLst>
              <a:ext uri="{FF2B5EF4-FFF2-40B4-BE49-F238E27FC236}">
                <a16:creationId xmlns:a16="http://schemas.microsoft.com/office/drawing/2014/main" id="{2C8C87FB-AF74-4946-9C11-9A62FF39EC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557" y="2929675"/>
            <a:ext cx="1365561" cy="13655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15694A1-B369-394E-A816-2C4489DC7075}"/>
              </a:ext>
            </a:extLst>
          </p:cNvPr>
          <p:cNvPicPr>
            <a:picLocks noChangeAspect="1"/>
          </p:cNvPicPr>
          <p:nvPr/>
        </p:nvPicPr>
        <p:blipFill>
          <a:blip r:embed="rId5"/>
          <a:stretch>
            <a:fillRect/>
          </a:stretch>
        </p:blipFill>
        <p:spPr>
          <a:xfrm>
            <a:off x="414918" y="799173"/>
            <a:ext cx="5216448" cy="292100"/>
          </a:xfrm>
          <a:prstGeom prst="rect">
            <a:avLst/>
          </a:prstGeom>
        </p:spPr>
      </p:pic>
      <p:pic>
        <p:nvPicPr>
          <p:cNvPr id="14" name="Picture 13">
            <a:extLst>
              <a:ext uri="{FF2B5EF4-FFF2-40B4-BE49-F238E27FC236}">
                <a16:creationId xmlns:a16="http://schemas.microsoft.com/office/drawing/2014/main" id="{7EA3C486-5F14-374F-BE49-268B845F77EE}"/>
              </a:ext>
            </a:extLst>
          </p:cNvPr>
          <p:cNvPicPr>
            <a:picLocks noChangeAspect="1"/>
          </p:cNvPicPr>
          <p:nvPr/>
        </p:nvPicPr>
        <p:blipFill rotWithShape="1">
          <a:blip r:embed="rId6"/>
          <a:srcRect t="931"/>
          <a:stretch/>
        </p:blipFill>
        <p:spPr>
          <a:xfrm>
            <a:off x="6930020" y="799173"/>
            <a:ext cx="4185423" cy="5007281"/>
          </a:xfrm>
          <a:prstGeom prst="rect">
            <a:avLst/>
          </a:prstGeom>
        </p:spPr>
      </p:pic>
      <p:sp>
        <p:nvSpPr>
          <p:cNvPr id="15" name="TextBox 14">
            <a:extLst>
              <a:ext uri="{FF2B5EF4-FFF2-40B4-BE49-F238E27FC236}">
                <a16:creationId xmlns:a16="http://schemas.microsoft.com/office/drawing/2014/main" id="{E36CC1D4-B24E-1749-8E90-DF35BDDD9162}"/>
              </a:ext>
            </a:extLst>
          </p:cNvPr>
          <p:cNvSpPr txBox="1"/>
          <p:nvPr/>
        </p:nvSpPr>
        <p:spPr>
          <a:xfrm>
            <a:off x="2364061" y="3427789"/>
            <a:ext cx="825190" cy="353943"/>
          </a:xfrm>
          <a:prstGeom prst="rect">
            <a:avLst/>
          </a:prstGeom>
          <a:noFill/>
        </p:spPr>
        <p:txBody>
          <a:bodyPr wrap="square" rtlCol="0">
            <a:spAutoFit/>
          </a:bodyPr>
          <a:lstStyle/>
          <a:p>
            <a:r>
              <a:rPr lang="en-US" sz="1700" dirty="0">
                <a:solidFill>
                  <a:srgbClr val="C00000"/>
                </a:solidFill>
              </a:rPr>
              <a:t>TODO</a:t>
            </a:r>
          </a:p>
        </p:txBody>
      </p:sp>
      <p:pic>
        <p:nvPicPr>
          <p:cNvPr id="13" name="Picture 12">
            <a:extLst>
              <a:ext uri="{FF2B5EF4-FFF2-40B4-BE49-F238E27FC236}">
                <a16:creationId xmlns:a16="http://schemas.microsoft.com/office/drawing/2014/main" id="{A9B9223C-B25F-3DDC-9820-CFCB25E8D201}"/>
              </a:ext>
            </a:extLst>
          </p:cNvPr>
          <p:cNvPicPr>
            <a:picLocks noChangeAspect="1"/>
          </p:cNvPicPr>
          <p:nvPr/>
        </p:nvPicPr>
        <p:blipFill>
          <a:blip r:embed="rId7"/>
          <a:stretch>
            <a:fillRect/>
          </a:stretch>
        </p:blipFill>
        <p:spPr>
          <a:xfrm>
            <a:off x="11537660" y="0"/>
            <a:ext cx="654340" cy="847493"/>
          </a:xfrm>
          <a:prstGeom prst="rect">
            <a:avLst/>
          </a:prstGeom>
        </p:spPr>
      </p:pic>
      <p:pic>
        <p:nvPicPr>
          <p:cNvPr id="1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45AFFC8F-B84B-B0E5-5E57-C1064DD822F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247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2"/>
          <p:cNvSpPr txBox="1"/>
          <p:nvPr/>
        </p:nvSpPr>
        <p:spPr>
          <a:xfrm>
            <a:off x="916667" y="1623067"/>
            <a:ext cx="30116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dirty="0">
                <a:solidFill>
                  <a:srgbClr val="000000"/>
                </a:solidFill>
                <a:latin typeface="Arial"/>
                <a:cs typeface="Arial"/>
                <a:sym typeface="Arial"/>
              </a:rPr>
              <a:t>Claim: The Amazon rainforest is decreasing. </a:t>
            </a:r>
            <a:endParaRPr sz="1867" kern="0" dirty="0">
              <a:solidFill>
                <a:srgbClr val="000000"/>
              </a:solidFill>
              <a:latin typeface="Arial"/>
              <a:cs typeface="Arial"/>
              <a:sym typeface="Arial"/>
            </a:endParaRPr>
          </a:p>
        </p:txBody>
      </p:sp>
      <p:sp>
        <p:nvSpPr>
          <p:cNvPr id="403" name="Google Shape;403;p52"/>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 Checking Models</a:t>
            </a:r>
            <a:endParaRPr/>
          </a:p>
        </p:txBody>
      </p:sp>
      <p:pic>
        <p:nvPicPr>
          <p:cNvPr id="404" name="Google Shape;404;p52"/>
          <p:cNvPicPr preferRelativeResize="0"/>
          <p:nvPr/>
        </p:nvPicPr>
        <p:blipFill>
          <a:blip r:embed="rId3">
            <a:alphaModFix/>
          </a:blip>
          <a:stretch>
            <a:fillRect/>
          </a:stretch>
        </p:blipFill>
        <p:spPr>
          <a:xfrm>
            <a:off x="1667183" y="5033233"/>
            <a:ext cx="1510564" cy="1378531"/>
          </a:xfrm>
          <a:prstGeom prst="rect">
            <a:avLst/>
          </a:prstGeom>
          <a:noFill/>
          <a:ln>
            <a:noFill/>
          </a:ln>
        </p:spPr>
      </p:pic>
      <p:cxnSp>
        <p:nvCxnSpPr>
          <p:cNvPr id="405" name="Google Shape;405;p52"/>
          <p:cNvCxnSpPr>
            <a:stCxn id="402" idx="2"/>
            <a:endCxn id="406" idx="0"/>
          </p:cNvCxnSpPr>
          <p:nvPr/>
        </p:nvCxnSpPr>
        <p:spPr>
          <a:xfrm>
            <a:off x="2422467" y="2443892"/>
            <a:ext cx="0" cy="914042"/>
          </a:xfrm>
          <a:prstGeom prst="straightConnector1">
            <a:avLst/>
          </a:prstGeom>
          <a:noFill/>
          <a:ln w="9525" cap="flat" cmpd="sng">
            <a:solidFill>
              <a:schemeClr val="dk1"/>
            </a:solidFill>
            <a:prstDash val="solid"/>
            <a:round/>
            <a:headEnd type="none" w="med" len="med"/>
            <a:tailEnd type="stealth" w="med" len="med"/>
          </a:ln>
        </p:spPr>
      </p:cxnSp>
      <p:sp>
        <p:nvSpPr>
          <p:cNvPr id="406" name="Google Shape;406;p52"/>
          <p:cNvSpPr txBox="1"/>
          <p:nvPr/>
        </p:nvSpPr>
        <p:spPr>
          <a:xfrm>
            <a:off x="1642667" y="3357934"/>
            <a:ext cx="1559600" cy="820825"/>
          </a:xfrm>
          <a:prstGeom prst="rect">
            <a:avLst/>
          </a:prstGeom>
          <a:solidFill>
            <a:srgbClr val="C9DAF8"/>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Evidence Retriever</a:t>
            </a:r>
            <a:endParaRPr sz="1867" b="1" kern="0">
              <a:solidFill>
                <a:srgbClr val="000000"/>
              </a:solidFill>
              <a:latin typeface="Arial"/>
              <a:cs typeface="Arial"/>
              <a:sym typeface="Arial"/>
            </a:endParaRPr>
          </a:p>
        </p:txBody>
      </p:sp>
      <p:cxnSp>
        <p:nvCxnSpPr>
          <p:cNvPr id="407" name="Google Shape;407;p52"/>
          <p:cNvCxnSpPr>
            <a:stCxn id="406" idx="3"/>
            <a:endCxn id="408" idx="1"/>
          </p:cNvCxnSpPr>
          <p:nvPr/>
        </p:nvCxnSpPr>
        <p:spPr>
          <a:xfrm flipV="1">
            <a:off x="3202267" y="3768335"/>
            <a:ext cx="670551" cy="12"/>
          </a:xfrm>
          <a:prstGeom prst="straightConnector1">
            <a:avLst/>
          </a:prstGeom>
          <a:noFill/>
          <a:ln w="9525" cap="flat" cmpd="sng">
            <a:solidFill>
              <a:schemeClr val="dk1"/>
            </a:solidFill>
            <a:prstDash val="solid"/>
            <a:round/>
            <a:headEnd type="none" w="med" len="med"/>
            <a:tailEnd type="stealth" w="med" len="med"/>
          </a:ln>
        </p:spPr>
      </p:cxnSp>
      <p:cxnSp>
        <p:nvCxnSpPr>
          <p:cNvPr id="409" name="Google Shape;409;p52"/>
          <p:cNvCxnSpPr>
            <a:stCxn id="410" idx="3"/>
            <a:endCxn id="411" idx="1"/>
          </p:cNvCxnSpPr>
          <p:nvPr/>
        </p:nvCxnSpPr>
        <p:spPr>
          <a:xfrm>
            <a:off x="8285134" y="3771528"/>
            <a:ext cx="500333" cy="3"/>
          </a:xfrm>
          <a:prstGeom prst="straightConnector1">
            <a:avLst/>
          </a:prstGeom>
          <a:noFill/>
          <a:ln w="9525" cap="flat" cmpd="sng">
            <a:solidFill>
              <a:schemeClr val="dk1"/>
            </a:solidFill>
            <a:prstDash val="solid"/>
            <a:round/>
            <a:headEnd type="none" w="med" len="med"/>
            <a:tailEnd type="stealth" w="med" len="med"/>
          </a:ln>
        </p:spPr>
      </p:cxnSp>
      <p:sp>
        <p:nvSpPr>
          <p:cNvPr id="411" name="Google Shape;411;p52"/>
          <p:cNvSpPr txBox="1"/>
          <p:nvPr/>
        </p:nvSpPr>
        <p:spPr>
          <a:xfrm>
            <a:off x="8785467" y="3361118"/>
            <a:ext cx="1559600" cy="820825"/>
          </a:xfrm>
          <a:prstGeom prst="rect">
            <a:avLst/>
          </a:prstGeom>
          <a:solidFill>
            <a:srgbClr val="F4CCCC"/>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Claim Verifier</a:t>
            </a:r>
            <a:endParaRPr sz="1867" b="1" kern="0">
              <a:solidFill>
                <a:srgbClr val="000000"/>
              </a:solidFill>
              <a:latin typeface="Arial"/>
              <a:cs typeface="Arial"/>
              <a:sym typeface="Arial"/>
            </a:endParaRPr>
          </a:p>
        </p:txBody>
      </p:sp>
      <p:sp>
        <p:nvSpPr>
          <p:cNvPr id="412" name="Google Shape;412;p52"/>
          <p:cNvSpPr txBox="1"/>
          <p:nvPr/>
        </p:nvSpPr>
        <p:spPr>
          <a:xfrm>
            <a:off x="9005467" y="4862034"/>
            <a:ext cx="11196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i="1" kern="0">
                <a:solidFill>
                  <a:srgbClr val="6AA84F"/>
                </a:solidFill>
                <a:latin typeface="Arial"/>
                <a:cs typeface="Arial"/>
                <a:sym typeface="Arial"/>
              </a:rPr>
              <a:t>True</a:t>
            </a:r>
            <a:endParaRPr sz="1867" b="1" i="1" kern="0">
              <a:solidFill>
                <a:srgbClr val="6AA84F"/>
              </a:solidFill>
              <a:latin typeface="Arial"/>
              <a:cs typeface="Arial"/>
              <a:sym typeface="Arial"/>
            </a:endParaRPr>
          </a:p>
        </p:txBody>
      </p:sp>
      <p:sp>
        <p:nvSpPr>
          <p:cNvPr id="413" name="Google Shape;413;p5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fld id="{00000000-1234-1234-1234-123412341234}" type="slidenum">
              <a:rPr lang="en" kern="0">
                <a:solidFill>
                  <a:srgbClr val="595959"/>
                </a:solidFill>
              </a:rPr>
              <a:pPr defTabSz="1219170"/>
              <a:t>30</a:t>
            </a:fld>
            <a:endParaRPr kern="0">
              <a:solidFill>
                <a:srgbClr val="595959"/>
              </a:solidFill>
            </a:endParaRPr>
          </a:p>
        </p:txBody>
      </p:sp>
      <p:cxnSp>
        <p:nvCxnSpPr>
          <p:cNvPr id="414" name="Google Shape;414;p52"/>
          <p:cNvCxnSpPr>
            <a:stCxn id="404" idx="0"/>
            <a:endCxn id="406" idx="2"/>
          </p:cNvCxnSpPr>
          <p:nvPr/>
        </p:nvCxnSpPr>
        <p:spPr>
          <a:xfrm flipV="1">
            <a:off x="2422465" y="4178759"/>
            <a:ext cx="2" cy="854474"/>
          </a:xfrm>
          <a:prstGeom prst="straightConnector1">
            <a:avLst/>
          </a:prstGeom>
          <a:noFill/>
          <a:ln w="9525" cap="flat" cmpd="sng">
            <a:solidFill>
              <a:schemeClr val="dk1"/>
            </a:solidFill>
            <a:prstDash val="solid"/>
            <a:round/>
            <a:headEnd type="none" w="med" len="med"/>
            <a:tailEnd type="stealth" w="med" len="med"/>
          </a:ln>
        </p:spPr>
      </p:cxnSp>
      <p:cxnSp>
        <p:nvCxnSpPr>
          <p:cNvPr id="415" name="Google Shape;415;p52"/>
          <p:cNvCxnSpPr>
            <a:stCxn id="402" idx="3"/>
            <a:endCxn id="411" idx="0"/>
          </p:cNvCxnSpPr>
          <p:nvPr/>
        </p:nvCxnSpPr>
        <p:spPr>
          <a:xfrm>
            <a:off x="3928267" y="2033480"/>
            <a:ext cx="5637000" cy="1327638"/>
          </a:xfrm>
          <a:prstGeom prst="bentConnector2">
            <a:avLst/>
          </a:prstGeom>
          <a:noFill/>
          <a:ln w="9525" cap="flat" cmpd="sng">
            <a:solidFill>
              <a:schemeClr val="dk1"/>
            </a:solidFill>
            <a:prstDash val="solid"/>
            <a:round/>
            <a:headEnd type="none" w="med" len="med"/>
            <a:tailEnd type="stealth" w="med" len="med"/>
          </a:ln>
        </p:spPr>
      </p:cxnSp>
      <p:cxnSp>
        <p:nvCxnSpPr>
          <p:cNvPr id="416" name="Google Shape;416;p52"/>
          <p:cNvCxnSpPr>
            <a:stCxn id="411" idx="2"/>
            <a:endCxn id="412" idx="0"/>
          </p:cNvCxnSpPr>
          <p:nvPr/>
        </p:nvCxnSpPr>
        <p:spPr>
          <a:xfrm>
            <a:off x="9565267" y="4181943"/>
            <a:ext cx="0" cy="680091"/>
          </a:xfrm>
          <a:prstGeom prst="straightConnector1">
            <a:avLst/>
          </a:prstGeom>
          <a:noFill/>
          <a:ln w="9525" cap="flat" cmpd="sng">
            <a:solidFill>
              <a:schemeClr val="dk1"/>
            </a:solidFill>
            <a:prstDash val="solid"/>
            <a:round/>
            <a:headEnd type="none" w="med" len="med"/>
            <a:tailEnd type="stealth" w="med" len="med"/>
          </a:ln>
        </p:spPr>
      </p:cxnSp>
      <p:sp>
        <p:nvSpPr>
          <p:cNvPr id="417" name="Google Shape;417;p52"/>
          <p:cNvSpPr txBox="1">
            <a:spLocks noGrp="1"/>
          </p:cNvSpPr>
          <p:nvPr>
            <p:ph type="body" idx="1"/>
          </p:nvPr>
        </p:nvSpPr>
        <p:spPr>
          <a:xfrm>
            <a:off x="4740767" y="5304600"/>
            <a:ext cx="6144400" cy="1461200"/>
          </a:xfrm>
          <a:prstGeom prst="rect">
            <a:avLst/>
          </a:prstGeom>
        </p:spPr>
        <p:txBody>
          <a:bodyPr spcFirstLastPara="1" wrap="square" lIns="121900" tIns="121900" rIns="121900" bIns="121900" anchor="t" anchorCtr="0">
            <a:normAutofit fontScale="92500"/>
          </a:bodyPr>
          <a:lstStyle/>
          <a:p>
            <a:pPr marL="0" indent="0">
              <a:buNone/>
            </a:pPr>
            <a:r>
              <a:rPr lang="en" sz="1867" dirty="0"/>
              <a:t>Depending on the granularity of the evidence retrieved, some methods adopt an additional </a:t>
            </a:r>
            <a:r>
              <a:rPr lang="en" sz="1867" b="1" dirty="0"/>
              <a:t>answer selector</a:t>
            </a:r>
            <a:r>
              <a:rPr lang="en" sz="1867" dirty="0"/>
              <a:t> module to </a:t>
            </a:r>
            <a:r>
              <a:rPr lang="en" sz="1867" b="1" dirty="0"/>
              <a:t>extract the important part of the evidence</a:t>
            </a:r>
            <a:r>
              <a:rPr lang="en" sz="1867" dirty="0"/>
              <a:t>, such as [</a:t>
            </a:r>
            <a:r>
              <a:rPr lang="en" sz="1867" dirty="0" err="1"/>
              <a:t>Wadden</a:t>
            </a:r>
            <a:r>
              <a:rPr lang="en" sz="1867" dirty="0"/>
              <a:t> et al., 2020, EMNLP] [Pradeep et al., 2021, LOUHI].</a:t>
            </a:r>
            <a:endParaRPr sz="1867" dirty="0"/>
          </a:p>
        </p:txBody>
      </p:sp>
      <p:pic>
        <p:nvPicPr>
          <p:cNvPr id="408" name="Google Shape;408;p52"/>
          <p:cNvPicPr preferRelativeResize="0"/>
          <p:nvPr/>
        </p:nvPicPr>
        <p:blipFill rotWithShape="1">
          <a:blip r:embed="rId4">
            <a:alphaModFix/>
          </a:blip>
          <a:srcRect l="27889" t="22646" r="27595" b="23829"/>
          <a:stretch/>
        </p:blipFill>
        <p:spPr>
          <a:xfrm>
            <a:off x="3872818" y="3165552"/>
            <a:ext cx="1002716" cy="1205565"/>
          </a:xfrm>
          <a:prstGeom prst="rect">
            <a:avLst/>
          </a:prstGeom>
          <a:noFill/>
          <a:ln>
            <a:noFill/>
          </a:ln>
        </p:spPr>
      </p:pic>
      <p:sp>
        <p:nvSpPr>
          <p:cNvPr id="418" name="Google Shape;418;p52"/>
          <p:cNvSpPr txBox="1"/>
          <p:nvPr/>
        </p:nvSpPr>
        <p:spPr>
          <a:xfrm>
            <a:off x="5462817" y="3361134"/>
            <a:ext cx="1410000" cy="820825"/>
          </a:xfrm>
          <a:prstGeom prst="rect">
            <a:avLst/>
          </a:prstGeom>
          <a:solidFill>
            <a:srgbClr val="FCE5CD"/>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Answer</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Selector</a:t>
            </a:r>
            <a:endParaRPr sz="1867" b="1" kern="0">
              <a:solidFill>
                <a:srgbClr val="000000"/>
              </a:solidFill>
              <a:latin typeface="Arial"/>
              <a:cs typeface="Arial"/>
              <a:sym typeface="Arial"/>
            </a:endParaRPr>
          </a:p>
        </p:txBody>
      </p:sp>
      <p:sp>
        <p:nvSpPr>
          <p:cNvPr id="419" name="Google Shape;419;p52"/>
          <p:cNvSpPr txBox="1"/>
          <p:nvPr/>
        </p:nvSpPr>
        <p:spPr>
          <a:xfrm>
            <a:off x="3594384" y="4536500"/>
            <a:ext cx="15596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Arial"/>
                <a:cs typeface="Arial"/>
                <a:sym typeface="Arial"/>
              </a:rPr>
              <a:t>Paragraph</a:t>
            </a:r>
            <a:endParaRPr sz="1867" kern="0">
              <a:solidFill>
                <a:srgbClr val="000000"/>
              </a:solidFill>
              <a:latin typeface="Arial"/>
              <a:cs typeface="Arial"/>
              <a:sym typeface="Arial"/>
            </a:endParaRPr>
          </a:p>
        </p:txBody>
      </p:sp>
      <p:cxnSp>
        <p:nvCxnSpPr>
          <p:cNvPr id="420" name="Google Shape;420;p52"/>
          <p:cNvCxnSpPr>
            <a:stCxn id="408" idx="3"/>
            <a:endCxn id="418" idx="1"/>
          </p:cNvCxnSpPr>
          <p:nvPr/>
        </p:nvCxnSpPr>
        <p:spPr>
          <a:xfrm>
            <a:off x="4875534" y="3768335"/>
            <a:ext cx="587283" cy="3212"/>
          </a:xfrm>
          <a:prstGeom prst="straightConnector1">
            <a:avLst/>
          </a:prstGeom>
          <a:noFill/>
          <a:ln w="9525" cap="flat" cmpd="sng">
            <a:solidFill>
              <a:schemeClr val="dk1"/>
            </a:solidFill>
            <a:prstDash val="solid"/>
            <a:round/>
            <a:headEnd type="none" w="med" len="med"/>
            <a:tailEnd type="stealth" w="med" len="med"/>
          </a:ln>
        </p:spPr>
      </p:cxnSp>
      <p:pic>
        <p:nvPicPr>
          <p:cNvPr id="410" name="Google Shape;410;p52"/>
          <p:cNvPicPr preferRelativeResize="0"/>
          <p:nvPr/>
        </p:nvPicPr>
        <p:blipFill rotWithShape="1">
          <a:blip r:embed="rId5">
            <a:alphaModFix/>
          </a:blip>
          <a:srcRect l="10405" t="12252" r="10405" b="31621"/>
          <a:stretch/>
        </p:blipFill>
        <p:spPr>
          <a:xfrm>
            <a:off x="7460101" y="3479138"/>
            <a:ext cx="825033" cy="584780"/>
          </a:xfrm>
          <a:prstGeom prst="rect">
            <a:avLst/>
          </a:prstGeom>
          <a:noFill/>
          <a:ln>
            <a:noFill/>
          </a:ln>
        </p:spPr>
      </p:pic>
      <p:cxnSp>
        <p:nvCxnSpPr>
          <p:cNvPr id="421" name="Google Shape;421;p52"/>
          <p:cNvCxnSpPr>
            <a:stCxn id="418" idx="3"/>
            <a:endCxn id="410" idx="1"/>
          </p:cNvCxnSpPr>
          <p:nvPr/>
        </p:nvCxnSpPr>
        <p:spPr>
          <a:xfrm flipV="1">
            <a:off x="6872817" y="3771528"/>
            <a:ext cx="587284" cy="19"/>
          </a:xfrm>
          <a:prstGeom prst="straightConnector1">
            <a:avLst/>
          </a:prstGeom>
          <a:noFill/>
          <a:ln w="9525" cap="flat" cmpd="sng">
            <a:solidFill>
              <a:schemeClr val="dk1"/>
            </a:solidFill>
            <a:prstDash val="solid"/>
            <a:round/>
            <a:headEnd type="none" w="med" len="med"/>
            <a:tailEnd type="stealth" w="med" len="med"/>
          </a:ln>
        </p:spPr>
      </p:cxnSp>
      <p:sp>
        <p:nvSpPr>
          <p:cNvPr id="422" name="Google Shape;422;p52"/>
          <p:cNvSpPr txBox="1"/>
          <p:nvPr/>
        </p:nvSpPr>
        <p:spPr>
          <a:xfrm>
            <a:off x="7092817" y="4417467"/>
            <a:ext cx="15596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Arial"/>
                <a:cs typeface="Arial"/>
                <a:sym typeface="Arial"/>
              </a:rPr>
              <a:t>Sentence</a:t>
            </a:r>
            <a:endParaRPr sz="1867" kern="0">
              <a:solidFill>
                <a:srgbClr val="000000"/>
              </a:solidFill>
              <a:latin typeface="Arial"/>
              <a:cs typeface="Arial"/>
              <a:sym typeface="Arial"/>
            </a:endParaRPr>
          </a:p>
        </p:txBody>
      </p:sp>
      <p:pic>
        <p:nvPicPr>
          <p:cNvPr id="23" name="Picture 22">
            <a:extLst>
              <a:ext uri="{FF2B5EF4-FFF2-40B4-BE49-F238E27FC236}">
                <a16:creationId xmlns:a16="http://schemas.microsoft.com/office/drawing/2014/main" id="{6398EF6F-5883-62C2-8ED0-654A6EA7B338}"/>
              </a:ext>
            </a:extLst>
          </p:cNvPr>
          <p:cNvPicPr>
            <a:picLocks noChangeAspect="1"/>
          </p:cNvPicPr>
          <p:nvPr/>
        </p:nvPicPr>
        <p:blipFill>
          <a:blip r:embed="rId6"/>
          <a:stretch>
            <a:fillRect/>
          </a:stretch>
        </p:blipFill>
        <p:spPr>
          <a:xfrm>
            <a:off x="11537660" y="-12192"/>
            <a:ext cx="654340" cy="847493"/>
          </a:xfrm>
          <a:prstGeom prst="rect">
            <a:avLst/>
          </a:prstGeom>
        </p:spPr>
      </p:pic>
      <p:pic>
        <p:nvPicPr>
          <p:cNvPr id="24"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7B7263F-DD5B-DDA3-B9FE-8A63D1F05A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12192"/>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4D4AEDCC-9BD3-B105-A624-08A03DB3BDE2}"/>
              </a:ext>
            </a:extLst>
          </p:cNvPr>
          <p:cNvPicPr>
            <a:picLocks noChangeAspect="1"/>
          </p:cNvPicPr>
          <p:nvPr/>
        </p:nvPicPr>
        <p:blipFill>
          <a:blip r:embed="rId6"/>
          <a:stretch>
            <a:fillRect/>
          </a:stretch>
        </p:blipFill>
        <p:spPr>
          <a:xfrm>
            <a:off x="11537660" y="0"/>
            <a:ext cx="654340" cy="847493"/>
          </a:xfrm>
          <a:prstGeom prst="rect">
            <a:avLst/>
          </a:prstGeom>
        </p:spPr>
      </p:pic>
      <p:pic>
        <p:nvPicPr>
          <p:cNvPr id="2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05AFE1F-8FC1-BD35-CB17-59A0CB3F14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Evidence Retriever</a:t>
            </a:r>
            <a:endParaRPr/>
          </a:p>
        </p:txBody>
      </p:sp>
      <p:sp>
        <p:nvSpPr>
          <p:cNvPr id="428" name="Google Shape;428;p53"/>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BM25 [Robertson et al., 2009, Now Publishers Inc.]</a:t>
            </a:r>
            <a:endParaRPr sz="2000" dirty="0"/>
          </a:p>
          <a:p>
            <a:pPr lvl="1"/>
            <a:r>
              <a:rPr lang="en" sz="2000" dirty="0"/>
              <a:t>Lexical overlap approach based on TF-IDF.</a:t>
            </a:r>
            <a:endParaRPr sz="2000" dirty="0"/>
          </a:p>
          <a:p>
            <a:r>
              <a:rPr lang="en" sz="2000" dirty="0"/>
              <a:t>Search engine</a:t>
            </a:r>
            <a:endParaRPr sz="2000" dirty="0"/>
          </a:p>
          <a:p>
            <a:pPr lvl="1"/>
            <a:r>
              <a:rPr lang="en" sz="2000" dirty="0"/>
              <a:t>Extract snippets from the search engine results queried with the input claim.</a:t>
            </a:r>
            <a:endParaRPr sz="2000" dirty="0"/>
          </a:p>
          <a:p>
            <a:r>
              <a:rPr lang="en" sz="2000" dirty="0"/>
              <a:t>Dense Passage Retriever (DPR) [</a:t>
            </a:r>
            <a:r>
              <a:rPr lang="en" sz="2000" dirty="0" err="1"/>
              <a:t>Karpukhin</a:t>
            </a:r>
            <a:r>
              <a:rPr lang="en" sz="2000" dirty="0"/>
              <a:t> et al., 2020, EMNLP]</a:t>
            </a:r>
            <a:endParaRPr sz="2000" dirty="0"/>
          </a:p>
          <a:p>
            <a:pPr lvl="1"/>
            <a:r>
              <a:rPr lang="en" sz="2000" dirty="0"/>
              <a:t>A dual-encoder architecture that separately encode the claim and evidences. </a:t>
            </a:r>
            <a:endParaRPr sz="2000" dirty="0"/>
          </a:p>
          <a:p>
            <a:pPr lvl="1"/>
            <a:r>
              <a:rPr lang="en" sz="2000" dirty="0"/>
              <a:t>Inner product is used to select the most relevant evidence.</a:t>
            </a:r>
            <a:endParaRPr sz="2000" dirty="0"/>
          </a:p>
          <a:p>
            <a:r>
              <a:rPr lang="en" sz="2000" dirty="0"/>
              <a:t>Language model</a:t>
            </a:r>
            <a:endParaRPr sz="2000" dirty="0"/>
          </a:p>
          <a:p>
            <a:pPr lvl="1"/>
            <a:r>
              <a:rPr lang="en" sz="2000" dirty="0"/>
              <a:t>Learns to predict whether a claim-evidence pair is relevant. → higher computation complexity</a:t>
            </a:r>
            <a:endParaRPr sz="2000" dirty="0"/>
          </a:p>
          <a:p>
            <a:pPr lvl="1"/>
            <a:r>
              <a:rPr lang="en" sz="2000" dirty="0"/>
              <a:t>Only applicable in the given-evidence setting.</a:t>
            </a:r>
            <a:endParaRPr sz="2000" dirty="0"/>
          </a:p>
        </p:txBody>
      </p:sp>
      <p:pic>
        <p:nvPicPr>
          <p:cNvPr id="4" name="Picture 3">
            <a:extLst>
              <a:ext uri="{FF2B5EF4-FFF2-40B4-BE49-F238E27FC236}">
                <a16:creationId xmlns:a16="http://schemas.microsoft.com/office/drawing/2014/main" id="{9960D350-D671-6D44-A0E4-C09B106ED302}"/>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5B4C419-8F07-667F-B30A-EBD85C7802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Issues Of Using Search Engine as Evidence Retriever</a:t>
            </a:r>
            <a:endParaRPr/>
          </a:p>
        </p:txBody>
      </p:sp>
      <p:sp>
        <p:nvSpPr>
          <p:cNvPr id="434" name="Google Shape;434;p54"/>
          <p:cNvSpPr txBox="1">
            <a:spLocks noGrp="1"/>
          </p:cNvSpPr>
          <p:nvPr>
            <p:ph type="body" idx="1"/>
          </p:nvPr>
        </p:nvSpPr>
        <p:spPr>
          <a:xfrm>
            <a:off x="872833" y="4068667"/>
            <a:ext cx="3545600" cy="15392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lnSpcReduction="10000"/>
          </a:bodyPr>
          <a:lstStyle/>
          <a:p>
            <a:pPr marL="0" indent="0">
              <a:buNone/>
            </a:pPr>
            <a:r>
              <a:rPr lang="en" sz="1867"/>
              <a:t>The emissions generated by watching 30 minutes of Netflix is the same as driving almost 4 miles.</a:t>
            </a:r>
            <a:endParaRPr sz="1867"/>
          </a:p>
        </p:txBody>
      </p:sp>
      <p:sp>
        <p:nvSpPr>
          <p:cNvPr id="435" name="Google Shape;435;p54"/>
          <p:cNvSpPr txBox="1">
            <a:spLocks noGrp="1"/>
          </p:cNvSpPr>
          <p:nvPr>
            <p:ph type="body" idx="1"/>
          </p:nvPr>
        </p:nvSpPr>
        <p:spPr>
          <a:xfrm>
            <a:off x="228500" y="858033"/>
            <a:ext cx="11870000" cy="2743600"/>
          </a:xfrm>
          <a:prstGeom prst="rect">
            <a:avLst/>
          </a:prstGeom>
        </p:spPr>
        <p:txBody>
          <a:bodyPr spcFirstLastPara="1" wrap="square" lIns="121900" tIns="121900" rIns="121900" bIns="121900" anchor="t" anchorCtr="0">
            <a:normAutofit/>
          </a:bodyPr>
          <a:lstStyle/>
          <a:p>
            <a:r>
              <a:rPr lang="en" sz="2000" dirty="0"/>
              <a:t>Since many datasets are collected from fact checking websites, querying search engine with the fact checked claims will likely </a:t>
            </a:r>
            <a:r>
              <a:rPr lang="en" sz="2000" b="1" dirty="0"/>
              <a:t>return</a:t>
            </a:r>
            <a:r>
              <a:rPr lang="en" sz="2000" dirty="0"/>
              <a:t> </a:t>
            </a:r>
            <a:r>
              <a:rPr lang="en" sz="2000" b="1" dirty="0"/>
              <a:t>the fact checking web pages where the claim was collected</a:t>
            </a:r>
            <a:r>
              <a:rPr lang="en" sz="2000" dirty="0"/>
              <a:t>. This may lead to deceivingly good performance but poor generalizability to new claims that are not fact checked.</a:t>
            </a:r>
            <a:endParaRPr sz="2000" dirty="0"/>
          </a:p>
          <a:p>
            <a:pPr indent="0">
              <a:buNone/>
            </a:pPr>
            <a:endParaRPr sz="2000" dirty="0"/>
          </a:p>
          <a:p>
            <a:r>
              <a:rPr lang="en" sz="2000" dirty="0"/>
              <a:t>Solution: restrict the domain from which the search engine retrieve information.</a:t>
            </a:r>
            <a:endParaRPr sz="2000" dirty="0"/>
          </a:p>
        </p:txBody>
      </p:sp>
      <p:pic>
        <p:nvPicPr>
          <p:cNvPr id="436" name="Google Shape;436;p54"/>
          <p:cNvPicPr preferRelativeResize="0"/>
          <p:nvPr/>
        </p:nvPicPr>
        <p:blipFill>
          <a:blip r:embed="rId3">
            <a:alphaModFix/>
          </a:blip>
          <a:stretch>
            <a:fillRect/>
          </a:stretch>
        </p:blipFill>
        <p:spPr>
          <a:xfrm>
            <a:off x="7399367" y="4186252"/>
            <a:ext cx="4022236" cy="1304033"/>
          </a:xfrm>
          <a:prstGeom prst="rect">
            <a:avLst/>
          </a:prstGeom>
          <a:noFill/>
          <a:ln>
            <a:noFill/>
          </a:ln>
        </p:spPr>
      </p:pic>
      <p:sp>
        <p:nvSpPr>
          <p:cNvPr id="437" name="Google Shape;437;p54"/>
          <p:cNvSpPr txBox="1"/>
          <p:nvPr/>
        </p:nvSpPr>
        <p:spPr>
          <a:xfrm>
            <a:off x="7701200" y="5646967"/>
            <a:ext cx="33024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Image from politifact.com</a:t>
            </a:r>
            <a:endParaRPr sz="1867" kern="0">
              <a:solidFill>
                <a:srgbClr val="000000"/>
              </a:solidFill>
              <a:latin typeface="Roboto"/>
              <a:ea typeface="Roboto"/>
              <a:cs typeface="Roboto"/>
              <a:sym typeface="Roboto"/>
            </a:endParaRPr>
          </a:p>
        </p:txBody>
      </p:sp>
      <p:pic>
        <p:nvPicPr>
          <p:cNvPr id="438" name="Google Shape;438;p54"/>
          <p:cNvPicPr preferRelativeResize="0"/>
          <p:nvPr/>
        </p:nvPicPr>
        <p:blipFill>
          <a:blip r:embed="rId4">
            <a:alphaModFix/>
          </a:blip>
          <a:stretch>
            <a:fillRect/>
          </a:stretch>
        </p:blipFill>
        <p:spPr>
          <a:xfrm>
            <a:off x="5285400" y="4214767"/>
            <a:ext cx="1247000" cy="1247000"/>
          </a:xfrm>
          <a:prstGeom prst="rect">
            <a:avLst/>
          </a:prstGeom>
          <a:noFill/>
          <a:ln>
            <a:noFill/>
          </a:ln>
        </p:spPr>
      </p:pic>
      <p:cxnSp>
        <p:nvCxnSpPr>
          <p:cNvPr id="439" name="Google Shape;439;p54"/>
          <p:cNvCxnSpPr>
            <a:stCxn id="434" idx="3"/>
            <a:endCxn id="438" idx="1"/>
          </p:cNvCxnSpPr>
          <p:nvPr/>
        </p:nvCxnSpPr>
        <p:spPr>
          <a:xfrm>
            <a:off x="4418433" y="4838267"/>
            <a:ext cx="866800" cy="0"/>
          </a:xfrm>
          <a:prstGeom prst="straightConnector1">
            <a:avLst/>
          </a:prstGeom>
          <a:noFill/>
          <a:ln w="9525" cap="flat" cmpd="sng">
            <a:solidFill>
              <a:schemeClr val="dk1"/>
            </a:solidFill>
            <a:prstDash val="solid"/>
            <a:round/>
            <a:headEnd type="none" w="med" len="med"/>
            <a:tailEnd type="stealth" w="med" len="med"/>
          </a:ln>
        </p:spPr>
      </p:cxnSp>
      <p:cxnSp>
        <p:nvCxnSpPr>
          <p:cNvPr id="440" name="Google Shape;440;p54"/>
          <p:cNvCxnSpPr>
            <a:stCxn id="438" idx="3"/>
            <a:endCxn id="436" idx="1"/>
          </p:cNvCxnSpPr>
          <p:nvPr/>
        </p:nvCxnSpPr>
        <p:spPr>
          <a:xfrm>
            <a:off x="6532400" y="4838267"/>
            <a:ext cx="866800" cy="0"/>
          </a:xfrm>
          <a:prstGeom prst="straightConnector1">
            <a:avLst/>
          </a:prstGeom>
          <a:noFill/>
          <a:ln w="9525" cap="flat" cmpd="sng">
            <a:solidFill>
              <a:schemeClr val="dk1"/>
            </a:solidFill>
            <a:prstDash val="solid"/>
            <a:round/>
            <a:headEnd type="none" w="med" len="med"/>
            <a:tailEnd type="stealth" w="med" len="med"/>
          </a:ln>
        </p:spPr>
      </p:cxnSp>
      <p:pic>
        <p:nvPicPr>
          <p:cNvPr id="10" name="Picture 9">
            <a:extLst>
              <a:ext uri="{FF2B5EF4-FFF2-40B4-BE49-F238E27FC236}">
                <a16:creationId xmlns:a16="http://schemas.microsoft.com/office/drawing/2014/main" id="{582210EA-71D1-5D26-FA9C-A77476B5A9CE}"/>
              </a:ext>
            </a:extLst>
          </p:cNvPr>
          <p:cNvPicPr>
            <a:picLocks noChangeAspect="1"/>
          </p:cNvPicPr>
          <p:nvPr/>
        </p:nvPicPr>
        <p:blipFill>
          <a:blip r:embed="rId5"/>
          <a:stretch>
            <a:fillRect/>
          </a:stretch>
        </p:blipFill>
        <p:spPr>
          <a:xfrm>
            <a:off x="11537660" y="0"/>
            <a:ext cx="654340" cy="847493"/>
          </a:xfrm>
          <a:prstGeom prst="rect">
            <a:avLst/>
          </a:prstGeom>
        </p:spPr>
      </p:pic>
      <p:pic>
        <p:nvPicPr>
          <p:cNvPr id="1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0F9AD4A6-8FBD-E493-6BB6-5E835F8E7D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5"/>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DPR [Karpukhin et al., 2020, EMNLP]</a:t>
            </a:r>
            <a:endParaRPr/>
          </a:p>
        </p:txBody>
      </p:sp>
      <p:pic>
        <p:nvPicPr>
          <p:cNvPr id="446" name="Google Shape;446;p55"/>
          <p:cNvPicPr preferRelativeResize="0"/>
          <p:nvPr/>
        </p:nvPicPr>
        <p:blipFill rotWithShape="1">
          <a:blip r:embed="rId3">
            <a:alphaModFix/>
          </a:blip>
          <a:srcRect l="24179" t="9246" r="23584" b="9997"/>
          <a:stretch/>
        </p:blipFill>
        <p:spPr>
          <a:xfrm>
            <a:off x="4687789" y="4317297"/>
            <a:ext cx="1108911" cy="1714400"/>
          </a:xfrm>
          <a:prstGeom prst="rect">
            <a:avLst/>
          </a:prstGeom>
          <a:noFill/>
          <a:ln>
            <a:noFill/>
          </a:ln>
        </p:spPr>
      </p:pic>
      <p:pic>
        <p:nvPicPr>
          <p:cNvPr id="447" name="Google Shape;447;p55"/>
          <p:cNvPicPr preferRelativeResize="0"/>
          <p:nvPr/>
        </p:nvPicPr>
        <p:blipFill rotWithShape="1">
          <a:blip r:embed="rId3">
            <a:alphaModFix/>
          </a:blip>
          <a:srcRect l="24179" t="9246" r="23584" b="9997"/>
          <a:stretch/>
        </p:blipFill>
        <p:spPr>
          <a:xfrm>
            <a:off x="4687789" y="1812397"/>
            <a:ext cx="1108911" cy="1714400"/>
          </a:xfrm>
          <a:prstGeom prst="rect">
            <a:avLst/>
          </a:prstGeom>
          <a:noFill/>
          <a:ln>
            <a:noFill/>
          </a:ln>
        </p:spPr>
      </p:pic>
      <p:sp>
        <p:nvSpPr>
          <p:cNvPr id="448" name="Google Shape;448;p55"/>
          <p:cNvSpPr txBox="1">
            <a:spLocks noGrp="1"/>
          </p:cNvSpPr>
          <p:nvPr>
            <p:ph type="body" idx="1"/>
          </p:nvPr>
        </p:nvSpPr>
        <p:spPr>
          <a:xfrm>
            <a:off x="2121784" y="2422200"/>
            <a:ext cx="1362800" cy="4948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fontScale="92500" lnSpcReduction="20000"/>
          </a:bodyPr>
          <a:lstStyle/>
          <a:p>
            <a:pPr marL="0" indent="0" algn="ctr">
              <a:buNone/>
            </a:pPr>
            <a:r>
              <a:rPr lang="en" sz="1867"/>
              <a:t>Claim</a:t>
            </a:r>
            <a:endParaRPr sz="1867"/>
          </a:p>
        </p:txBody>
      </p:sp>
      <p:pic>
        <p:nvPicPr>
          <p:cNvPr id="449" name="Google Shape;449;p55"/>
          <p:cNvPicPr preferRelativeResize="0"/>
          <p:nvPr/>
        </p:nvPicPr>
        <p:blipFill>
          <a:blip r:embed="rId4">
            <a:alphaModFix/>
          </a:blip>
          <a:stretch>
            <a:fillRect/>
          </a:stretch>
        </p:blipFill>
        <p:spPr>
          <a:xfrm>
            <a:off x="2047917" y="4485233"/>
            <a:ext cx="1510564" cy="1378531"/>
          </a:xfrm>
          <a:prstGeom prst="rect">
            <a:avLst/>
          </a:prstGeom>
          <a:noFill/>
          <a:ln>
            <a:noFill/>
          </a:ln>
        </p:spPr>
      </p:pic>
      <p:cxnSp>
        <p:nvCxnSpPr>
          <p:cNvPr id="450" name="Google Shape;450;p55"/>
          <p:cNvCxnSpPr>
            <a:stCxn id="448" idx="3"/>
            <a:endCxn id="447" idx="1"/>
          </p:cNvCxnSpPr>
          <p:nvPr/>
        </p:nvCxnSpPr>
        <p:spPr>
          <a:xfrm>
            <a:off x="3484584" y="2669600"/>
            <a:ext cx="1203200" cy="0"/>
          </a:xfrm>
          <a:prstGeom prst="straightConnector1">
            <a:avLst/>
          </a:prstGeom>
          <a:noFill/>
          <a:ln w="9525" cap="flat" cmpd="sng">
            <a:solidFill>
              <a:schemeClr val="dk1"/>
            </a:solidFill>
            <a:prstDash val="solid"/>
            <a:round/>
            <a:headEnd type="none" w="med" len="med"/>
            <a:tailEnd type="stealth" w="med" len="med"/>
          </a:ln>
        </p:spPr>
      </p:cxnSp>
      <p:cxnSp>
        <p:nvCxnSpPr>
          <p:cNvPr id="451" name="Google Shape;451;p55"/>
          <p:cNvCxnSpPr>
            <a:stCxn id="449" idx="3"/>
            <a:endCxn id="446" idx="1"/>
          </p:cNvCxnSpPr>
          <p:nvPr/>
        </p:nvCxnSpPr>
        <p:spPr>
          <a:xfrm>
            <a:off x="3558480" y="5174499"/>
            <a:ext cx="1129200" cy="0"/>
          </a:xfrm>
          <a:prstGeom prst="straightConnector1">
            <a:avLst/>
          </a:prstGeom>
          <a:noFill/>
          <a:ln w="9525" cap="flat" cmpd="sng">
            <a:solidFill>
              <a:schemeClr val="dk1"/>
            </a:solidFill>
            <a:prstDash val="solid"/>
            <a:round/>
            <a:headEnd type="none" w="med" len="med"/>
            <a:tailEnd type="stealth" w="med" len="med"/>
          </a:ln>
        </p:spPr>
      </p:cxnSp>
      <p:sp>
        <p:nvSpPr>
          <p:cNvPr id="452" name="Google Shape;452;p55"/>
          <p:cNvSpPr txBox="1"/>
          <p:nvPr/>
        </p:nvSpPr>
        <p:spPr>
          <a:xfrm>
            <a:off x="7882684" y="3662767"/>
            <a:ext cx="1887200" cy="533504"/>
          </a:xfrm>
          <a:prstGeom prst="rect">
            <a:avLst/>
          </a:prstGeom>
          <a:solidFill>
            <a:srgbClr val="C9DAF8"/>
          </a:solid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Inner Product</a:t>
            </a:r>
            <a:endParaRPr sz="1867" kern="0">
              <a:solidFill>
                <a:srgbClr val="000000"/>
              </a:solidFill>
              <a:latin typeface="Roboto"/>
              <a:ea typeface="Roboto"/>
              <a:cs typeface="Roboto"/>
              <a:sym typeface="Roboto"/>
            </a:endParaRPr>
          </a:p>
        </p:txBody>
      </p:sp>
      <p:cxnSp>
        <p:nvCxnSpPr>
          <p:cNvPr id="453" name="Google Shape;453;p55"/>
          <p:cNvCxnSpPr>
            <a:stCxn id="447" idx="3"/>
            <a:endCxn id="452" idx="1"/>
          </p:cNvCxnSpPr>
          <p:nvPr/>
        </p:nvCxnSpPr>
        <p:spPr>
          <a:xfrm>
            <a:off x="5796700" y="2669597"/>
            <a:ext cx="2085984" cy="1259922"/>
          </a:xfrm>
          <a:prstGeom prst="straightConnector1">
            <a:avLst/>
          </a:prstGeom>
          <a:noFill/>
          <a:ln w="9525" cap="flat" cmpd="sng">
            <a:solidFill>
              <a:schemeClr val="dk1"/>
            </a:solidFill>
            <a:prstDash val="solid"/>
            <a:round/>
            <a:headEnd type="none" w="med" len="med"/>
            <a:tailEnd type="stealth" w="med" len="med"/>
          </a:ln>
        </p:spPr>
      </p:cxnSp>
      <p:cxnSp>
        <p:nvCxnSpPr>
          <p:cNvPr id="454" name="Google Shape;454;p55"/>
          <p:cNvCxnSpPr>
            <a:stCxn id="446" idx="3"/>
            <a:endCxn id="452" idx="1"/>
          </p:cNvCxnSpPr>
          <p:nvPr/>
        </p:nvCxnSpPr>
        <p:spPr>
          <a:xfrm flipV="1">
            <a:off x="5796700" y="3929519"/>
            <a:ext cx="2085984" cy="1244978"/>
          </a:xfrm>
          <a:prstGeom prst="straightConnector1">
            <a:avLst/>
          </a:prstGeom>
          <a:noFill/>
          <a:ln w="9525" cap="flat" cmpd="sng">
            <a:solidFill>
              <a:schemeClr val="dk1"/>
            </a:solidFill>
            <a:prstDash val="solid"/>
            <a:round/>
            <a:headEnd type="none" w="med" len="med"/>
            <a:tailEnd type="stealth" w="med" len="med"/>
          </a:ln>
        </p:spPr>
      </p:cxnSp>
      <p:sp>
        <p:nvSpPr>
          <p:cNvPr id="455" name="Google Shape;455;p55"/>
          <p:cNvSpPr txBox="1">
            <a:spLocks noGrp="1"/>
          </p:cNvSpPr>
          <p:nvPr>
            <p:ph type="body" idx="1"/>
          </p:nvPr>
        </p:nvSpPr>
        <p:spPr>
          <a:xfrm>
            <a:off x="7448633" y="4485233"/>
            <a:ext cx="4743200" cy="2286000"/>
          </a:xfrm>
          <a:prstGeom prst="rect">
            <a:avLst/>
          </a:prstGeom>
        </p:spPr>
        <p:txBody>
          <a:bodyPr spcFirstLastPara="1" wrap="square" lIns="121900" tIns="121900" rIns="121900" bIns="121900" anchor="t" anchorCtr="0">
            <a:normAutofit/>
          </a:bodyPr>
          <a:lstStyle/>
          <a:p>
            <a:pPr indent="-431789">
              <a:buSzPts val="1500"/>
            </a:pPr>
            <a:r>
              <a:rPr lang="en" sz="2000"/>
              <a:t>Documents are split into chunks of texts (passages) as evidences.</a:t>
            </a:r>
            <a:endParaRPr sz="2000"/>
          </a:p>
          <a:p>
            <a:pPr indent="-431789">
              <a:buSzPts val="1500"/>
            </a:pPr>
            <a:r>
              <a:rPr lang="en" sz="2000"/>
              <a:t>Relevancy of a claim and a passage is measured via inner product.</a:t>
            </a:r>
            <a:endParaRPr sz="2000"/>
          </a:p>
        </p:txBody>
      </p:sp>
      <p:pic>
        <p:nvPicPr>
          <p:cNvPr id="13" name="Picture 12">
            <a:extLst>
              <a:ext uri="{FF2B5EF4-FFF2-40B4-BE49-F238E27FC236}">
                <a16:creationId xmlns:a16="http://schemas.microsoft.com/office/drawing/2014/main" id="{C2F43315-3B66-4F16-23D3-29C489E2C06E}"/>
              </a:ext>
            </a:extLst>
          </p:cNvPr>
          <p:cNvPicPr>
            <a:picLocks noChangeAspect="1"/>
          </p:cNvPicPr>
          <p:nvPr/>
        </p:nvPicPr>
        <p:blipFill>
          <a:blip r:embed="rId5"/>
          <a:stretch>
            <a:fillRect/>
          </a:stretch>
        </p:blipFill>
        <p:spPr>
          <a:xfrm>
            <a:off x="11537660" y="0"/>
            <a:ext cx="654340" cy="847493"/>
          </a:xfrm>
          <a:prstGeom prst="rect">
            <a:avLst/>
          </a:prstGeom>
        </p:spPr>
      </p:pic>
      <p:pic>
        <p:nvPicPr>
          <p:cNvPr id="14"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99D2759D-6D7A-94E9-AF07-B6330EBC54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6"/>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Using DPR for Open-retrieval Fact Checking</a:t>
            </a:r>
            <a:endParaRPr/>
          </a:p>
        </p:txBody>
      </p:sp>
      <p:sp>
        <p:nvSpPr>
          <p:cNvPr id="461" name="Google Shape;461;p56"/>
          <p:cNvSpPr txBox="1">
            <a:spLocks noGrp="1"/>
          </p:cNvSpPr>
          <p:nvPr>
            <p:ph type="body" idx="1"/>
          </p:nvPr>
        </p:nvSpPr>
        <p:spPr>
          <a:xfrm>
            <a:off x="228500" y="858033"/>
            <a:ext cx="11870000" cy="4403200"/>
          </a:xfrm>
          <a:prstGeom prst="rect">
            <a:avLst/>
          </a:prstGeom>
        </p:spPr>
        <p:txBody>
          <a:bodyPr spcFirstLastPara="1" wrap="square" lIns="121900" tIns="121900" rIns="121900" bIns="121900" anchor="t" anchorCtr="0">
            <a:normAutofit/>
          </a:bodyPr>
          <a:lstStyle/>
          <a:p>
            <a:r>
              <a:rPr lang="en" sz="2000" dirty="0"/>
              <a:t>A naive approach is to directly use the DPR checkpoints trained on open-domain QA datasets.</a:t>
            </a:r>
            <a:endParaRPr sz="2000" dirty="0"/>
          </a:p>
          <a:p>
            <a:r>
              <a:rPr lang="en" sz="2000" dirty="0"/>
              <a:t>Yet, </a:t>
            </a:r>
            <a:r>
              <a:rPr lang="en" sz="2000" b="1" dirty="0"/>
              <a:t>domain mismatch/discrepancy</a:t>
            </a:r>
            <a:r>
              <a:rPr lang="en" sz="2000" dirty="0"/>
              <a:t> exists:</a:t>
            </a:r>
            <a:endParaRPr sz="2000" dirty="0"/>
          </a:p>
          <a:p>
            <a:pPr lvl="1"/>
            <a:r>
              <a:rPr lang="en" sz="2000" dirty="0"/>
              <a:t>Fact checking: queries are </a:t>
            </a:r>
            <a:r>
              <a:rPr lang="en" sz="2000" b="1" dirty="0"/>
              <a:t>claims</a:t>
            </a:r>
            <a:endParaRPr sz="2000" b="1" dirty="0"/>
          </a:p>
          <a:p>
            <a:pPr lvl="1"/>
            <a:r>
              <a:rPr lang="en" sz="2000" dirty="0"/>
              <a:t>Question answer: queries are </a:t>
            </a:r>
            <a:r>
              <a:rPr lang="en" sz="2000" b="1" dirty="0"/>
              <a:t>questions</a:t>
            </a:r>
            <a:r>
              <a:rPr lang="en" sz="2000" dirty="0"/>
              <a:t> </a:t>
            </a:r>
            <a:endParaRPr sz="2000" dirty="0"/>
          </a:p>
          <a:p>
            <a:r>
              <a:rPr lang="en" sz="2000" dirty="0"/>
              <a:t>Possible solutions:</a:t>
            </a:r>
            <a:endParaRPr sz="2000" dirty="0"/>
          </a:p>
          <a:p>
            <a:pPr lvl="1"/>
            <a:r>
              <a:rPr lang="en" sz="2000" dirty="0"/>
              <a:t>Fine-tune DPR on silver-quality data generated by approaches similar to </a:t>
            </a:r>
            <a:r>
              <a:rPr lang="en" sz="2000" dirty="0" err="1"/>
              <a:t>QAGen</a:t>
            </a:r>
            <a:r>
              <a:rPr lang="en" sz="2000" dirty="0"/>
              <a:t> [</a:t>
            </a:r>
            <a:r>
              <a:rPr lang="en" sz="2000" dirty="0" err="1"/>
              <a:t>Shakeri</a:t>
            </a:r>
            <a:r>
              <a:rPr lang="en" sz="2000" dirty="0"/>
              <a:t> et al., 2020, EMNLP].</a:t>
            </a:r>
            <a:endParaRPr sz="2000" dirty="0"/>
          </a:p>
          <a:p>
            <a:pPr lvl="1"/>
            <a:r>
              <a:rPr lang="en" sz="2000" dirty="0"/>
              <a:t>Refine representations of queries (claim) and passages with contrastive learning or the Inverse Cloze Task [</a:t>
            </a:r>
            <a:r>
              <a:rPr lang="en" sz="2000" dirty="0" err="1"/>
              <a:t>Izacard</a:t>
            </a:r>
            <a:r>
              <a:rPr lang="en" sz="2000" dirty="0"/>
              <a:t> et al., 2022, </a:t>
            </a:r>
            <a:r>
              <a:rPr lang="en" sz="2000" dirty="0" err="1"/>
              <a:t>arxiv</a:t>
            </a:r>
            <a:r>
              <a:rPr lang="en" sz="2000" dirty="0"/>
              <a:t>] [Huang et al., 2022, submission].</a:t>
            </a:r>
            <a:endParaRPr sz="2000" dirty="0"/>
          </a:p>
        </p:txBody>
      </p:sp>
      <p:pic>
        <p:nvPicPr>
          <p:cNvPr id="4" name="Picture 3">
            <a:extLst>
              <a:ext uri="{FF2B5EF4-FFF2-40B4-BE49-F238E27FC236}">
                <a16:creationId xmlns:a16="http://schemas.microsoft.com/office/drawing/2014/main" id="{B78DA06D-02C8-5CE5-E779-BB145427F46E}"/>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2789926-6FA2-526B-A1ED-5973EF3BF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B1D45DD-04B3-AB58-90A5-3231DF153FBC}"/>
              </a:ext>
            </a:extLst>
          </p:cNvPr>
          <p:cNvPicPr>
            <a:picLocks noChangeAspect="1"/>
          </p:cNvPicPr>
          <p:nvPr/>
        </p:nvPicPr>
        <p:blipFill>
          <a:blip r:embed="rId3"/>
          <a:stretch>
            <a:fillRect/>
          </a:stretch>
        </p:blipFill>
        <p:spPr>
          <a:xfrm>
            <a:off x="11690060" y="15240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44B8F1B-6A82-3A9F-4F74-C28EEEAC71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289539" y="15240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7"/>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Which retriever is the most effective?</a:t>
            </a:r>
            <a:endParaRPr/>
          </a:p>
        </p:txBody>
      </p:sp>
      <p:sp>
        <p:nvSpPr>
          <p:cNvPr id="467" name="Google Shape;467;p57"/>
          <p:cNvSpPr txBox="1"/>
          <p:nvPr/>
        </p:nvSpPr>
        <p:spPr>
          <a:xfrm>
            <a:off x="6573600" y="2673934"/>
            <a:ext cx="5618400" cy="1108148"/>
          </a:xfrm>
          <a:prstGeom prst="rect">
            <a:avLst/>
          </a:prstGeom>
          <a:noFill/>
          <a:ln>
            <a:noFill/>
          </a:ln>
        </p:spPr>
        <p:txBody>
          <a:bodyPr spcFirstLastPara="1" wrap="square" lIns="121900" tIns="121900" rIns="121900" bIns="121900" anchor="t" anchorCtr="0">
            <a:spAutoFit/>
          </a:bodyPr>
          <a:lstStyle/>
          <a:p>
            <a:pPr marL="609585" indent="-423323" defTabSz="1219170">
              <a:buClr>
                <a:srgbClr val="000000"/>
              </a:buClr>
              <a:buSzPts val="1400"/>
              <a:buFont typeface="Roboto"/>
              <a:buChar char="●"/>
            </a:pPr>
            <a:r>
              <a:rPr lang="en" sz="1867" kern="0">
                <a:solidFill>
                  <a:srgbClr val="000000"/>
                </a:solidFill>
                <a:latin typeface="Roboto"/>
                <a:ea typeface="Roboto"/>
                <a:cs typeface="Roboto"/>
                <a:sym typeface="Roboto"/>
              </a:rPr>
              <a:t>T5 outperforms BM25 when trained on smaller-scale in-domain or larger-scale out-of-domain data.</a:t>
            </a:r>
            <a:endParaRPr sz="1867" kern="0">
              <a:solidFill>
                <a:srgbClr val="000000"/>
              </a:solidFill>
              <a:latin typeface="Roboto"/>
              <a:ea typeface="Roboto"/>
              <a:cs typeface="Roboto"/>
              <a:sym typeface="Roboto"/>
            </a:endParaRPr>
          </a:p>
        </p:txBody>
      </p:sp>
      <p:graphicFrame>
        <p:nvGraphicFramePr>
          <p:cNvPr id="468" name="Google Shape;468;p57"/>
          <p:cNvGraphicFramePr/>
          <p:nvPr/>
        </p:nvGraphicFramePr>
        <p:xfrm>
          <a:off x="1388964" y="1481291"/>
          <a:ext cx="5064833" cy="2611835"/>
        </p:xfrm>
        <a:graphic>
          <a:graphicData uri="http://schemas.openxmlformats.org/drawingml/2006/table">
            <a:tbl>
              <a:tblPr firstRow="1" bandRow="1">
                <a:noFill/>
              </a:tblPr>
              <a:tblGrid>
                <a:gridCol w="2053867">
                  <a:extLst>
                    <a:ext uri="{9D8B030D-6E8A-4147-A177-3AD203B41FA5}">
                      <a16:colId xmlns:a16="http://schemas.microsoft.com/office/drawing/2014/main" val="20000"/>
                    </a:ext>
                  </a:extLst>
                </a:gridCol>
                <a:gridCol w="1423933">
                  <a:extLst>
                    <a:ext uri="{9D8B030D-6E8A-4147-A177-3AD203B41FA5}">
                      <a16:colId xmlns:a16="http://schemas.microsoft.com/office/drawing/2014/main" val="20001"/>
                    </a:ext>
                  </a:extLst>
                </a:gridCol>
                <a:gridCol w="1587033">
                  <a:extLst>
                    <a:ext uri="{9D8B030D-6E8A-4147-A177-3AD203B41FA5}">
                      <a16:colId xmlns:a16="http://schemas.microsoft.com/office/drawing/2014/main" val="20002"/>
                    </a:ext>
                  </a:extLst>
                </a:gridCol>
              </a:tblGrid>
              <a:tr h="522367">
                <a:tc>
                  <a:txBody>
                    <a:bodyPr/>
                    <a:lstStyle/>
                    <a:p>
                      <a:pPr marL="0" marR="0" lvl="0" indent="0" algn="l" rtl="0">
                        <a:spcBef>
                          <a:spcPts val="0"/>
                        </a:spcBef>
                        <a:spcAft>
                          <a:spcPts val="0"/>
                        </a:spcAft>
                        <a:buNone/>
                      </a:pPr>
                      <a:r>
                        <a:rPr lang="en" sz="1700">
                          <a:solidFill>
                            <a:srgbClr val="000000"/>
                          </a:solidFill>
                        </a:rPr>
                        <a:t>Evidence Retriever</a:t>
                      </a:r>
                      <a:endParaRPr sz="1700" b="0" i="0" u="none" strike="noStrike" cap="none">
                        <a:solidFill>
                          <a:srgbClr val="000000"/>
                        </a:solidFill>
                        <a:latin typeface="Calibri"/>
                        <a:ea typeface="Calibri"/>
                        <a:cs typeface="Calibri"/>
                        <a:sym typeface="Calibri"/>
                      </a:endParaRPr>
                    </a:p>
                  </a:txBody>
                  <a:tcPr marL="12700" marR="12700" marT="127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 sz="1700">
                          <a:solidFill>
                            <a:srgbClr val="000000"/>
                          </a:solidFill>
                        </a:rPr>
                        <a:t>Recall@3</a:t>
                      </a:r>
                      <a:endParaRPr sz="1700" b="0" i="0" u="none" strike="noStrike" cap="none">
                        <a:solidFill>
                          <a:srgbClr val="000000"/>
                        </a:solidFill>
                        <a:latin typeface="Calibri"/>
                        <a:ea typeface="Calibri"/>
                        <a:cs typeface="Calibri"/>
                        <a:sym typeface="Calibri"/>
                      </a:endParaRPr>
                    </a:p>
                  </a:txBody>
                  <a:tcPr marL="12700" marR="12700" marT="127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 sz="1700">
                          <a:solidFill>
                            <a:srgbClr val="000000"/>
                          </a:solidFill>
                        </a:rPr>
                        <a:t>Recall@5</a:t>
                      </a:r>
                      <a:endParaRPr sz="1700" b="0" i="0" u="none" strike="noStrike" cap="none">
                        <a:solidFill>
                          <a:srgbClr val="000000"/>
                        </a:solidFill>
                        <a:latin typeface="Calibri"/>
                        <a:ea typeface="Calibri"/>
                        <a:cs typeface="Calibri"/>
                        <a:sym typeface="Calibri"/>
                      </a:endParaRPr>
                    </a:p>
                  </a:txBody>
                  <a:tcPr marL="12700" marR="12700" marT="127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22367">
                <a:tc>
                  <a:txBody>
                    <a:bodyPr/>
                    <a:lstStyle/>
                    <a:p>
                      <a:pPr marL="0" marR="0" lvl="0" indent="0" algn="l" rtl="0">
                        <a:spcBef>
                          <a:spcPts val="0"/>
                        </a:spcBef>
                        <a:spcAft>
                          <a:spcPts val="0"/>
                        </a:spcAft>
                        <a:buNone/>
                      </a:pPr>
                      <a:r>
                        <a:rPr lang="en" sz="1700"/>
                        <a:t>BM25</a:t>
                      </a:r>
                      <a:endParaRPr sz="1700" b="0" i="0" u="none" strike="noStrike" cap="none">
                        <a:solidFill>
                          <a:srgbClr val="000000"/>
                        </a:solidFill>
                        <a:latin typeface="Calibri"/>
                        <a:ea typeface="Calibri"/>
                        <a:cs typeface="Calibri"/>
                        <a:sym typeface="Calibri"/>
                      </a:endParaRPr>
                    </a:p>
                  </a:txBody>
                  <a:tcPr marL="12700" marR="12700" marT="12700" marB="0" anchor="b">
                    <a:lnT w="1270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sz="1600"/>
                        <a:t>79.90</a:t>
                      </a:r>
                      <a:endParaRPr sz="1600"/>
                    </a:p>
                  </a:txBody>
                  <a:tcPr marL="12700" marR="12700" marT="12700" marB="0" anchor="b">
                    <a:lnT w="1270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sz="1600"/>
                        <a:t>84.69</a:t>
                      </a:r>
                      <a:endParaRPr sz="1600"/>
                    </a:p>
                  </a:txBody>
                  <a:tcPr marL="12700" marR="12700" marT="12700" marB="0" anchor="b">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522367">
                <a:tc>
                  <a:txBody>
                    <a:bodyPr/>
                    <a:lstStyle/>
                    <a:p>
                      <a:pPr marL="0" marR="0" lvl="0" indent="0" algn="l" rtl="0">
                        <a:spcBef>
                          <a:spcPts val="0"/>
                        </a:spcBef>
                        <a:spcAft>
                          <a:spcPts val="0"/>
                        </a:spcAft>
                        <a:buNone/>
                      </a:pPr>
                      <a:r>
                        <a:rPr lang="en" sz="1700"/>
                        <a:t>T5 (MS Marco)</a:t>
                      </a:r>
                      <a:endParaRPr sz="1700"/>
                    </a:p>
                  </a:txBody>
                  <a:tcPr marL="12700" marR="12700" marT="12700" marB="0" anchor="b"/>
                </a:tc>
                <a:tc>
                  <a:txBody>
                    <a:bodyPr/>
                    <a:lstStyle/>
                    <a:p>
                      <a:pPr marL="0" marR="0" lvl="0" indent="0" algn="ctr" rtl="0">
                        <a:spcBef>
                          <a:spcPts val="0"/>
                        </a:spcBef>
                        <a:spcAft>
                          <a:spcPts val="0"/>
                        </a:spcAft>
                        <a:buNone/>
                      </a:pPr>
                      <a:r>
                        <a:rPr lang="en" sz="1600"/>
                        <a:t>86.12</a:t>
                      </a:r>
                      <a:endParaRPr sz="1600" b="0" i="0" u="none" strike="noStrike" cap="none">
                        <a:solidFill>
                          <a:srgbClr val="000000"/>
                        </a:solidFill>
                        <a:latin typeface="Calibri"/>
                        <a:ea typeface="Calibri"/>
                        <a:cs typeface="Calibri"/>
                        <a:sym typeface="Calibri"/>
                      </a:endParaRPr>
                    </a:p>
                  </a:txBody>
                  <a:tcPr marL="12700" marR="12700" marT="12700" marB="0" anchor="b"/>
                </a:tc>
                <a:tc>
                  <a:txBody>
                    <a:bodyPr/>
                    <a:lstStyle/>
                    <a:p>
                      <a:pPr marL="0" marR="0" lvl="0" indent="0" algn="ctr" rtl="0">
                        <a:spcBef>
                          <a:spcPts val="0"/>
                        </a:spcBef>
                        <a:spcAft>
                          <a:spcPts val="0"/>
                        </a:spcAft>
                        <a:buNone/>
                      </a:pPr>
                      <a:r>
                        <a:rPr lang="en" sz="1600" b="1"/>
                        <a:t>89.95</a:t>
                      </a:r>
                      <a:endParaRPr sz="1600" b="1" i="0" u="none" strike="noStrike" cap="none">
                        <a:solidFill>
                          <a:srgbClr val="000000"/>
                        </a:solidFill>
                      </a:endParaRPr>
                    </a:p>
                  </a:txBody>
                  <a:tcPr marL="12700" marR="12700" marT="12700" marB="0" anchor="b"/>
                </a:tc>
                <a:extLst>
                  <a:ext uri="{0D108BD9-81ED-4DB2-BD59-A6C34878D82A}">
                    <a16:rowId xmlns:a16="http://schemas.microsoft.com/office/drawing/2014/main" val="10002"/>
                  </a:ext>
                </a:extLst>
              </a:tr>
              <a:tr h="522367">
                <a:tc>
                  <a:txBody>
                    <a:bodyPr/>
                    <a:lstStyle/>
                    <a:p>
                      <a:pPr marL="0" marR="0" lvl="0" indent="0" algn="l" rtl="0">
                        <a:spcBef>
                          <a:spcPts val="0"/>
                        </a:spcBef>
                        <a:spcAft>
                          <a:spcPts val="0"/>
                        </a:spcAft>
                        <a:buNone/>
                      </a:pPr>
                      <a:r>
                        <a:rPr lang="en" sz="1700"/>
                        <a:t>T5 (MS Marco Med)</a:t>
                      </a:r>
                      <a:endParaRPr sz="1700"/>
                    </a:p>
                  </a:txBody>
                  <a:tcPr marL="12700" marR="12700" marT="12700" marB="0" anchor="b"/>
                </a:tc>
                <a:tc>
                  <a:txBody>
                    <a:bodyPr/>
                    <a:lstStyle/>
                    <a:p>
                      <a:pPr marL="0" marR="0" lvl="0" indent="0" algn="ctr" rtl="0">
                        <a:spcBef>
                          <a:spcPts val="0"/>
                        </a:spcBef>
                        <a:spcAft>
                          <a:spcPts val="0"/>
                        </a:spcAft>
                        <a:buNone/>
                      </a:pPr>
                      <a:r>
                        <a:rPr lang="en" sz="1600" dirty="0"/>
                        <a:t>85.65</a:t>
                      </a:r>
                      <a:endParaRPr sz="1600" b="0" i="0" u="none" strike="noStrike" cap="none" dirty="0">
                        <a:solidFill>
                          <a:srgbClr val="000000"/>
                        </a:solidFill>
                        <a:latin typeface="Calibri"/>
                        <a:ea typeface="Calibri"/>
                        <a:cs typeface="Calibri"/>
                        <a:sym typeface="Calibri"/>
                      </a:endParaRPr>
                    </a:p>
                  </a:txBody>
                  <a:tcPr marL="12700" marR="12700" marT="12700" marB="0" anchor="b"/>
                </a:tc>
                <a:tc>
                  <a:txBody>
                    <a:bodyPr/>
                    <a:lstStyle/>
                    <a:p>
                      <a:pPr marL="0" marR="0" lvl="0" indent="0" algn="ctr" rtl="0">
                        <a:spcBef>
                          <a:spcPts val="0"/>
                        </a:spcBef>
                        <a:spcAft>
                          <a:spcPts val="0"/>
                        </a:spcAft>
                        <a:buNone/>
                      </a:pPr>
                      <a:r>
                        <a:rPr lang="en" sz="1600"/>
                        <a:t>89.00</a:t>
                      </a:r>
                      <a:endParaRPr sz="1600" b="0" i="0" u="none" strike="noStrike" cap="none">
                        <a:solidFill>
                          <a:srgbClr val="000000"/>
                        </a:solidFill>
                        <a:latin typeface="Calibri"/>
                        <a:ea typeface="Calibri"/>
                        <a:cs typeface="Calibri"/>
                        <a:sym typeface="Calibri"/>
                      </a:endParaRPr>
                    </a:p>
                  </a:txBody>
                  <a:tcPr marL="12700" marR="12700" marT="12700" marB="0" anchor="b"/>
                </a:tc>
                <a:extLst>
                  <a:ext uri="{0D108BD9-81ED-4DB2-BD59-A6C34878D82A}">
                    <a16:rowId xmlns:a16="http://schemas.microsoft.com/office/drawing/2014/main" val="10003"/>
                  </a:ext>
                </a:extLst>
              </a:tr>
              <a:tr h="522367">
                <a:tc>
                  <a:txBody>
                    <a:bodyPr/>
                    <a:lstStyle/>
                    <a:p>
                      <a:pPr marL="0" marR="0" lvl="0" indent="0" algn="l" rtl="0">
                        <a:spcBef>
                          <a:spcPts val="0"/>
                        </a:spcBef>
                        <a:spcAft>
                          <a:spcPts val="0"/>
                        </a:spcAft>
                        <a:buNone/>
                      </a:pPr>
                      <a:r>
                        <a:rPr lang="en" sz="1700"/>
                        <a:t>T5 (SciFact) </a:t>
                      </a:r>
                      <a:endParaRPr sz="1700" b="0" i="0" u="none" strike="noStrike" cap="none">
                        <a:solidFill>
                          <a:srgbClr val="000000"/>
                        </a:solidFill>
                        <a:latin typeface="Calibri"/>
                        <a:ea typeface="Calibri"/>
                        <a:cs typeface="Calibri"/>
                        <a:sym typeface="Calibri"/>
                      </a:endParaRPr>
                    </a:p>
                  </a:txBody>
                  <a:tcPr marL="12700" marR="12700" marT="12700" marB="0" anchor="b"/>
                </a:tc>
                <a:tc>
                  <a:txBody>
                    <a:bodyPr/>
                    <a:lstStyle/>
                    <a:p>
                      <a:pPr marL="0" marR="0" lvl="0" indent="0" algn="ctr" rtl="0">
                        <a:spcBef>
                          <a:spcPts val="0"/>
                        </a:spcBef>
                        <a:spcAft>
                          <a:spcPts val="0"/>
                        </a:spcAft>
                        <a:buNone/>
                      </a:pPr>
                      <a:r>
                        <a:rPr lang="en" sz="1600" b="1"/>
                        <a:t>86.60</a:t>
                      </a:r>
                      <a:endParaRPr sz="1600" b="1"/>
                    </a:p>
                  </a:txBody>
                  <a:tcPr marL="12700" marR="12700" marT="12700" marB="0" anchor="b"/>
                </a:tc>
                <a:tc>
                  <a:txBody>
                    <a:bodyPr/>
                    <a:lstStyle/>
                    <a:p>
                      <a:pPr marL="0" marR="0" lvl="0" indent="0" algn="ctr" rtl="0">
                        <a:spcBef>
                          <a:spcPts val="0"/>
                        </a:spcBef>
                        <a:spcAft>
                          <a:spcPts val="0"/>
                        </a:spcAft>
                        <a:buNone/>
                      </a:pPr>
                      <a:r>
                        <a:rPr lang="en" sz="1600" dirty="0"/>
                        <a:t>89.40</a:t>
                      </a:r>
                      <a:endParaRPr sz="1600" dirty="0"/>
                    </a:p>
                  </a:txBody>
                  <a:tcPr marL="12700" marR="12700" marT="12700" marB="0" anchor="b"/>
                </a:tc>
                <a:extLst>
                  <a:ext uri="{0D108BD9-81ED-4DB2-BD59-A6C34878D82A}">
                    <a16:rowId xmlns:a16="http://schemas.microsoft.com/office/drawing/2014/main" val="10004"/>
                  </a:ext>
                </a:extLst>
              </a:tr>
            </a:tbl>
          </a:graphicData>
        </a:graphic>
      </p:graphicFrame>
      <p:sp>
        <p:nvSpPr>
          <p:cNvPr id="469" name="Google Shape;469;p57"/>
          <p:cNvSpPr txBox="1"/>
          <p:nvPr/>
        </p:nvSpPr>
        <p:spPr>
          <a:xfrm>
            <a:off x="1189984" y="4435900"/>
            <a:ext cx="5462800"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600" kern="0">
                <a:solidFill>
                  <a:srgbClr val="000000"/>
                </a:solidFill>
                <a:latin typeface="Roboto"/>
                <a:ea typeface="Roboto"/>
                <a:cs typeface="Roboto"/>
                <a:sym typeface="Roboto"/>
              </a:rPr>
              <a:t>Recall comparison between T5 and BM25 abstract retrieval methods on the development set of the SciFact dataset. [Pradeep et al., 2021, LOUHI]</a:t>
            </a:r>
            <a:endParaRPr sz="1600" kern="0">
              <a:solidFill>
                <a:srgbClr val="000000"/>
              </a:solidFill>
              <a:latin typeface="Roboto"/>
              <a:ea typeface="Roboto"/>
              <a:cs typeface="Roboto"/>
              <a:sym typeface="Roboto"/>
            </a:endParaRPr>
          </a:p>
          <a:p>
            <a:pPr defTabSz="1219170">
              <a:buClr>
                <a:srgbClr val="000000"/>
              </a:buClr>
            </a:pPr>
            <a:endParaRPr sz="1600" kern="0">
              <a:solidFill>
                <a:srgbClr val="000000"/>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8"/>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Which retriever is the most effective?</a:t>
            </a:r>
            <a:endParaRPr/>
          </a:p>
        </p:txBody>
      </p:sp>
      <p:graphicFrame>
        <p:nvGraphicFramePr>
          <p:cNvPr id="475" name="Google Shape;475;p58"/>
          <p:cNvGraphicFramePr/>
          <p:nvPr/>
        </p:nvGraphicFramePr>
        <p:xfrm>
          <a:off x="956931" y="1481291"/>
          <a:ext cx="5795401" cy="2913314"/>
        </p:xfrm>
        <a:graphic>
          <a:graphicData uri="http://schemas.openxmlformats.org/drawingml/2006/table">
            <a:tbl>
              <a:tblPr firstRow="1" bandRow="1">
                <a:noFill/>
              </a:tblPr>
              <a:tblGrid>
                <a:gridCol w="2637267">
                  <a:extLst>
                    <a:ext uri="{9D8B030D-6E8A-4147-A177-3AD203B41FA5}">
                      <a16:colId xmlns:a16="http://schemas.microsoft.com/office/drawing/2014/main" val="20000"/>
                    </a:ext>
                  </a:extLst>
                </a:gridCol>
                <a:gridCol w="1579067">
                  <a:extLst>
                    <a:ext uri="{9D8B030D-6E8A-4147-A177-3AD203B41FA5}">
                      <a16:colId xmlns:a16="http://schemas.microsoft.com/office/drawing/2014/main" val="20001"/>
                    </a:ext>
                  </a:extLst>
                </a:gridCol>
                <a:gridCol w="1579067">
                  <a:extLst>
                    <a:ext uri="{9D8B030D-6E8A-4147-A177-3AD203B41FA5}">
                      <a16:colId xmlns:a16="http://schemas.microsoft.com/office/drawing/2014/main" val="20002"/>
                    </a:ext>
                  </a:extLst>
                </a:gridCol>
              </a:tblGrid>
              <a:tr h="541033">
                <a:tc>
                  <a:txBody>
                    <a:bodyPr/>
                    <a:lstStyle/>
                    <a:p>
                      <a:pPr marL="0" marR="0" lvl="0" indent="0" algn="l" rtl="0">
                        <a:spcBef>
                          <a:spcPts val="0"/>
                        </a:spcBef>
                        <a:spcAft>
                          <a:spcPts val="0"/>
                        </a:spcAft>
                        <a:buNone/>
                      </a:pPr>
                      <a:r>
                        <a:rPr lang="en" sz="1700">
                          <a:solidFill>
                            <a:srgbClr val="000000"/>
                          </a:solidFill>
                        </a:rPr>
                        <a:t>Evidence Retriever</a:t>
                      </a:r>
                      <a:endParaRPr sz="1700" b="0" i="0" u="none" strike="noStrike" cap="none">
                        <a:solidFill>
                          <a:srgbClr val="000000"/>
                        </a:solidFill>
                        <a:latin typeface="Calibri"/>
                        <a:ea typeface="Calibri"/>
                        <a:cs typeface="Calibri"/>
                        <a:sym typeface="Calibri"/>
                      </a:endParaRPr>
                    </a:p>
                  </a:txBody>
                  <a:tcPr marL="12700" marR="12700" marT="127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 sz="1700">
                          <a:solidFill>
                            <a:srgbClr val="000000"/>
                          </a:solidFill>
                        </a:rPr>
                        <a:t>Seen</a:t>
                      </a:r>
                      <a:endParaRPr sz="1700">
                        <a:solidFill>
                          <a:srgbClr val="000000"/>
                        </a:solidFill>
                      </a:endParaRPr>
                    </a:p>
                    <a:p>
                      <a:pPr marL="0" marR="0" lvl="0" indent="0" algn="ctr" rtl="0">
                        <a:spcBef>
                          <a:spcPts val="0"/>
                        </a:spcBef>
                        <a:spcAft>
                          <a:spcPts val="0"/>
                        </a:spcAft>
                        <a:buNone/>
                      </a:pPr>
                      <a:r>
                        <a:rPr lang="en" sz="1700">
                          <a:solidFill>
                            <a:srgbClr val="000000"/>
                          </a:solidFill>
                        </a:rPr>
                        <a:t> Languages</a:t>
                      </a:r>
                      <a:endParaRPr sz="1700" b="0" i="0" u="none" strike="noStrike" cap="none">
                        <a:solidFill>
                          <a:srgbClr val="000000"/>
                        </a:solidFill>
                        <a:latin typeface="Calibri"/>
                        <a:ea typeface="Calibri"/>
                        <a:cs typeface="Calibri"/>
                        <a:sym typeface="Calibri"/>
                      </a:endParaRPr>
                    </a:p>
                  </a:txBody>
                  <a:tcPr marL="12700" marR="12700" marT="127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 sz="1700">
                          <a:solidFill>
                            <a:srgbClr val="000000"/>
                          </a:solidFill>
                        </a:rPr>
                        <a:t>Unseen </a:t>
                      </a:r>
                      <a:endParaRPr sz="1700">
                        <a:solidFill>
                          <a:srgbClr val="000000"/>
                        </a:solidFill>
                      </a:endParaRPr>
                    </a:p>
                    <a:p>
                      <a:pPr marL="0" marR="0" lvl="0" indent="0" algn="ctr" rtl="0">
                        <a:spcBef>
                          <a:spcPts val="0"/>
                        </a:spcBef>
                        <a:spcAft>
                          <a:spcPts val="0"/>
                        </a:spcAft>
                        <a:buNone/>
                      </a:pPr>
                      <a:r>
                        <a:rPr lang="en" sz="1700">
                          <a:solidFill>
                            <a:srgbClr val="000000"/>
                          </a:solidFill>
                        </a:rPr>
                        <a:t>Languages</a:t>
                      </a:r>
                      <a:endParaRPr sz="1700" b="0" i="0" u="none" strike="noStrike" cap="none">
                        <a:solidFill>
                          <a:srgbClr val="000000"/>
                        </a:solidFill>
                        <a:latin typeface="Calibri"/>
                        <a:ea typeface="Calibri"/>
                        <a:cs typeface="Calibri"/>
                        <a:sym typeface="Calibri"/>
                      </a:endParaRPr>
                    </a:p>
                  </a:txBody>
                  <a:tcPr marL="12700" marR="12700" marT="127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22367">
                <a:tc>
                  <a:txBody>
                    <a:bodyPr/>
                    <a:lstStyle/>
                    <a:p>
                      <a:pPr marL="0" marR="0" lvl="0" indent="0" algn="l" rtl="0">
                        <a:spcBef>
                          <a:spcPts val="0"/>
                        </a:spcBef>
                        <a:spcAft>
                          <a:spcPts val="0"/>
                        </a:spcAft>
                        <a:buNone/>
                      </a:pPr>
                      <a:r>
                        <a:rPr lang="en" sz="1700"/>
                        <a:t>BM25</a:t>
                      </a:r>
                      <a:endParaRPr sz="1700" b="0" i="0" u="none" strike="noStrike" cap="none">
                        <a:solidFill>
                          <a:srgbClr val="000000"/>
                        </a:solidFill>
                        <a:latin typeface="Calibri"/>
                        <a:ea typeface="Calibri"/>
                        <a:cs typeface="Calibri"/>
                        <a:sym typeface="Calibri"/>
                      </a:endParaRPr>
                    </a:p>
                  </a:txBody>
                  <a:tcPr marL="12700" marR="12700" marT="12700" marB="0" anchor="b">
                    <a:lnT w="1270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sz="1600"/>
                        <a:t>38.29</a:t>
                      </a:r>
                      <a:endParaRPr sz="1600"/>
                    </a:p>
                  </a:txBody>
                  <a:tcPr marL="12700" marR="12700" marT="12700" marB="0" anchor="b">
                    <a:lnT w="1270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sz="1600"/>
                        <a:t>17.43</a:t>
                      </a:r>
                      <a:endParaRPr sz="1600"/>
                    </a:p>
                  </a:txBody>
                  <a:tcPr marL="12700" marR="12700" marT="12700" marB="0" anchor="b">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522367">
                <a:tc>
                  <a:txBody>
                    <a:bodyPr/>
                    <a:lstStyle/>
                    <a:p>
                      <a:pPr marL="0" marR="0" lvl="0" indent="0" algn="l" rtl="0">
                        <a:spcBef>
                          <a:spcPts val="0"/>
                        </a:spcBef>
                        <a:spcAft>
                          <a:spcPts val="0"/>
                        </a:spcAft>
                        <a:buNone/>
                      </a:pPr>
                      <a:r>
                        <a:rPr lang="en" sz="1700"/>
                        <a:t>Google Search</a:t>
                      </a:r>
                      <a:endParaRPr sz="1700"/>
                    </a:p>
                  </a:txBody>
                  <a:tcPr marL="12700" marR="12700" marT="12700" marB="0" anchor="b"/>
                </a:tc>
                <a:tc>
                  <a:txBody>
                    <a:bodyPr/>
                    <a:lstStyle/>
                    <a:p>
                      <a:pPr marL="0" marR="0" lvl="0" indent="0" algn="ctr" rtl="0">
                        <a:spcBef>
                          <a:spcPts val="0"/>
                        </a:spcBef>
                        <a:spcAft>
                          <a:spcPts val="0"/>
                        </a:spcAft>
                        <a:buNone/>
                      </a:pPr>
                      <a:r>
                        <a:rPr lang="en" sz="1600" b="1"/>
                        <a:t>42.61</a:t>
                      </a:r>
                      <a:endParaRPr sz="1600" b="1" i="0" u="none" strike="noStrike" cap="none">
                        <a:solidFill>
                          <a:srgbClr val="000000"/>
                        </a:solidFill>
                      </a:endParaRPr>
                    </a:p>
                  </a:txBody>
                  <a:tcPr marL="12700" marR="12700" marT="12700" marB="0" anchor="b"/>
                </a:tc>
                <a:tc>
                  <a:txBody>
                    <a:bodyPr/>
                    <a:lstStyle/>
                    <a:p>
                      <a:pPr marL="0" marR="0" lvl="0" indent="0" algn="ctr" rtl="0">
                        <a:spcBef>
                          <a:spcPts val="0"/>
                        </a:spcBef>
                        <a:spcAft>
                          <a:spcPts val="0"/>
                        </a:spcAft>
                        <a:buNone/>
                      </a:pPr>
                      <a:r>
                        <a:rPr lang="en" sz="1600"/>
                        <a:t>16.02</a:t>
                      </a:r>
                      <a:endParaRPr sz="1600" i="0" u="none" strike="noStrike" cap="none">
                        <a:solidFill>
                          <a:srgbClr val="000000"/>
                        </a:solidFill>
                      </a:endParaRPr>
                    </a:p>
                  </a:txBody>
                  <a:tcPr marL="12700" marR="12700" marT="12700" marB="0" anchor="b"/>
                </a:tc>
                <a:extLst>
                  <a:ext uri="{0D108BD9-81ED-4DB2-BD59-A6C34878D82A}">
                    <a16:rowId xmlns:a16="http://schemas.microsoft.com/office/drawing/2014/main" val="10002"/>
                  </a:ext>
                </a:extLst>
              </a:tr>
              <a:tr h="522367">
                <a:tc>
                  <a:txBody>
                    <a:bodyPr/>
                    <a:lstStyle/>
                    <a:p>
                      <a:pPr marL="0" marR="0" lvl="0" indent="0" algn="l" rtl="0">
                        <a:spcBef>
                          <a:spcPts val="0"/>
                        </a:spcBef>
                        <a:spcAft>
                          <a:spcPts val="0"/>
                        </a:spcAft>
                        <a:buNone/>
                      </a:pPr>
                      <a:r>
                        <a:rPr lang="en" sz="1700"/>
                        <a:t>MT + DPR</a:t>
                      </a:r>
                      <a:endParaRPr sz="1700"/>
                    </a:p>
                  </a:txBody>
                  <a:tcPr marL="12700" marR="12700" marT="12700" marB="0" anchor="b"/>
                </a:tc>
                <a:tc>
                  <a:txBody>
                    <a:bodyPr/>
                    <a:lstStyle/>
                    <a:p>
                      <a:pPr marL="0" marR="0" lvl="0" indent="0" algn="ctr" rtl="0">
                        <a:spcBef>
                          <a:spcPts val="0"/>
                        </a:spcBef>
                        <a:spcAft>
                          <a:spcPts val="0"/>
                        </a:spcAft>
                        <a:buNone/>
                      </a:pPr>
                      <a:r>
                        <a:rPr lang="en" sz="1600"/>
                        <a:t>35.29</a:t>
                      </a:r>
                      <a:endParaRPr sz="1600" b="0" i="0" u="none" strike="noStrike" cap="none">
                        <a:solidFill>
                          <a:srgbClr val="000000"/>
                        </a:solidFill>
                        <a:latin typeface="Calibri"/>
                        <a:ea typeface="Calibri"/>
                        <a:cs typeface="Calibri"/>
                        <a:sym typeface="Calibri"/>
                      </a:endParaRPr>
                    </a:p>
                  </a:txBody>
                  <a:tcPr marL="12700" marR="12700" marT="12700" marB="0" anchor="b"/>
                </a:tc>
                <a:tc>
                  <a:txBody>
                    <a:bodyPr/>
                    <a:lstStyle/>
                    <a:p>
                      <a:pPr marL="0" marR="0" lvl="0" indent="0" algn="ctr" rtl="0">
                        <a:spcBef>
                          <a:spcPts val="0"/>
                        </a:spcBef>
                        <a:spcAft>
                          <a:spcPts val="0"/>
                        </a:spcAft>
                        <a:buNone/>
                      </a:pPr>
                      <a:r>
                        <a:rPr lang="en" sz="1600"/>
                        <a:t>15.01</a:t>
                      </a:r>
                      <a:endParaRPr sz="1600" b="0" i="0" u="none" strike="noStrike" cap="none">
                        <a:solidFill>
                          <a:srgbClr val="000000"/>
                        </a:solidFill>
                        <a:latin typeface="Calibri"/>
                        <a:ea typeface="Calibri"/>
                        <a:cs typeface="Calibri"/>
                        <a:sym typeface="Calibri"/>
                      </a:endParaRPr>
                    </a:p>
                  </a:txBody>
                  <a:tcPr marL="12700" marR="12700" marT="12700" marB="0" anchor="b"/>
                </a:tc>
                <a:extLst>
                  <a:ext uri="{0D108BD9-81ED-4DB2-BD59-A6C34878D82A}">
                    <a16:rowId xmlns:a16="http://schemas.microsoft.com/office/drawing/2014/main" val="10003"/>
                  </a:ext>
                </a:extLst>
              </a:tr>
              <a:tr h="805180">
                <a:tc>
                  <a:txBody>
                    <a:bodyPr/>
                    <a:lstStyle/>
                    <a:p>
                      <a:pPr marL="0" marR="0" lvl="0" indent="0" algn="l" rtl="0">
                        <a:spcBef>
                          <a:spcPts val="0"/>
                        </a:spcBef>
                        <a:spcAft>
                          <a:spcPts val="0"/>
                        </a:spcAft>
                        <a:buNone/>
                      </a:pPr>
                      <a:r>
                        <a:rPr lang="en" sz="1700"/>
                        <a:t>mDPR </a:t>
                      </a:r>
                      <a:endParaRPr sz="1700"/>
                    </a:p>
                    <a:p>
                      <a:pPr marL="0" marR="0" lvl="0" indent="0" algn="l" rtl="0">
                        <a:spcBef>
                          <a:spcPts val="0"/>
                        </a:spcBef>
                        <a:spcAft>
                          <a:spcPts val="0"/>
                        </a:spcAft>
                        <a:buNone/>
                      </a:pPr>
                      <a:r>
                        <a:rPr lang="en" sz="1700"/>
                        <a:t>[Asai et al., 2021, NeurIPS]</a:t>
                      </a:r>
                      <a:endParaRPr sz="1700" b="0" i="0" u="none" strike="noStrike" cap="none">
                        <a:solidFill>
                          <a:srgbClr val="000000"/>
                        </a:solidFill>
                        <a:latin typeface="Calibri"/>
                        <a:ea typeface="Calibri"/>
                        <a:cs typeface="Calibri"/>
                        <a:sym typeface="Calibri"/>
                      </a:endParaRPr>
                    </a:p>
                  </a:txBody>
                  <a:tcPr marL="12700" marR="12700" marT="12700" marB="0" anchor="b"/>
                </a:tc>
                <a:tc>
                  <a:txBody>
                    <a:bodyPr/>
                    <a:lstStyle/>
                    <a:p>
                      <a:pPr marL="0" marR="0" lvl="0" indent="0" algn="ctr" rtl="0">
                        <a:spcBef>
                          <a:spcPts val="0"/>
                        </a:spcBef>
                        <a:spcAft>
                          <a:spcPts val="0"/>
                        </a:spcAft>
                        <a:buNone/>
                      </a:pPr>
                      <a:r>
                        <a:rPr lang="en" sz="1600"/>
                        <a:t>36.79</a:t>
                      </a:r>
                      <a:endParaRPr sz="1600"/>
                    </a:p>
                  </a:txBody>
                  <a:tcPr marL="12700" marR="12700" marT="12700" marB="0" anchor="b"/>
                </a:tc>
                <a:tc>
                  <a:txBody>
                    <a:bodyPr/>
                    <a:lstStyle/>
                    <a:p>
                      <a:pPr marL="0" marR="0" lvl="0" indent="0" algn="ctr" rtl="0">
                        <a:spcBef>
                          <a:spcPts val="0"/>
                        </a:spcBef>
                        <a:spcAft>
                          <a:spcPts val="0"/>
                        </a:spcAft>
                        <a:buNone/>
                      </a:pPr>
                      <a:r>
                        <a:rPr lang="en" sz="1600" b="1"/>
                        <a:t>17.60</a:t>
                      </a:r>
                      <a:endParaRPr sz="1600" b="1"/>
                    </a:p>
                  </a:txBody>
                  <a:tcPr marL="12700" marR="12700" marT="12700" marB="0" anchor="b"/>
                </a:tc>
                <a:extLst>
                  <a:ext uri="{0D108BD9-81ED-4DB2-BD59-A6C34878D82A}">
                    <a16:rowId xmlns:a16="http://schemas.microsoft.com/office/drawing/2014/main" val="10004"/>
                  </a:ext>
                </a:extLst>
              </a:tr>
            </a:tbl>
          </a:graphicData>
        </a:graphic>
      </p:graphicFrame>
      <p:sp>
        <p:nvSpPr>
          <p:cNvPr id="476" name="Google Shape;476;p58"/>
          <p:cNvSpPr txBox="1"/>
          <p:nvPr/>
        </p:nvSpPr>
        <p:spPr>
          <a:xfrm>
            <a:off x="7186133" y="2443801"/>
            <a:ext cx="5006000" cy="2832082"/>
          </a:xfrm>
          <a:prstGeom prst="rect">
            <a:avLst/>
          </a:prstGeom>
          <a:noFill/>
          <a:ln>
            <a:noFill/>
          </a:ln>
        </p:spPr>
        <p:txBody>
          <a:bodyPr spcFirstLastPara="1" wrap="square" lIns="121900" tIns="121900" rIns="121900" bIns="121900" anchor="t" anchorCtr="0">
            <a:spAutoFit/>
          </a:bodyPr>
          <a:lstStyle/>
          <a:p>
            <a:pPr marL="609585" indent="-423323" defTabSz="1219170">
              <a:buClr>
                <a:srgbClr val="000000"/>
              </a:buClr>
              <a:buSzPts val="1400"/>
              <a:buFont typeface="Roboto"/>
              <a:buChar char="●"/>
            </a:pPr>
            <a:r>
              <a:rPr lang="en" sz="1867" kern="0">
                <a:solidFill>
                  <a:srgbClr val="000000"/>
                </a:solidFill>
                <a:latin typeface="Roboto"/>
                <a:ea typeface="Roboto"/>
                <a:cs typeface="Roboto"/>
                <a:sym typeface="Roboto"/>
              </a:rPr>
              <a:t>Google Search performs very well in fact checking claims in seen languages but not so much in the zero-shot setting, likely due to the issue discussed previously.</a:t>
            </a:r>
            <a:endParaRPr sz="1867" kern="0">
              <a:solidFill>
                <a:srgbClr val="000000"/>
              </a:solidFill>
              <a:latin typeface="Roboto"/>
              <a:ea typeface="Roboto"/>
              <a:cs typeface="Roboto"/>
              <a:sym typeface="Roboto"/>
            </a:endParaRPr>
          </a:p>
          <a:p>
            <a:pPr marL="609585" defTabSz="1219170">
              <a:buClr>
                <a:srgbClr val="000000"/>
              </a:buClr>
            </a:pPr>
            <a:endParaRPr sz="1867" kern="0">
              <a:solidFill>
                <a:srgbClr val="000000"/>
              </a:solidFill>
              <a:latin typeface="Roboto"/>
              <a:ea typeface="Roboto"/>
              <a:cs typeface="Roboto"/>
              <a:sym typeface="Roboto"/>
            </a:endParaRPr>
          </a:p>
          <a:p>
            <a:pPr marL="609585" indent="-423323" defTabSz="1219170">
              <a:buClr>
                <a:srgbClr val="000000"/>
              </a:buClr>
              <a:buSzPts val="1400"/>
              <a:buFont typeface="Roboto"/>
              <a:buChar char="●"/>
            </a:pPr>
            <a:r>
              <a:rPr lang="en" sz="1867" kern="0">
                <a:solidFill>
                  <a:srgbClr val="000000"/>
                </a:solidFill>
                <a:latin typeface="Roboto"/>
                <a:ea typeface="Roboto"/>
                <a:cs typeface="Roboto"/>
                <a:sym typeface="Roboto"/>
              </a:rPr>
              <a:t>mDPR, a multilingual version of DPR, is the most ideal for zero-shot cross-lingual fact checking.</a:t>
            </a:r>
            <a:endParaRPr sz="1867" kern="0">
              <a:solidFill>
                <a:srgbClr val="000000"/>
              </a:solidFill>
              <a:latin typeface="Roboto"/>
              <a:ea typeface="Roboto"/>
              <a:cs typeface="Roboto"/>
              <a:sym typeface="Roboto"/>
            </a:endParaRPr>
          </a:p>
        </p:txBody>
      </p:sp>
      <p:sp>
        <p:nvSpPr>
          <p:cNvPr id="477" name="Google Shape;477;p58"/>
          <p:cNvSpPr txBox="1"/>
          <p:nvPr/>
        </p:nvSpPr>
        <p:spPr>
          <a:xfrm>
            <a:off x="956933" y="4567168"/>
            <a:ext cx="5559200" cy="98484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600" kern="0">
                <a:solidFill>
                  <a:srgbClr val="000000"/>
                </a:solidFill>
                <a:latin typeface="Roboto"/>
                <a:ea typeface="Roboto"/>
                <a:cs typeface="Roboto"/>
                <a:sym typeface="Roboto"/>
              </a:rPr>
              <a:t>Fact checking performance on X-Fact in F1 (%). All methods use mBERT as the claim verifier. [Huang et al., 2022, submission]</a:t>
            </a:r>
            <a:endParaRPr sz="1600" kern="0">
              <a:solidFill>
                <a:srgbClr val="000000"/>
              </a:solidFill>
              <a:latin typeface="Roboto"/>
              <a:ea typeface="Roboto"/>
              <a:cs typeface="Roboto"/>
              <a:sym typeface="Roboto"/>
            </a:endParaRPr>
          </a:p>
        </p:txBody>
      </p:sp>
      <p:pic>
        <p:nvPicPr>
          <p:cNvPr id="6" name="Picture 5">
            <a:extLst>
              <a:ext uri="{FF2B5EF4-FFF2-40B4-BE49-F238E27FC236}">
                <a16:creationId xmlns:a16="http://schemas.microsoft.com/office/drawing/2014/main" id="{6FFA791F-91F7-53B4-9925-D66833CE2B4E}"/>
              </a:ext>
            </a:extLst>
          </p:cNvPr>
          <p:cNvPicPr>
            <a:picLocks noChangeAspect="1"/>
          </p:cNvPicPr>
          <p:nvPr/>
        </p:nvPicPr>
        <p:blipFill>
          <a:blip r:embed="rId3"/>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5F0ABC8-B33E-9635-1429-312793F055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Claim Verifier</a:t>
            </a:r>
            <a:endParaRPr/>
          </a:p>
        </p:txBody>
      </p:sp>
      <p:sp>
        <p:nvSpPr>
          <p:cNvPr id="483" name="Google Shape;483;p59"/>
          <p:cNvSpPr txBox="1">
            <a:spLocks noGrp="1"/>
          </p:cNvSpPr>
          <p:nvPr>
            <p:ph type="body" idx="1"/>
          </p:nvPr>
        </p:nvSpPr>
        <p:spPr>
          <a:xfrm>
            <a:off x="228500" y="858033"/>
            <a:ext cx="11870000" cy="2150000"/>
          </a:xfrm>
          <a:prstGeom prst="rect">
            <a:avLst/>
          </a:prstGeom>
        </p:spPr>
        <p:txBody>
          <a:bodyPr spcFirstLastPara="1" wrap="square" lIns="121900" tIns="121900" rIns="121900" bIns="121900" anchor="t" anchorCtr="0">
            <a:normAutofit/>
          </a:bodyPr>
          <a:lstStyle/>
          <a:p>
            <a:r>
              <a:rPr lang="en" sz="2000" dirty="0"/>
              <a:t>The most popular choice is to pass in the top-ranked evidences and the claim to a  pre-trained language model to perform classification.</a:t>
            </a:r>
            <a:endParaRPr sz="2000" dirty="0"/>
          </a:p>
          <a:p>
            <a:r>
              <a:rPr lang="en" sz="2000" dirty="0"/>
              <a:t>Studies have shown that using T5 outperforms other language models, likely due to the wide variety of tasks T5 was pre-trained on [Pradeep et al., 2021, LOUHI].</a:t>
            </a:r>
            <a:endParaRPr sz="2000" dirty="0"/>
          </a:p>
        </p:txBody>
      </p:sp>
      <p:pic>
        <p:nvPicPr>
          <p:cNvPr id="484" name="Google Shape;484;p59"/>
          <p:cNvPicPr preferRelativeResize="0"/>
          <p:nvPr/>
        </p:nvPicPr>
        <p:blipFill rotWithShape="1">
          <a:blip r:embed="rId3">
            <a:alphaModFix/>
          </a:blip>
          <a:srcRect l="24179" t="9246" r="23584" b="9997"/>
          <a:stretch/>
        </p:blipFill>
        <p:spPr>
          <a:xfrm>
            <a:off x="5364022" y="3496797"/>
            <a:ext cx="1108911" cy="1714400"/>
          </a:xfrm>
          <a:prstGeom prst="rect">
            <a:avLst/>
          </a:prstGeom>
          <a:noFill/>
          <a:ln>
            <a:noFill/>
          </a:ln>
        </p:spPr>
      </p:pic>
      <p:pic>
        <p:nvPicPr>
          <p:cNvPr id="485" name="Google Shape;485;p59"/>
          <p:cNvPicPr preferRelativeResize="0"/>
          <p:nvPr/>
        </p:nvPicPr>
        <p:blipFill rotWithShape="1">
          <a:blip r:embed="rId4">
            <a:alphaModFix/>
          </a:blip>
          <a:srcRect l="17728" r="17521" b="20325"/>
          <a:stretch/>
        </p:blipFill>
        <p:spPr>
          <a:xfrm>
            <a:off x="2973234" y="4393201"/>
            <a:ext cx="1203135" cy="1480367"/>
          </a:xfrm>
          <a:prstGeom prst="rect">
            <a:avLst/>
          </a:prstGeom>
          <a:noFill/>
          <a:ln>
            <a:noFill/>
          </a:ln>
        </p:spPr>
      </p:pic>
      <p:sp>
        <p:nvSpPr>
          <p:cNvPr id="486" name="Google Shape;486;p59"/>
          <p:cNvSpPr txBox="1">
            <a:spLocks noGrp="1"/>
          </p:cNvSpPr>
          <p:nvPr>
            <p:ph type="body" idx="1"/>
          </p:nvPr>
        </p:nvSpPr>
        <p:spPr>
          <a:xfrm>
            <a:off x="2863684" y="3155000"/>
            <a:ext cx="1362800" cy="494800"/>
          </a:xfrm>
          <a:prstGeom prst="rect">
            <a:avLst/>
          </a:prstGeom>
          <a:ln w="9525" cap="flat" cmpd="sng">
            <a:solidFill>
              <a:schemeClr val="dk1"/>
            </a:solidFill>
            <a:prstDash val="solid"/>
            <a:round/>
            <a:headEnd type="none" w="sm" len="sm"/>
            <a:tailEnd type="none" w="sm" len="sm"/>
          </a:ln>
        </p:spPr>
        <p:txBody>
          <a:bodyPr spcFirstLastPara="1" wrap="square" lIns="121900" tIns="121900" rIns="121900" bIns="121900" anchor="t" anchorCtr="0">
            <a:normAutofit fontScale="92500" lnSpcReduction="20000"/>
          </a:bodyPr>
          <a:lstStyle/>
          <a:p>
            <a:pPr marL="0" indent="0" algn="ctr">
              <a:buNone/>
            </a:pPr>
            <a:r>
              <a:rPr lang="en" sz="1867"/>
              <a:t>Claim</a:t>
            </a:r>
            <a:endParaRPr sz="1867"/>
          </a:p>
        </p:txBody>
      </p:sp>
      <p:cxnSp>
        <p:nvCxnSpPr>
          <p:cNvPr id="487" name="Google Shape;487;p59"/>
          <p:cNvCxnSpPr>
            <a:stCxn id="486" idx="3"/>
            <a:endCxn id="484" idx="1"/>
          </p:cNvCxnSpPr>
          <p:nvPr/>
        </p:nvCxnSpPr>
        <p:spPr>
          <a:xfrm>
            <a:off x="4226484" y="3402400"/>
            <a:ext cx="1137600" cy="951600"/>
          </a:xfrm>
          <a:prstGeom prst="straightConnector1">
            <a:avLst/>
          </a:prstGeom>
          <a:noFill/>
          <a:ln w="9525" cap="flat" cmpd="sng">
            <a:solidFill>
              <a:schemeClr val="dk1"/>
            </a:solidFill>
            <a:prstDash val="solid"/>
            <a:round/>
            <a:headEnd type="none" w="med" len="med"/>
            <a:tailEnd type="stealth" w="med" len="med"/>
          </a:ln>
        </p:spPr>
      </p:cxnSp>
      <p:cxnSp>
        <p:nvCxnSpPr>
          <p:cNvPr id="488" name="Google Shape;488;p59"/>
          <p:cNvCxnSpPr>
            <a:stCxn id="485" idx="3"/>
            <a:endCxn id="484" idx="1"/>
          </p:cNvCxnSpPr>
          <p:nvPr/>
        </p:nvCxnSpPr>
        <p:spPr>
          <a:xfrm rot="10800000" flipH="1">
            <a:off x="4176368" y="4354184"/>
            <a:ext cx="1187600" cy="779200"/>
          </a:xfrm>
          <a:prstGeom prst="straightConnector1">
            <a:avLst/>
          </a:prstGeom>
          <a:noFill/>
          <a:ln w="9525" cap="flat" cmpd="sng">
            <a:solidFill>
              <a:schemeClr val="dk1"/>
            </a:solidFill>
            <a:prstDash val="solid"/>
            <a:round/>
            <a:headEnd type="none" w="med" len="med"/>
            <a:tailEnd type="stealth" w="med" len="med"/>
          </a:ln>
        </p:spPr>
      </p:cxnSp>
      <p:sp>
        <p:nvSpPr>
          <p:cNvPr id="489" name="Google Shape;489;p59"/>
          <p:cNvSpPr txBox="1"/>
          <p:nvPr/>
        </p:nvSpPr>
        <p:spPr>
          <a:xfrm>
            <a:off x="7660584" y="4087200"/>
            <a:ext cx="1887200" cy="533504"/>
          </a:xfrm>
          <a:prstGeom prst="rect">
            <a:avLst/>
          </a:prstGeom>
          <a:solidFill>
            <a:srgbClr val="D9EAD3"/>
          </a:solid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Verdict</a:t>
            </a:r>
            <a:endParaRPr sz="1867" kern="0">
              <a:solidFill>
                <a:srgbClr val="000000"/>
              </a:solidFill>
              <a:latin typeface="Roboto"/>
              <a:ea typeface="Roboto"/>
              <a:cs typeface="Roboto"/>
              <a:sym typeface="Roboto"/>
            </a:endParaRPr>
          </a:p>
        </p:txBody>
      </p:sp>
      <p:cxnSp>
        <p:nvCxnSpPr>
          <p:cNvPr id="490" name="Google Shape;490;p59"/>
          <p:cNvCxnSpPr>
            <a:stCxn id="484" idx="3"/>
            <a:endCxn id="489" idx="1"/>
          </p:cNvCxnSpPr>
          <p:nvPr/>
        </p:nvCxnSpPr>
        <p:spPr>
          <a:xfrm flipV="1">
            <a:off x="6472933" y="4353952"/>
            <a:ext cx="1187651" cy="45"/>
          </a:xfrm>
          <a:prstGeom prst="straightConnector1">
            <a:avLst/>
          </a:prstGeom>
          <a:noFill/>
          <a:ln w="9525" cap="flat" cmpd="sng">
            <a:solidFill>
              <a:schemeClr val="dk1"/>
            </a:solidFill>
            <a:prstDash val="solid"/>
            <a:round/>
            <a:headEnd type="none" w="med" len="med"/>
            <a:tailEnd type="stealth" w="med" len="med"/>
          </a:ln>
        </p:spPr>
      </p:cxnSp>
      <p:sp>
        <p:nvSpPr>
          <p:cNvPr id="491" name="Google Shape;491;p59"/>
          <p:cNvSpPr txBox="1"/>
          <p:nvPr/>
        </p:nvSpPr>
        <p:spPr>
          <a:xfrm>
            <a:off x="2779200" y="5786067"/>
            <a:ext cx="15912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Evidence</a:t>
            </a:r>
            <a:endParaRPr sz="1867" kern="0">
              <a:solidFill>
                <a:srgbClr val="000000"/>
              </a:solidFill>
              <a:latin typeface="Roboto"/>
              <a:ea typeface="Roboto"/>
              <a:cs typeface="Roboto"/>
              <a:sym typeface="Roboto"/>
            </a:endParaRPr>
          </a:p>
        </p:txBody>
      </p:sp>
      <p:pic>
        <p:nvPicPr>
          <p:cNvPr id="12" name="Picture 11">
            <a:extLst>
              <a:ext uri="{FF2B5EF4-FFF2-40B4-BE49-F238E27FC236}">
                <a16:creationId xmlns:a16="http://schemas.microsoft.com/office/drawing/2014/main" id="{BB6345F0-5074-50CB-0EDC-42B706FD268B}"/>
              </a:ext>
            </a:extLst>
          </p:cNvPr>
          <p:cNvPicPr>
            <a:picLocks noChangeAspect="1"/>
          </p:cNvPicPr>
          <p:nvPr/>
        </p:nvPicPr>
        <p:blipFill>
          <a:blip r:embed="rId5"/>
          <a:stretch>
            <a:fillRect/>
          </a:stretch>
        </p:blipFill>
        <p:spPr>
          <a:xfrm>
            <a:off x="11537660" y="0"/>
            <a:ext cx="654340" cy="847493"/>
          </a:xfrm>
          <a:prstGeom prst="rect">
            <a:avLst/>
          </a:prstGeom>
        </p:spPr>
      </p:pic>
      <p:pic>
        <p:nvPicPr>
          <p:cNvPr id="1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02BADB6-BBE2-E9AD-F411-CF4E1B8F1B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0"/>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Challenges of Fact Checking Models</a:t>
            </a:r>
            <a:endParaRPr/>
          </a:p>
        </p:txBody>
      </p:sp>
      <p:sp>
        <p:nvSpPr>
          <p:cNvPr id="497" name="Google Shape;497;p60"/>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Resolving claims with under-specified context</a:t>
            </a:r>
            <a:endParaRPr sz="2000" dirty="0"/>
          </a:p>
          <a:p>
            <a:pPr indent="0">
              <a:buNone/>
            </a:pPr>
            <a:endParaRPr sz="2000" dirty="0"/>
          </a:p>
          <a:p>
            <a:r>
              <a:rPr lang="en" sz="2000" dirty="0"/>
              <a:t>Mitigating diachronic bias</a:t>
            </a:r>
            <a:endParaRPr sz="2000" dirty="0"/>
          </a:p>
          <a:p>
            <a:pPr indent="0">
              <a:buNone/>
            </a:pPr>
            <a:endParaRPr sz="2000" dirty="0"/>
          </a:p>
          <a:p>
            <a:r>
              <a:rPr lang="en" sz="2000" dirty="0"/>
              <a:t>Justifying verdicts</a:t>
            </a:r>
            <a:endParaRPr sz="2000" dirty="0"/>
          </a:p>
          <a:p>
            <a:pPr indent="0">
              <a:buNone/>
            </a:pPr>
            <a:endParaRPr sz="2000" dirty="0"/>
          </a:p>
        </p:txBody>
      </p:sp>
      <p:pic>
        <p:nvPicPr>
          <p:cNvPr id="4" name="Picture 3">
            <a:extLst>
              <a:ext uri="{FF2B5EF4-FFF2-40B4-BE49-F238E27FC236}">
                <a16:creationId xmlns:a16="http://schemas.microsoft.com/office/drawing/2014/main" id="{B5BBFD42-CADD-6B60-79DF-963DE1A61CDF}"/>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AAED868F-EA6C-7E14-D4C3-E59F73FB35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1"/>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Resolving Claims With Under-specified Context </a:t>
            </a:r>
            <a:endParaRPr/>
          </a:p>
        </p:txBody>
      </p:sp>
      <p:sp>
        <p:nvSpPr>
          <p:cNvPr id="503" name="Google Shape;503;p61"/>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Claims that provide only limited information is challenging to verify.</a:t>
            </a:r>
            <a:endParaRPr sz="2000" dirty="0"/>
          </a:p>
          <a:p>
            <a:r>
              <a:rPr lang="en" sz="2000" dirty="0"/>
              <a:t>For example, </a:t>
            </a:r>
            <a:endParaRPr sz="2000" dirty="0"/>
          </a:p>
          <a:p>
            <a:pPr indent="0">
              <a:buNone/>
            </a:pPr>
            <a:r>
              <a:rPr lang="en" sz="2000" dirty="0"/>
              <a:t>“Do not believe that our partners, the US and NATO are informed either, because I would be informed as well.”</a:t>
            </a:r>
            <a:endParaRPr sz="2000" dirty="0"/>
          </a:p>
          <a:p>
            <a:pPr marL="0" indent="0">
              <a:buNone/>
            </a:pPr>
            <a:r>
              <a:rPr lang="en" sz="2000" dirty="0"/>
              <a:t>→ We do not know who is “I” and what information should “I” be informed.</a:t>
            </a:r>
            <a:endParaRPr sz="2000" dirty="0"/>
          </a:p>
          <a:p>
            <a:pPr marL="0" indent="0">
              <a:buNone/>
            </a:pPr>
            <a:endParaRPr sz="2000" dirty="0"/>
          </a:p>
          <a:p>
            <a:r>
              <a:rPr lang="en" sz="2000" dirty="0"/>
              <a:t>Possible solutions: </a:t>
            </a:r>
            <a:endParaRPr sz="2000" dirty="0"/>
          </a:p>
          <a:p>
            <a:pPr lvl="1"/>
            <a:r>
              <a:rPr lang="en" sz="2000" dirty="0"/>
              <a:t>Utilize a fact-enhanced generator to augment the context. [Shu et al., 2021, AAAI]</a:t>
            </a:r>
            <a:endParaRPr sz="2000" dirty="0"/>
          </a:p>
          <a:p>
            <a:pPr lvl="1"/>
            <a:r>
              <a:rPr lang="en" sz="2000" dirty="0"/>
              <a:t>Mining the original context from the internet. [Huang et al., 2022, submission]</a:t>
            </a:r>
            <a:endParaRPr sz="2000" dirty="0"/>
          </a:p>
        </p:txBody>
      </p:sp>
      <p:pic>
        <p:nvPicPr>
          <p:cNvPr id="4" name="Picture 3">
            <a:extLst>
              <a:ext uri="{FF2B5EF4-FFF2-40B4-BE49-F238E27FC236}">
                <a16:creationId xmlns:a16="http://schemas.microsoft.com/office/drawing/2014/main" id="{B7863751-97AD-749D-0FC0-E8C8C37FEC40}"/>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151E134-98E1-B35D-4D2B-8159CE1D2B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3135-744C-B144-BBC3-EC24DB67D8EA}"/>
              </a:ext>
            </a:extLst>
          </p:cNvPr>
          <p:cNvSpPr>
            <a:spLocks noGrp="1"/>
          </p:cNvSpPr>
          <p:nvPr>
            <p:ph type="title"/>
          </p:nvPr>
        </p:nvSpPr>
        <p:spPr>
          <a:xfrm>
            <a:off x="334536" y="58780"/>
            <a:ext cx="11857463" cy="688975"/>
          </a:xfrm>
        </p:spPr>
        <p:txBody>
          <a:bodyPr>
            <a:normAutofit fontScale="90000"/>
          </a:bodyPr>
          <a:lstStyle/>
          <a:p>
            <a:br>
              <a:rPr lang="en-US" sz="3200" dirty="0">
                <a:sym typeface="Palatino Linotype"/>
              </a:rPr>
            </a:br>
            <a:r>
              <a:rPr lang="en-US" sz="3200" b="1" dirty="0">
                <a:sym typeface="Palatino Linotype"/>
              </a:rPr>
              <a:t>Outline</a:t>
            </a:r>
            <a:endParaRPr lang="en-US" sz="3200" b="1" dirty="0"/>
          </a:p>
        </p:txBody>
      </p:sp>
      <p:sp>
        <p:nvSpPr>
          <p:cNvPr id="4" name="Slide Number Placeholder 3">
            <a:extLst>
              <a:ext uri="{FF2B5EF4-FFF2-40B4-BE49-F238E27FC236}">
                <a16:creationId xmlns:a16="http://schemas.microsoft.com/office/drawing/2014/main" id="{15704ED3-1774-A342-9144-8A09442F3433}"/>
              </a:ext>
            </a:extLst>
          </p:cNvPr>
          <p:cNvSpPr>
            <a:spLocks noGrp="1"/>
          </p:cNvSpPr>
          <p:nvPr>
            <p:ph type="sldNum" idx="12"/>
          </p:nvPr>
        </p:nvSpPr>
        <p:spPr>
          <a:xfrm>
            <a:off x="9045498" y="6295983"/>
            <a:ext cx="2743200" cy="365125"/>
          </a:xfrm>
        </p:spPr>
        <p:txBody>
          <a:bodyPr/>
          <a:lstStyle/>
          <a:p>
            <a:pPr marL="0" lvl="0" indent="0" algn="r" rtl="0">
              <a:spcBef>
                <a:spcPts val="0"/>
              </a:spcBef>
              <a:spcAft>
                <a:spcPts val="0"/>
              </a:spcAft>
              <a:buNone/>
            </a:pPr>
            <a:fld id="{00000000-1234-1234-1234-123412341234}" type="slidenum">
              <a:rPr lang="en-US" smtClean="0"/>
              <a:t>4</a:t>
            </a:fld>
            <a:endParaRPr lang="en-US"/>
          </a:p>
        </p:txBody>
      </p:sp>
      <p:graphicFrame>
        <p:nvGraphicFramePr>
          <p:cNvPr id="9" name="Content Placeholder 8">
            <a:extLst>
              <a:ext uri="{FF2B5EF4-FFF2-40B4-BE49-F238E27FC236}">
                <a16:creationId xmlns:a16="http://schemas.microsoft.com/office/drawing/2014/main" id="{E2961424-68DE-C946-88BE-8385A300F934}"/>
              </a:ext>
            </a:extLst>
          </p:cNvPr>
          <p:cNvGraphicFramePr>
            <a:graphicFrameLocks noGrp="1"/>
          </p:cNvGraphicFramePr>
          <p:nvPr>
            <p:ph idx="1"/>
            <p:extLst>
              <p:ext uri="{D42A27DB-BD31-4B8C-83A1-F6EECF244321}">
                <p14:modId xmlns:p14="http://schemas.microsoft.com/office/powerpoint/2010/main" val="2604324286"/>
              </p:ext>
            </p:extLst>
          </p:nvPr>
        </p:nvGraphicFramePr>
        <p:xfrm>
          <a:off x="481361" y="1148575"/>
          <a:ext cx="7068015" cy="5334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78255C8-1BB4-D34A-849C-2D234F49B218}"/>
              </a:ext>
            </a:extLst>
          </p:cNvPr>
          <p:cNvSpPr txBox="1"/>
          <p:nvPr/>
        </p:nvSpPr>
        <p:spPr>
          <a:xfrm>
            <a:off x="16132629" y="2651760"/>
            <a:ext cx="184731" cy="369332"/>
          </a:xfrm>
          <a:prstGeom prst="rect">
            <a:avLst/>
          </a:prstGeom>
          <a:solidFill>
            <a:srgbClr val="7E92C1"/>
          </a:solidFill>
        </p:spPr>
        <p:txBody>
          <a:bodyPr wrap="none" rtlCol="0">
            <a:spAutoFit/>
          </a:bodyPr>
          <a:lstStyle/>
          <a:p>
            <a:endParaRPr lang="en-US" dirty="0"/>
          </a:p>
        </p:txBody>
      </p:sp>
      <p:graphicFrame>
        <p:nvGraphicFramePr>
          <p:cNvPr id="13" name="Diagram 12">
            <a:extLst>
              <a:ext uri="{FF2B5EF4-FFF2-40B4-BE49-F238E27FC236}">
                <a16:creationId xmlns:a16="http://schemas.microsoft.com/office/drawing/2014/main" id="{1D18C5E7-745C-424C-8680-88CFA0D7D8CD}"/>
              </a:ext>
            </a:extLst>
          </p:cNvPr>
          <p:cNvGraphicFramePr/>
          <p:nvPr/>
        </p:nvGraphicFramePr>
        <p:xfrm>
          <a:off x="6430536" y="1449658"/>
          <a:ext cx="4063999" cy="38857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TextBox 17">
            <a:extLst>
              <a:ext uri="{FF2B5EF4-FFF2-40B4-BE49-F238E27FC236}">
                <a16:creationId xmlns:a16="http://schemas.microsoft.com/office/drawing/2014/main" id="{F3FF8B52-E011-1843-8129-1F2203654E68}"/>
              </a:ext>
            </a:extLst>
          </p:cNvPr>
          <p:cNvSpPr txBox="1"/>
          <p:nvPr/>
        </p:nvSpPr>
        <p:spPr>
          <a:xfrm>
            <a:off x="9306340" y="1981565"/>
            <a:ext cx="1547447" cy="830997"/>
          </a:xfrm>
          <a:prstGeom prst="rect">
            <a:avLst/>
          </a:prstGeom>
          <a:noFill/>
        </p:spPr>
        <p:txBody>
          <a:bodyPr wrap="square">
            <a:spAutoFit/>
          </a:bodyPr>
          <a:lstStyle/>
          <a:p>
            <a:pPr lvl="0" algn="ctr"/>
            <a:r>
              <a:rPr lang="en-US" sz="1600" dirty="0"/>
              <a:t>Fighting Fake </a:t>
            </a:r>
          </a:p>
          <a:p>
            <a:pPr lvl="0" algn="ctr"/>
            <a:r>
              <a:rPr lang="en-US" sz="1600" dirty="0"/>
              <a:t>and/or </a:t>
            </a:r>
          </a:p>
          <a:p>
            <a:pPr lvl="0" algn="ctr"/>
            <a:r>
              <a:rPr lang="en-US" sz="1600" dirty="0"/>
              <a:t>Biased News </a:t>
            </a:r>
          </a:p>
        </p:txBody>
      </p:sp>
      <p:sp>
        <p:nvSpPr>
          <p:cNvPr id="16" name="Rectangle 15">
            <a:extLst>
              <a:ext uri="{FF2B5EF4-FFF2-40B4-BE49-F238E27FC236}">
                <a16:creationId xmlns:a16="http://schemas.microsoft.com/office/drawing/2014/main" id="{D33DE4D7-A17D-9348-9F54-46A0101D1795}"/>
              </a:ext>
            </a:extLst>
          </p:cNvPr>
          <p:cNvSpPr/>
          <p:nvPr/>
        </p:nvSpPr>
        <p:spPr>
          <a:xfrm rot="19123396">
            <a:off x="6748406" y="2690234"/>
            <a:ext cx="791737" cy="292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BE062A-5B0A-6E4E-BB43-8BB90B07AB80}"/>
              </a:ext>
            </a:extLst>
          </p:cNvPr>
          <p:cNvSpPr/>
          <p:nvPr/>
        </p:nvSpPr>
        <p:spPr>
          <a:xfrm rot="16200000">
            <a:off x="6693166" y="3091905"/>
            <a:ext cx="347164" cy="205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65EB95-F902-9149-9F36-2D2CD87C673C}"/>
              </a:ext>
            </a:extLst>
          </p:cNvPr>
          <p:cNvSpPr/>
          <p:nvPr/>
        </p:nvSpPr>
        <p:spPr>
          <a:xfrm rot="16200000">
            <a:off x="6778533" y="3389150"/>
            <a:ext cx="276787" cy="305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0EA3673-216F-E74B-878C-61EF0B267057}"/>
              </a:ext>
            </a:extLst>
          </p:cNvPr>
          <p:cNvSpPr/>
          <p:nvPr/>
        </p:nvSpPr>
        <p:spPr>
          <a:xfrm>
            <a:off x="334536" y="2596901"/>
            <a:ext cx="6735336" cy="388578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4AED27-662A-B041-A257-9A863205C65C}"/>
              </a:ext>
            </a:extLst>
          </p:cNvPr>
          <p:cNvSpPr/>
          <p:nvPr/>
        </p:nvSpPr>
        <p:spPr>
          <a:xfrm>
            <a:off x="7069872" y="4223195"/>
            <a:ext cx="626329" cy="217624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BEAB73-B3F2-1D42-8819-DF0D7F9EEB92}"/>
              </a:ext>
            </a:extLst>
          </p:cNvPr>
          <p:cNvSpPr/>
          <p:nvPr/>
        </p:nvSpPr>
        <p:spPr>
          <a:xfrm rot="5400000">
            <a:off x="4288344" y="-664130"/>
            <a:ext cx="310898" cy="6211164"/>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2413F-97E2-A540-B721-2DAAF3505473}"/>
              </a:ext>
            </a:extLst>
          </p:cNvPr>
          <p:cNvSpPr/>
          <p:nvPr/>
        </p:nvSpPr>
        <p:spPr>
          <a:xfrm rot="5400000">
            <a:off x="296234" y="2204582"/>
            <a:ext cx="223428" cy="56121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F2FEDA8-CC77-EF49-807E-C1F256936C63}"/>
              </a:ext>
            </a:extLst>
          </p:cNvPr>
          <p:cNvSpPr/>
          <p:nvPr/>
        </p:nvSpPr>
        <p:spPr>
          <a:xfrm rot="5400000">
            <a:off x="7250536" y="2642349"/>
            <a:ext cx="472191" cy="19395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238DEF-F8DD-E24D-A998-B94C932F819C}"/>
              </a:ext>
            </a:extLst>
          </p:cNvPr>
          <p:cNvSpPr/>
          <p:nvPr/>
        </p:nvSpPr>
        <p:spPr>
          <a:xfrm rot="5400000">
            <a:off x="7348300" y="4036322"/>
            <a:ext cx="310900" cy="159716"/>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B65C70-5BA5-CE49-887F-187F1D015BF8}"/>
              </a:ext>
            </a:extLst>
          </p:cNvPr>
          <p:cNvSpPr/>
          <p:nvPr/>
        </p:nvSpPr>
        <p:spPr>
          <a:xfrm rot="5400000">
            <a:off x="7073851" y="3315134"/>
            <a:ext cx="203849" cy="202582"/>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BDDDA96C-05F7-F2A6-A2E2-6B0546DC49FE}"/>
              </a:ext>
            </a:extLst>
          </p:cNvPr>
          <p:cNvPicPr>
            <a:picLocks noChangeAspect="1"/>
          </p:cNvPicPr>
          <p:nvPr/>
        </p:nvPicPr>
        <p:blipFill>
          <a:blip r:embed="rId13"/>
          <a:stretch>
            <a:fillRect/>
          </a:stretch>
        </p:blipFill>
        <p:spPr>
          <a:xfrm>
            <a:off x="11537660" y="0"/>
            <a:ext cx="654340" cy="847493"/>
          </a:xfrm>
          <a:prstGeom prst="rect">
            <a:avLst/>
          </a:prstGeom>
        </p:spPr>
      </p:pic>
      <p:pic>
        <p:nvPicPr>
          <p:cNvPr id="2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FEE060E-78F7-3A3F-11CF-8B303FF027F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438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2"/>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Mitigating Diachronic Bias</a:t>
            </a:r>
            <a:endParaRPr/>
          </a:p>
        </p:txBody>
      </p:sp>
      <p:sp>
        <p:nvSpPr>
          <p:cNvPr id="509" name="Google Shape;509;p62"/>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Fact checking systems may subject to the period of time in which the training data was constructed.</a:t>
            </a:r>
            <a:endParaRPr sz="2000" dirty="0"/>
          </a:p>
          <a:p>
            <a:r>
              <a:rPr lang="en" sz="2000" dirty="0"/>
              <a:t>For example, a model learned from a dataset collected in 2017 is difficult to correctly fact checking claims about “COVID-19”.</a:t>
            </a:r>
            <a:endParaRPr sz="2000" dirty="0"/>
          </a:p>
          <a:p>
            <a:r>
              <a:rPr lang="en" sz="2000" dirty="0"/>
              <a:t>This could lead to failure in </a:t>
            </a:r>
            <a:r>
              <a:rPr lang="en" sz="2000" b="1" dirty="0"/>
              <a:t>verifying “new” rumors and breaking news</a:t>
            </a:r>
            <a:r>
              <a:rPr lang="en" sz="2000" dirty="0"/>
              <a:t>, known as the “</a:t>
            </a:r>
            <a:r>
              <a:rPr lang="en" sz="2000" b="1" dirty="0"/>
              <a:t>diachronic bias</a:t>
            </a:r>
            <a:r>
              <a:rPr lang="en" sz="2000" dirty="0"/>
              <a:t>” problem.</a:t>
            </a:r>
            <a:endParaRPr sz="2000" dirty="0"/>
          </a:p>
          <a:p>
            <a:r>
              <a:rPr lang="en" sz="2000" dirty="0"/>
              <a:t>Studies demonstrated the effectiveness of addressing such bias by </a:t>
            </a:r>
            <a:r>
              <a:rPr lang="en" sz="2000" b="1" dirty="0"/>
              <a:t>masking time-sensitive terms</a:t>
            </a:r>
            <a:r>
              <a:rPr lang="en" sz="2000" dirty="0"/>
              <a:t> in the training data [Murayama et al., 2021, W-NUT].</a:t>
            </a:r>
            <a:endParaRPr sz="2000" dirty="0"/>
          </a:p>
          <a:p>
            <a:r>
              <a:rPr lang="en" sz="2000" dirty="0"/>
              <a:t>Another possible solution is to </a:t>
            </a:r>
            <a:r>
              <a:rPr lang="en" sz="2000" b="1" dirty="0"/>
              <a:t>validate the credibility of the news source</a:t>
            </a:r>
            <a:r>
              <a:rPr lang="en" sz="2000" dirty="0"/>
              <a:t> [</a:t>
            </a:r>
            <a:r>
              <a:rPr lang="en" sz="2000" dirty="0" err="1"/>
              <a:t>Baly</a:t>
            </a:r>
            <a:r>
              <a:rPr lang="en" sz="2000" dirty="0"/>
              <a:t> et al., 2020, ACL]</a:t>
            </a:r>
            <a:endParaRPr sz="2000" dirty="0"/>
          </a:p>
          <a:p>
            <a:pPr marL="0" indent="0">
              <a:buNone/>
            </a:pPr>
            <a:endParaRPr sz="2000" dirty="0"/>
          </a:p>
          <a:p>
            <a:pPr marL="0" indent="0">
              <a:buNone/>
            </a:pPr>
            <a:endParaRPr sz="2000" dirty="0"/>
          </a:p>
        </p:txBody>
      </p:sp>
      <p:pic>
        <p:nvPicPr>
          <p:cNvPr id="4" name="Picture 3">
            <a:extLst>
              <a:ext uri="{FF2B5EF4-FFF2-40B4-BE49-F238E27FC236}">
                <a16:creationId xmlns:a16="http://schemas.microsoft.com/office/drawing/2014/main" id="{964B1788-D667-8B68-6771-84468D3C0D18}"/>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5C2BFC0-8079-3E55-A37F-F15990C370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3"/>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Justifying Verdicts</a:t>
            </a:r>
            <a:endParaRPr/>
          </a:p>
        </p:txBody>
      </p:sp>
      <p:sp>
        <p:nvSpPr>
          <p:cNvPr id="515" name="Google Shape;515;p63"/>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The majority of the fact checking studies do not offer </a:t>
            </a:r>
            <a:r>
              <a:rPr lang="en" sz="2000" dirty="0" err="1"/>
              <a:t>explainability</a:t>
            </a:r>
            <a:r>
              <a:rPr lang="en" sz="2000" dirty="0"/>
              <a:t>.</a:t>
            </a:r>
            <a:endParaRPr sz="2000" dirty="0"/>
          </a:p>
          <a:p>
            <a:r>
              <a:rPr lang="en" sz="2000" dirty="0"/>
              <a:t>“Debunking purely by calling something false often fails to be persuasive…” [Guo et al., 2021, TACL]</a:t>
            </a:r>
            <a:endParaRPr sz="2000" dirty="0"/>
          </a:p>
          <a:p>
            <a:r>
              <a:rPr lang="en" sz="2000" dirty="0"/>
              <a:t>One solution is “rule mining as explanations” [Ahmadi et al., 2019, </a:t>
            </a:r>
            <a:r>
              <a:rPr lang="en" sz="2000" dirty="0" err="1"/>
              <a:t>Arxiv</a:t>
            </a:r>
            <a:r>
              <a:rPr lang="en" sz="2000" dirty="0"/>
              <a:t>]</a:t>
            </a:r>
            <a:endParaRPr sz="2000" dirty="0"/>
          </a:p>
          <a:p>
            <a:pPr lvl="1"/>
            <a:r>
              <a:rPr lang="en" sz="2000" dirty="0"/>
              <a:t>A claim is true if all variables and rules can be derived from a knowledge base/graph.</a:t>
            </a:r>
            <a:endParaRPr sz="2000" dirty="0"/>
          </a:p>
          <a:p>
            <a:pPr marL="1219170" indent="0">
              <a:buNone/>
            </a:pPr>
            <a:r>
              <a:rPr lang="en" sz="2000" dirty="0"/>
              <a:t>→ limited to logical rules defined by the knowledge base.</a:t>
            </a:r>
            <a:endParaRPr sz="2000" dirty="0"/>
          </a:p>
          <a:p>
            <a:pPr marL="1219170" indent="0">
              <a:buNone/>
            </a:pPr>
            <a:endParaRPr sz="2000" dirty="0"/>
          </a:p>
          <a:p>
            <a:r>
              <a:rPr lang="en" sz="2000" dirty="0"/>
              <a:t>Another approach is “text generation as explanations”:</a:t>
            </a:r>
            <a:endParaRPr sz="2000" dirty="0"/>
          </a:p>
          <a:p>
            <a:pPr lvl="1"/>
            <a:r>
              <a:rPr lang="en" sz="2000" dirty="0"/>
              <a:t>Frame the explanation problem as a summarization task in which the model takes in ruling comments and </a:t>
            </a:r>
            <a:r>
              <a:rPr lang="en" sz="2000" dirty="0" err="1"/>
              <a:t>extractively</a:t>
            </a:r>
            <a:r>
              <a:rPr lang="en" sz="2000" dirty="0"/>
              <a:t> generates explanation. [</a:t>
            </a:r>
            <a:r>
              <a:rPr lang="en" sz="2000" dirty="0" err="1"/>
              <a:t>Atanasova</a:t>
            </a:r>
            <a:r>
              <a:rPr lang="en" sz="2000" dirty="0"/>
              <a:t> et al., 2020, ACL]</a:t>
            </a:r>
            <a:endParaRPr sz="2000" dirty="0"/>
          </a:p>
          <a:p>
            <a:pPr marL="0" indent="0">
              <a:buNone/>
            </a:pPr>
            <a:r>
              <a:rPr lang="en" sz="2000" dirty="0"/>
              <a:t>	 	→ assume ruling comments are available, which often are not.</a:t>
            </a:r>
            <a:endParaRPr sz="2000" dirty="0"/>
          </a:p>
          <a:p>
            <a:pPr marL="0" indent="0">
              <a:buNone/>
            </a:pPr>
            <a:endParaRPr sz="2000" dirty="0"/>
          </a:p>
          <a:p>
            <a:pPr lvl="1"/>
            <a:r>
              <a:rPr lang="en" sz="2000" dirty="0"/>
              <a:t>Generate explanations based on claim and evidence only [</a:t>
            </a:r>
            <a:r>
              <a:rPr lang="en" sz="2000" dirty="0" err="1"/>
              <a:t>Kotonya</a:t>
            </a:r>
            <a:r>
              <a:rPr lang="en" sz="2000" dirty="0"/>
              <a:t> et al., 2020, EMNLP]</a:t>
            </a:r>
            <a:endParaRPr sz="2000" dirty="0"/>
          </a:p>
        </p:txBody>
      </p:sp>
      <p:pic>
        <p:nvPicPr>
          <p:cNvPr id="4" name="Picture 3">
            <a:extLst>
              <a:ext uri="{FF2B5EF4-FFF2-40B4-BE49-F238E27FC236}">
                <a16:creationId xmlns:a16="http://schemas.microsoft.com/office/drawing/2014/main" id="{EB96EE09-ACE0-0423-6DF1-8E8E23BC6621}"/>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9B44920-0E23-8391-F6CF-D3ABD5C55F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4"/>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 Checking Takeaways</a:t>
            </a:r>
            <a:endParaRPr/>
          </a:p>
        </p:txBody>
      </p:sp>
      <p:sp>
        <p:nvSpPr>
          <p:cNvPr id="521" name="Google Shape;521;p64"/>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Fact checking models typically consists of an evidence retriever and a claim verifier.</a:t>
            </a:r>
            <a:endParaRPr sz="2000" dirty="0"/>
          </a:p>
          <a:p>
            <a:r>
              <a:rPr lang="en" sz="2000" dirty="0"/>
              <a:t>Several challenges in fact checking datasets call for solutions:</a:t>
            </a:r>
            <a:endParaRPr sz="2000" dirty="0"/>
          </a:p>
          <a:p>
            <a:pPr lvl="1"/>
            <a:r>
              <a:rPr lang="en" sz="2000" dirty="0"/>
              <a:t>Unverifiable claims</a:t>
            </a:r>
            <a:endParaRPr sz="2000" dirty="0"/>
          </a:p>
          <a:p>
            <a:pPr lvl="1"/>
            <a:r>
              <a:rPr lang="en" sz="2000" dirty="0"/>
              <a:t>Assumptions of the existence of relevant evidence</a:t>
            </a:r>
            <a:endParaRPr sz="2000" dirty="0"/>
          </a:p>
          <a:p>
            <a:pPr lvl="1"/>
            <a:r>
              <a:rPr lang="en" sz="2000" dirty="0"/>
              <a:t>Choice of labels</a:t>
            </a:r>
            <a:endParaRPr sz="2000" dirty="0"/>
          </a:p>
          <a:p>
            <a:pPr lvl="1"/>
            <a:r>
              <a:rPr lang="en" sz="2000" dirty="0"/>
              <a:t>Dataset biases</a:t>
            </a:r>
            <a:endParaRPr sz="2000" dirty="0"/>
          </a:p>
          <a:p>
            <a:r>
              <a:rPr lang="en" sz="2000" dirty="0"/>
              <a:t>Possible future fact checking research directions include:</a:t>
            </a:r>
            <a:endParaRPr sz="2000" dirty="0"/>
          </a:p>
          <a:p>
            <a:pPr lvl="1"/>
            <a:r>
              <a:rPr lang="en" sz="2000" dirty="0"/>
              <a:t>How to verify claims with under-specified context?</a:t>
            </a:r>
            <a:endParaRPr sz="2000" dirty="0"/>
          </a:p>
          <a:p>
            <a:pPr lvl="1"/>
            <a:r>
              <a:rPr lang="en" sz="2000" dirty="0"/>
              <a:t>How to mitigate diachronic bias?</a:t>
            </a:r>
            <a:endParaRPr sz="2000" dirty="0"/>
          </a:p>
          <a:p>
            <a:pPr lvl="1"/>
            <a:r>
              <a:rPr lang="en" sz="2000" dirty="0"/>
              <a:t>How to produce faithful verdict justification/explanation? </a:t>
            </a:r>
            <a:endParaRPr sz="2000" dirty="0"/>
          </a:p>
        </p:txBody>
      </p:sp>
      <p:pic>
        <p:nvPicPr>
          <p:cNvPr id="4" name="Picture 3">
            <a:extLst>
              <a:ext uri="{FF2B5EF4-FFF2-40B4-BE49-F238E27FC236}">
                <a16:creationId xmlns:a16="http://schemas.microsoft.com/office/drawing/2014/main" id="{1D0C0471-7D9F-EA5D-B98C-B3E4C753E7E0}"/>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77CC517-22C6-356C-6BBC-E03A80A8F0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9"/>
          <p:cNvSpPr txBox="1">
            <a:spLocks noGrp="1"/>
          </p:cNvSpPr>
          <p:nvPr>
            <p:ph type="title"/>
          </p:nvPr>
        </p:nvSpPr>
        <p:spPr>
          <a:xfrm>
            <a:off x="653667" y="600200"/>
            <a:ext cx="8490400" cy="5454400"/>
          </a:xfrm>
          <a:prstGeom prst="rect">
            <a:avLst/>
          </a:prstGeom>
        </p:spPr>
        <p:txBody>
          <a:bodyPr spcFirstLastPara="1" wrap="square" lIns="121900" tIns="121900" rIns="121900" bIns="121900" anchor="ctr" anchorCtr="0">
            <a:normAutofit/>
          </a:bodyPr>
          <a:lstStyle/>
          <a:p>
            <a:r>
              <a:rPr lang="en" sz="4667"/>
              <a:t>Special Notes on Neural Fake News Generation &amp; Detection</a:t>
            </a:r>
            <a:endParaRPr sz="4667"/>
          </a:p>
        </p:txBody>
      </p:sp>
      <p:pic>
        <p:nvPicPr>
          <p:cNvPr id="3" name="Picture 2">
            <a:extLst>
              <a:ext uri="{FF2B5EF4-FFF2-40B4-BE49-F238E27FC236}">
                <a16:creationId xmlns:a16="http://schemas.microsoft.com/office/drawing/2014/main" id="{9C154428-50E4-6A7F-3B5F-400BF2A60CDC}"/>
              </a:ext>
            </a:extLst>
          </p:cNvPr>
          <p:cNvPicPr>
            <a:picLocks noChangeAspect="1"/>
          </p:cNvPicPr>
          <p:nvPr/>
        </p:nvPicPr>
        <p:blipFill>
          <a:blip r:embed="rId3"/>
          <a:stretch>
            <a:fillRect/>
          </a:stretch>
        </p:blipFill>
        <p:spPr>
          <a:xfrm>
            <a:off x="11537660" y="0"/>
            <a:ext cx="654340" cy="847493"/>
          </a:xfrm>
          <a:prstGeom prst="rect">
            <a:avLst/>
          </a:prstGeom>
        </p:spPr>
      </p:pic>
      <p:pic>
        <p:nvPicPr>
          <p:cNvPr id="4"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AE994FC4-5127-4234-0922-D85C7A641D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The Double-edge of Fake News Generation</a:t>
            </a:r>
            <a:endParaRPr/>
          </a:p>
        </p:txBody>
      </p:sp>
      <p:sp>
        <p:nvSpPr>
          <p:cNvPr id="128" name="Google Shape;128;p30"/>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The rise of pre-trained sequence-to-sequence models allows for generating coherent texts</a:t>
            </a:r>
            <a:r>
              <a:rPr lang="en" sz="2000"/>
              <a:t>. </a:t>
            </a:r>
            <a:endParaRPr lang="en" sz="2000" dirty="0"/>
          </a:p>
          <a:p>
            <a:r>
              <a:rPr lang="en" sz="2000" dirty="0"/>
              <a:t>Machine-generated fake news becomes even more believable and look like human-written ones.</a:t>
            </a:r>
            <a:endParaRPr sz="2000" dirty="0"/>
          </a:p>
          <a:p>
            <a:r>
              <a:rPr lang="en" sz="2000" dirty="0"/>
              <a:t>Downside: Malicious parties may take advantage of such techniques for hostile purposes.</a:t>
            </a:r>
            <a:endParaRPr sz="2000" dirty="0"/>
          </a:p>
          <a:p>
            <a:r>
              <a:rPr lang="en" sz="2000" dirty="0"/>
              <a:t>Upside: Studies have shown that detectors derived from such generators excel in identifying their own generated fake articles. [Zellers et al., 2019, </a:t>
            </a:r>
            <a:r>
              <a:rPr lang="en" sz="2000" dirty="0" err="1"/>
              <a:t>NeurIPS</a:t>
            </a:r>
            <a:r>
              <a:rPr lang="en" sz="2000" dirty="0"/>
              <a:t>]</a:t>
            </a:r>
            <a:endParaRPr sz="2000" dirty="0"/>
          </a:p>
          <a:p>
            <a:pPr marL="0" indent="0">
              <a:buNone/>
            </a:pPr>
            <a:endParaRPr sz="2000" dirty="0"/>
          </a:p>
          <a:p>
            <a:pPr marL="0" indent="0">
              <a:buNone/>
            </a:pPr>
            <a:r>
              <a:rPr lang="en" sz="2000" dirty="0"/>
              <a:t>→ The majority of recent work developed detectors based on synthetic data. </a:t>
            </a:r>
            <a:endParaRPr sz="2000" dirty="0"/>
          </a:p>
          <a:p>
            <a:pPr marL="0" indent="0">
              <a:buNone/>
            </a:pPr>
            <a:endParaRPr sz="2000" dirty="0"/>
          </a:p>
        </p:txBody>
      </p:sp>
      <p:pic>
        <p:nvPicPr>
          <p:cNvPr id="4" name="Picture 3">
            <a:extLst>
              <a:ext uri="{FF2B5EF4-FFF2-40B4-BE49-F238E27FC236}">
                <a16:creationId xmlns:a16="http://schemas.microsoft.com/office/drawing/2014/main" id="{DB0F696F-C6EE-952C-D7A6-F5060D3D9E36}"/>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E7B711B-A232-706B-2685-6CFBAEF4EE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Research Questions</a:t>
            </a:r>
            <a:endParaRPr/>
          </a:p>
        </p:txBody>
      </p:sp>
      <p:sp>
        <p:nvSpPr>
          <p:cNvPr id="134" name="Google Shape;134;p31"/>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pPr marL="0" indent="0">
              <a:buNone/>
            </a:pPr>
            <a:r>
              <a:rPr lang="en" sz="2000" b="1" dirty="0"/>
              <a:t>Ultimate objective:</a:t>
            </a:r>
            <a:r>
              <a:rPr lang="en" sz="2000" dirty="0"/>
              <a:t> Generate fake news that can benefit detection most.</a:t>
            </a:r>
            <a:endParaRPr sz="2000" dirty="0"/>
          </a:p>
          <a:p>
            <a:pPr marL="0" indent="0">
              <a:buNone/>
            </a:pPr>
            <a:endParaRPr sz="2000" dirty="0"/>
          </a:p>
          <a:p>
            <a:r>
              <a:rPr lang="en" sz="2000" dirty="0"/>
              <a:t>How to generate fake news that requires knowledge-element level reasoning?</a:t>
            </a:r>
            <a:endParaRPr sz="2000" dirty="0"/>
          </a:p>
          <a:p>
            <a:pPr marL="0" indent="0">
              <a:buSzPts val="1100"/>
              <a:buNone/>
            </a:pPr>
            <a:endParaRPr sz="2000" dirty="0"/>
          </a:p>
          <a:p>
            <a:r>
              <a:rPr lang="en" sz="2000" dirty="0"/>
              <a:t>How to generate fake news that better aligns with factual knowledge?</a:t>
            </a:r>
            <a:endParaRPr sz="2000" dirty="0"/>
          </a:p>
          <a:p>
            <a:pPr marL="0" indent="0">
              <a:buSzPts val="1100"/>
              <a:buNone/>
            </a:pPr>
            <a:endParaRPr sz="2000" dirty="0"/>
          </a:p>
          <a:p>
            <a:r>
              <a:rPr lang="en" sz="2000" dirty="0"/>
              <a:t>How to generate fake news that are closer to human-written ones in terms of style and underlying intent.</a:t>
            </a:r>
            <a:endParaRPr sz="2000" dirty="0"/>
          </a:p>
          <a:p>
            <a:pPr marL="0" indent="0">
              <a:buSzPts val="1100"/>
              <a:buNone/>
            </a:pPr>
            <a:endParaRPr sz="2000" dirty="0"/>
          </a:p>
          <a:p>
            <a:pPr marL="0" indent="0">
              <a:buNone/>
            </a:pPr>
            <a:endParaRPr sz="2000" dirty="0"/>
          </a:p>
        </p:txBody>
      </p:sp>
      <p:pic>
        <p:nvPicPr>
          <p:cNvPr id="4" name="Picture 3">
            <a:extLst>
              <a:ext uri="{FF2B5EF4-FFF2-40B4-BE49-F238E27FC236}">
                <a16:creationId xmlns:a16="http://schemas.microsoft.com/office/drawing/2014/main" id="{C03D06A9-A69E-58A6-B62E-8C34B1AAE9BE}"/>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E9C1BC81-1892-12DF-1CB5-8B009CA9FA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2"/>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Research Questions</a:t>
            </a:r>
            <a:endParaRPr/>
          </a:p>
        </p:txBody>
      </p:sp>
      <p:sp>
        <p:nvSpPr>
          <p:cNvPr id="140" name="Google Shape;140;p32"/>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pPr marL="0" indent="0">
              <a:buNone/>
            </a:pPr>
            <a:r>
              <a:rPr lang="en" sz="2000" b="1" dirty="0"/>
              <a:t>Ultimate objective:</a:t>
            </a:r>
            <a:r>
              <a:rPr lang="en" sz="2000" dirty="0"/>
              <a:t> Generate fake news that can benefit detection most.</a:t>
            </a:r>
            <a:endParaRPr sz="2000" dirty="0"/>
          </a:p>
          <a:p>
            <a:pPr marL="0" indent="0">
              <a:buNone/>
            </a:pPr>
            <a:endParaRPr sz="2000" dirty="0"/>
          </a:p>
          <a:p>
            <a:r>
              <a:rPr lang="en" sz="2000" dirty="0"/>
              <a:t>How to generate fake news that requires knowledge-element level reasoning?</a:t>
            </a:r>
            <a:endParaRPr sz="2000" dirty="0"/>
          </a:p>
          <a:p>
            <a:pPr marL="0" indent="0">
              <a:buNone/>
            </a:pPr>
            <a:endParaRPr sz="2000" dirty="0"/>
          </a:p>
          <a:p>
            <a:r>
              <a:rPr lang="en" sz="2000" dirty="0"/>
              <a:t>How to generate fake news that better aligns with factual knowledge?</a:t>
            </a:r>
            <a:endParaRPr sz="2000" dirty="0"/>
          </a:p>
          <a:p>
            <a:pPr marL="0" indent="0">
              <a:buNone/>
            </a:pPr>
            <a:endParaRPr sz="2000" dirty="0"/>
          </a:p>
          <a:p>
            <a:r>
              <a:rPr lang="en" sz="2000" dirty="0"/>
              <a:t>How to generate fake news that are closer to human-written ones in terms of style and underlying intent.</a:t>
            </a:r>
            <a:endParaRPr sz="2000" dirty="0"/>
          </a:p>
          <a:p>
            <a:pPr marL="0" indent="0">
              <a:buNone/>
            </a:pPr>
            <a:endParaRPr sz="2000" dirty="0"/>
          </a:p>
          <a:p>
            <a:pPr marL="0" indent="0">
              <a:buNone/>
            </a:pPr>
            <a:endParaRPr sz="2000" dirty="0"/>
          </a:p>
        </p:txBody>
      </p:sp>
      <p:sp>
        <p:nvSpPr>
          <p:cNvPr id="141" name="Google Shape;141;p32"/>
          <p:cNvSpPr/>
          <p:nvPr/>
        </p:nvSpPr>
        <p:spPr>
          <a:xfrm>
            <a:off x="398167" y="1537783"/>
            <a:ext cx="11052400" cy="672800"/>
          </a:xfrm>
          <a:prstGeom prst="rect">
            <a:avLst/>
          </a:prstGeom>
          <a:noFill/>
          <a:ln w="28575" cap="flat" cmpd="sng">
            <a:solidFill>
              <a:srgbClr val="99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5" name="Picture 4">
            <a:extLst>
              <a:ext uri="{FF2B5EF4-FFF2-40B4-BE49-F238E27FC236}">
                <a16:creationId xmlns:a16="http://schemas.microsoft.com/office/drawing/2014/main" id="{94AA4D41-E7D5-3C24-C9EE-29257825B5AF}"/>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4A6675D9-62CA-FA72-D325-E6FA39C991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3"/>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KG-conditioned Fake News Generation: Training</a:t>
            </a:r>
            <a:endParaRPr/>
          </a:p>
        </p:txBody>
      </p:sp>
      <p:pic>
        <p:nvPicPr>
          <p:cNvPr id="147" name="Google Shape;147;p33"/>
          <p:cNvPicPr preferRelativeResize="0"/>
          <p:nvPr/>
        </p:nvPicPr>
        <p:blipFill rotWithShape="1">
          <a:blip r:embed="rId3">
            <a:alphaModFix/>
          </a:blip>
          <a:srcRect b="15426"/>
          <a:stretch/>
        </p:blipFill>
        <p:spPr>
          <a:xfrm>
            <a:off x="10349067" y="3246096"/>
            <a:ext cx="1537735" cy="1300521"/>
          </a:xfrm>
          <a:prstGeom prst="rect">
            <a:avLst/>
          </a:prstGeom>
          <a:noFill/>
          <a:ln>
            <a:noFill/>
          </a:ln>
        </p:spPr>
      </p:pic>
      <p:pic>
        <p:nvPicPr>
          <p:cNvPr id="148" name="Google Shape;148;p33"/>
          <p:cNvPicPr preferRelativeResize="0"/>
          <p:nvPr/>
        </p:nvPicPr>
        <p:blipFill rotWithShape="1">
          <a:blip r:embed="rId4">
            <a:alphaModFix/>
          </a:blip>
          <a:srcRect l="17014" r="17446" b="16860"/>
          <a:stretch/>
        </p:blipFill>
        <p:spPr>
          <a:xfrm>
            <a:off x="5675901" y="3156133"/>
            <a:ext cx="1167033" cy="1480432"/>
          </a:xfrm>
          <a:prstGeom prst="rect">
            <a:avLst/>
          </a:prstGeom>
          <a:noFill/>
          <a:ln>
            <a:noFill/>
          </a:ln>
        </p:spPr>
      </p:pic>
      <p:sp>
        <p:nvSpPr>
          <p:cNvPr id="149" name="Google Shape;149;p33"/>
          <p:cNvSpPr/>
          <p:nvPr/>
        </p:nvSpPr>
        <p:spPr>
          <a:xfrm>
            <a:off x="7323433" y="1869067"/>
            <a:ext cx="2663600" cy="837600"/>
          </a:xfrm>
          <a:prstGeom prst="rect">
            <a:avLst/>
          </a:prstGeom>
          <a:solidFill>
            <a:srgbClr val="FFF2CC"/>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Information Extraction</a:t>
            </a:r>
            <a:endParaRPr sz="1867" kern="0">
              <a:solidFill>
                <a:srgbClr val="000000"/>
              </a:solidFill>
              <a:latin typeface="Arial"/>
              <a:cs typeface="Arial"/>
              <a:sym typeface="Arial"/>
            </a:endParaRPr>
          </a:p>
        </p:txBody>
      </p:sp>
      <p:cxnSp>
        <p:nvCxnSpPr>
          <p:cNvPr id="150" name="Google Shape;150;p33"/>
          <p:cNvCxnSpPr>
            <a:stCxn id="148" idx="0"/>
            <a:endCxn id="149" idx="1"/>
          </p:cNvCxnSpPr>
          <p:nvPr/>
        </p:nvCxnSpPr>
        <p:spPr>
          <a:xfrm rot="-5400000">
            <a:off x="6357216" y="2189933"/>
            <a:ext cx="868400" cy="1064000"/>
          </a:xfrm>
          <a:prstGeom prst="bentConnector2">
            <a:avLst/>
          </a:prstGeom>
          <a:noFill/>
          <a:ln w="9525" cap="flat" cmpd="sng">
            <a:solidFill>
              <a:schemeClr val="dk1"/>
            </a:solidFill>
            <a:prstDash val="solid"/>
            <a:round/>
            <a:headEnd type="none" w="med" len="med"/>
            <a:tailEnd type="stealth" w="med" len="med"/>
          </a:ln>
        </p:spPr>
      </p:cxnSp>
      <p:cxnSp>
        <p:nvCxnSpPr>
          <p:cNvPr id="151" name="Google Shape;151;p33"/>
          <p:cNvCxnSpPr>
            <a:stCxn id="149" idx="3"/>
            <a:endCxn id="147" idx="0"/>
          </p:cNvCxnSpPr>
          <p:nvPr/>
        </p:nvCxnSpPr>
        <p:spPr>
          <a:xfrm>
            <a:off x="9987033" y="2287867"/>
            <a:ext cx="1130800" cy="958400"/>
          </a:xfrm>
          <a:prstGeom prst="bentConnector2">
            <a:avLst/>
          </a:prstGeom>
          <a:noFill/>
          <a:ln w="9525" cap="flat" cmpd="sng">
            <a:solidFill>
              <a:schemeClr val="dk1"/>
            </a:solidFill>
            <a:prstDash val="solid"/>
            <a:round/>
            <a:headEnd type="none" w="med" len="med"/>
            <a:tailEnd type="stealth" w="med" len="med"/>
          </a:ln>
        </p:spPr>
      </p:cxnSp>
      <p:cxnSp>
        <p:nvCxnSpPr>
          <p:cNvPr id="152" name="Google Shape;152;p33"/>
          <p:cNvCxnSpPr>
            <a:stCxn id="147" idx="2"/>
            <a:endCxn id="153" idx="3"/>
          </p:cNvCxnSpPr>
          <p:nvPr/>
        </p:nvCxnSpPr>
        <p:spPr>
          <a:xfrm rot="5400000">
            <a:off x="9755533" y="3992616"/>
            <a:ext cx="808400" cy="1916400"/>
          </a:xfrm>
          <a:prstGeom prst="bentConnector2">
            <a:avLst/>
          </a:prstGeom>
          <a:noFill/>
          <a:ln w="9525" cap="flat" cmpd="sng">
            <a:solidFill>
              <a:schemeClr val="dk1"/>
            </a:solidFill>
            <a:prstDash val="solid"/>
            <a:round/>
            <a:headEnd type="none" w="med" len="med"/>
            <a:tailEnd type="stealth" w="med" len="med"/>
          </a:ln>
        </p:spPr>
      </p:cxnSp>
      <p:cxnSp>
        <p:nvCxnSpPr>
          <p:cNvPr id="154" name="Google Shape;154;p33"/>
          <p:cNvCxnSpPr>
            <a:stCxn id="153" idx="1"/>
            <a:endCxn id="148" idx="2"/>
          </p:cNvCxnSpPr>
          <p:nvPr/>
        </p:nvCxnSpPr>
        <p:spPr>
          <a:xfrm rot="10800000">
            <a:off x="6259263" y="4636499"/>
            <a:ext cx="2014400" cy="718400"/>
          </a:xfrm>
          <a:prstGeom prst="bentConnector2">
            <a:avLst/>
          </a:prstGeom>
          <a:noFill/>
          <a:ln w="9525" cap="flat" cmpd="sng">
            <a:solidFill>
              <a:schemeClr val="dk1"/>
            </a:solidFill>
            <a:prstDash val="solid"/>
            <a:round/>
            <a:headEnd type="none" w="med" len="med"/>
            <a:tailEnd type="stealth" w="med" len="med"/>
          </a:ln>
        </p:spPr>
      </p:cxnSp>
      <p:sp>
        <p:nvSpPr>
          <p:cNvPr id="155" name="Google Shape;155;p33"/>
          <p:cNvSpPr txBox="1">
            <a:spLocks noGrp="1"/>
          </p:cNvSpPr>
          <p:nvPr>
            <p:ph type="body" idx="1"/>
          </p:nvPr>
        </p:nvSpPr>
        <p:spPr>
          <a:xfrm>
            <a:off x="228500" y="1806351"/>
            <a:ext cx="4892800" cy="4180000"/>
          </a:xfrm>
          <a:prstGeom prst="rect">
            <a:avLst/>
          </a:prstGeom>
        </p:spPr>
        <p:txBody>
          <a:bodyPr spcFirstLastPara="1" wrap="square" lIns="121900" tIns="121900" rIns="121900" bIns="121900" anchor="t" anchorCtr="0">
            <a:normAutofit/>
          </a:bodyPr>
          <a:lstStyle/>
          <a:p>
            <a:r>
              <a:rPr lang="en" sz="2000" dirty="0"/>
              <a:t>Train a conditional generation model to perform </a:t>
            </a:r>
            <a:r>
              <a:rPr lang="en" sz="2000" b="1" dirty="0"/>
              <a:t>graph-to-text </a:t>
            </a:r>
            <a:r>
              <a:rPr lang="en" sz="2000" dirty="0"/>
              <a:t>generation.</a:t>
            </a:r>
            <a:endParaRPr sz="2000" dirty="0"/>
          </a:p>
          <a:p>
            <a:pPr indent="0">
              <a:buNone/>
            </a:pPr>
            <a:endParaRPr sz="2000" dirty="0"/>
          </a:p>
          <a:p>
            <a:r>
              <a:rPr lang="en" sz="2000" dirty="0"/>
              <a:t>The generator learns to generate the corresponding article given a graph of knowledge elements extracted by an IE system. </a:t>
            </a:r>
            <a:endParaRPr sz="2000" dirty="0"/>
          </a:p>
        </p:txBody>
      </p:sp>
      <p:sp>
        <p:nvSpPr>
          <p:cNvPr id="156" name="Google Shape;156;p33"/>
          <p:cNvSpPr txBox="1"/>
          <p:nvPr/>
        </p:nvSpPr>
        <p:spPr>
          <a:xfrm>
            <a:off x="6842933" y="3486001"/>
            <a:ext cx="12332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Original </a:t>
            </a:r>
            <a:endParaRPr sz="1867" kern="0">
              <a:solidFill>
                <a:srgbClr val="000000"/>
              </a:solidFill>
              <a:latin typeface="Roboto"/>
              <a:ea typeface="Roboto"/>
              <a:cs typeface="Roboto"/>
              <a:sym typeface="Roboto"/>
            </a:endParaRPr>
          </a:p>
          <a:p>
            <a:pPr algn="ctr" defTabSz="1219170">
              <a:buClr>
                <a:srgbClr val="000000"/>
              </a:buClr>
            </a:pPr>
            <a:r>
              <a:rPr lang="en" sz="1867" kern="0">
                <a:solidFill>
                  <a:srgbClr val="000000"/>
                </a:solidFill>
                <a:latin typeface="Roboto"/>
                <a:ea typeface="Roboto"/>
                <a:cs typeface="Roboto"/>
                <a:sym typeface="Roboto"/>
              </a:rPr>
              <a:t>article</a:t>
            </a:r>
            <a:endParaRPr sz="1867" kern="0">
              <a:solidFill>
                <a:srgbClr val="000000"/>
              </a:solidFill>
              <a:latin typeface="Roboto"/>
              <a:ea typeface="Roboto"/>
              <a:cs typeface="Roboto"/>
              <a:sym typeface="Roboto"/>
            </a:endParaRPr>
          </a:p>
        </p:txBody>
      </p:sp>
      <p:sp>
        <p:nvSpPr>
          <p:cNvPr id="157" name="Google Shape;157;p33"/>
          <p:cNvSpPr txBox="1"/>
          <p:nvPr/>
        </p:nvSpPr>
        <p:spPr>
          <a:xfrm>
            <a:off x="8938067" y="3461867"/>
            <a:ext cx="14112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Knowledge</a:t>
            </a:r>
            <a:endParaRPr sz="1867" kern="0">
              <a:solidFill>
                <a:srgbClr val="000000"/>
              </a:solidFill>
              <a:latin typeface="Roboto"/>
              <a:ea typeface="Roboto"/>
              <a:cs typeface="Roboto"/>
              <a:sym typeface="Roboto"/>
            </a:endParaRPr>
          </a:p>
          <a:p>
            <a:pPr algn="ctr" defTabSz="1219170">
              <a:buClr>
                <a:srgbClr val="000000"/>
              </a:buClr>
            </a:pPr>
            <a:r>
              <a:rPr lang="en" sz="1867" kern="0">
                <a:solidFill>
                  <a:srgbClr val="000000"/>
                </a:solidFill>
                <a:latin typeface="Roboto"/>
                <a:ea typeface="Roboto"/>
                <a:cs typeface="Roboto"/>
                <a:sym typeface="Roboto"/>
              </a:rPr>
              <a:t>elements</a:t>
            </a:r>
            <a:endParaRPr sz="1867" kern="0">
              <a:solidFill>
                <a:srgbClr val="000000"/>
              </a:solidFill>
              <a:latin typeface="Roboto"/>
              <a:ea typeface="Roboto"/>
              <a:cs typeface="Roboto"/>
              <a:sym typeface="Roboto"/>
            </a:endParaRPr>
          </a:p>
        </p:txBody>
      </p:sp>
      <p:sp>
        <p:nvSpPr>
          <p:cNvPr id="158" name="Google Shape;158;p33"/>
          <p:cNvSpPr txBox="1"/>
          <p:nvPr/>
        </p:nvSpPr>
        <p:spPr>
          <a:xfrm>
            <a:off x="9415200" y="6324400"/>
            <a:ext cx="2776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[Fung et al., 2021, ACL]</a:t>
            </a:r>
            <a:endParaRPr sz="1867" kern="0">
              <a:solidFill>
                <a:srgbClr val="000000"/>
              </a:solidFill>
              <a:latin typeface="Roboto"/>
              <a:ea typeface="Roboto"/>
              <a:cs typeface="Roboto"/>
              <a:sym typeface="Roboto"/>
            </a:endParaRPr>
          </a:p>
        </p:txBody>
      </p:sp>
      <p:pic>
        <p:nvPicPr>
          <p:cNvPr id="153" name="Google Shape;153;p33"/>
          <p:cNvPicPr preferRelativeResize="0"/>
          <p:nvPr/>
        </p:nvPicPr>
        <p:blipFill rotWithShape="1">
          <a:blip r:embed="rId5">
            <a:alphaModFix/>
          </a:blip>
          <a:srcRect l="23385" r="38994"/>
          <a:stretch/>
        </p:blipFill>
        <p:spPr>
          <a:xfrm>
            <a:off x="8273663" y="4738247"/>
            <a:ext cx="928000" cy="1233304"/>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pic>
      <p:sp>
        <p:nvSpPr>
          <p:cNvPr id="159" name="Google Shape;159;p33"/>
          <p:cNvSpPr txBox="1"/>
          <p:nvPr/>
        </p:nvSpPr>
        <p:spPr>
          <a:xfrm>
            <a:off x="7888251" y="5986367"/>
            <a:ext cx="16988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BART</a:t>
            </a:r>
            <a:endParaRPr sz="1867" kern="0">
              <a:solidFill>
                <a:srgbClr val="000000"/>
              </a:solidFill>
              <a:latin typeface="Roboto"/>
              <a:ea typeface="Roboto"/>
              <a:cs typeface="Roboto"/>
              <a:sym typeface="Roboto"/>
            </a:endParaRPr>
          </a:p>
        </p:txBody>
      </p:sp>
      <p:pic>
        <p:nvPicPr>
          <p:cNvPr id="16" name="Picture 15">
            <a:extLst>
              <a:ext uri="{FF2B5EF4-FFF2-40B4-BE49-F238E27FC236}">
                <a16:creationId xmlns:a16="http://schemas.microsoft.com/office/drawing/2014/main" id="{132316F5-24D7-AE62-DC43-789E3262EA01}"/>
              </a:ext>
            </a:extLst>
          </p:cNvPr>
          <p:cNvPicPr>
            <a:picLocks noChangeAspect="1"/>
          </p:cNvPicPr>
          <p:nvPr/>
        </p:nvPicPr>
        <p:blipFill>
          <a:blip r:embed="rId6"/>
          <a:stretch>
            <a:fillRect/>
          </a:stretch>
        </p:blipFill>
        <p:spPr>
          <a:xfrm>
            <a:off x="11537660" y="12192"/>
            <a:ext cx="654340" cy="847493"/>
          </a:xfrm>
          <a:prstGeom prst="rect">
            <a:avLst/>
          </a:prstGeom>
        </p:spPr>
      </p:pic>
      <p:pic>
        <p:nvPicPr>
          <p:cNvPr id="1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B5CAF692-77EC-6CC6-3109-8CB7134562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12192"/>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C694C4C-5352-BC9C-22E0-08B72221D900}"/>
              </a:ext>
            </a:extLst>
          </p:cNvPr>
          <p:cNvPicPr>
            <a:picLocks noChangeAspect="1"/>
          </p:cNvPicPr>
          <p:nvPr/>
        </p:nvPicPr>
        <p:blipFill>
          <a:blip r:embed="rId6"/>
          <a:stretch>
            <a:fillRect/>
          </a:stretch>
        </p:blipFill>
        <p:spPr>
          <a:xfrm>
            <a:off x="11537660" y="12192"/>
            <a:ext cx="654340" cy="847493"/>
          </a:xfrm>
          <a:prstGeom prst="rect">
            <a:avLst/>
          </a:prstGeom>
        </p:spPr>
      </p:pic>
      <p:pic>
        <p:nvPicPr>
          <p:cNvPr id="1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E50927BE-FBD0-2258-C308-39C77B6A718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12192"/>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7E2FE7C-9356-A412-C87E-8C68BA4F23C8}"/>
              </a:ext>
            </a:extLst>
          </p:cNvPr>
          <p:cNvPicPr>
            <a:picLocks noChangeAspect="1"/>
          </p:cNvPicPr>
          <p:nvPr/>
        </p:nvPicPr>
        <p:blipFill>
          <a:blip r:embed="rId6"/>
          <a:stretch>
            <a:fillRect/>
          </a:stretch>
        </p:blipFill>
        <p:spPr>
          <a:xfrm>
            <a:off x="11537660" y="12192"/>
            <a:ext cx="654340" cy="847493"/>
          </a:xfrm>
          <a:prstGeom prst="rect">
            <a:avLst/>
          </a:prstGeom>
        </p:spPr>
      </p:pic>
      <p:pic>
        <p:nvPicPr>
          <p:cNvPr id="2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A76CE03A-C674-4775-C593-CD957A15C1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12192"/>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ED5DB277-1839-0D98-BCD7-24EA81AD1C4F}"/>
              </a:ext>
            </a:extLst>
          </p:cNvPr>
          <p:cNvPicPr>
            <a:picLocks noChangeAspect="1"/>
          </p:cNvPicPr>
          <p:nvPr/>
        </p:nvPicPr>
        <p:blipFill>
          <a:blip r:embed="rId6"/>
          <a:stretch>
            <a:fillRect/>
          </a:stretch>
        </p:blipFill>
        <p:spPr>
          <a:xfrm>
            <a:off x="11537660" y="12192"/>
            <a:ext cx="654340" cy="847493"/>
          </a:xfrm>
          <a:prstGeom prst="rect">
            <a:avLst/>
          </a:prstGeom>
        </p:spPr>
      </p:pic>
      <p:pic>
        <p:nvPicPr>
          <p:cNvPr id="2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56EAD936-1ACF-9744-44CC-C884BB32DB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12192"/>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66E5356-AE76-800E-33AE-E989E27E4B8E}"/>
              </a:ext>
            </a:extLst>
          </p:cNvPr>
          <p:cNvPicPr>
            <a:picLocks noChangeAspect="1"/>
          </p:cNvPicPr>
          <p:nvPr/>
        </p:nvPicPr>
        <p:blipFill>
          <a:blip r:embed="rId6"/>
          <a:stretch>
            <a:fillRect/>
          </a:stretch>
        </p:blipFill>
        <p:spPr>
          <a:xfrm>
            <a:off x="11537660" y="24384"/>
            <a:ext cx="654340" cy="847493"/>
          </a:xfrm>
          <a:prstGeom prst="rect">
            <a:avLst/>
          </a:prstGeom>
        </p:spPr>
      </p:pic>
      <p:pic>
        <p:nvPicPr>
          <p:cNvPr id="2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5CB22537-1498-E112-14AE-280E96215D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24384"/>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D4048979-DA24-D5AC-E5DD-FB86D4CC607A}"/>
              </a:ext>
            </a:extLst>
          </p:cNvPr>
          <p:cNvPicPr>
            <a:picLocks noChangeAspect="1"/>
          </p:cNvPicPr>
          <p:nvPr/>
        </p:nvPicPr>
        <p:blipFill>
          <a:blip r:embed="rId6"/>
          <a:stretch>
            <a:fillRect/>
          </a:stretch>
        </p:blipFill>
        <p:spPr>
          <a:xfrm>
            <a:off x="11537660" y="24384"/>
            <a:ext cx="654340" cy="847493"/>
          </a:xfrm>
          <a:prstGeom prst="rect">
            <a:avLst/>
          </a:prstGeom>
        </p:spPr>
      </p:pic>
      <p:pic>
        <p:nvPicPr>
          <p:cNvPr id="2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B9C9FF18-3E24-47B6-BBC4-28F736609D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24384"/>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E0596A6C-0451-51C8-0D0D-D3C1C598B23D}"/>
              </a:ext>
            </a:extLst>
          </p:cNvPr>
          <p:cNvPicPr>
            <a:picLocks noChangeAspect="1"/>
          </p:cNvPicPr>
          <p:nvPr/>
        </p:nvPicPr>
        <p:blipFill>
          <a:blip r:embed="rId6"/>
          <a:stretch>
            <a:fillRect/>
          </a:stretch>
        </p:blipFill>
        <p:spPr>
          <a:xfrm>
            <a:off x="11537660" y="24384"/>
            <a:ext cx="654340" cy="847493"/>
          </a:xfrm>
          <a:prstGeom prst="rect">
            <a:avLst/>
          </a:prstGeom>
        </p:spPr>
      </p:pic>
      <p:pic>
        <p:nvPicPr>
          <p:cNvPr id="2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92A17BFB-C43A-8FD4-6CA6-92563BD947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24384"/>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A2B0B8F1-9A03-1EE6-FA54-62DF221B7E8D}"/>
              </a:ext>
            </a:extLst>
          </p:cNvPr>
          <p:cNvPicPr>
            <a:picLocks noChangeAspect="1"/>
          </p:cNvPicPr>
          <p:nvPr/>
        </p:nvPicPr>
        <p:blipFill>
          <a:blip r:embed="rId6"/>
          <a:stretch>
            <a:fillRect/>
          </a:stretch>
        </p:blipFill>
        <p:spPr>
          <a:xfrm>
            <a:off x="11537660" y="36576"/>
            <a:ext cx="654340" cy="847493"/>
          </a:xfrm>
          <a:prstGeom prst="rect">
            <a:avLst/>
          </a:prstGeom>
        </p:spPr>
      </p:pic>
      <p:pic>
        <p:nvPicPr>
          <p:cNvPr id="3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0B601421-1315-C6C7-0A05-1918F7C816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36576"/>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4169993-BD8A-4CCA-CA13-A72B80694510}"/>
              </a:ext>
            </a:extLst>
          </p:cNvPr>
          <p:cNvPicPr>
            <a:picLocks noChangeAspect="1"/>
          </p:cNvPicPr>
          <p:nvPr/>
        </p:nvPicPr>
        <p:blipFill>
          <a:blip r:embed="rId6"/>
          <a:stretch>
            <a:fillRect/>
          </a:stretch>
        </p:blipFill>
        <p:spPr>
          <a:xfrm>
            <a:off x="11537660" y="36576"/>
            <a:ext cx="654340" cy="847493"/>
          </a:xfrm>
          <a:prstGeom prst="rect">
            <a:avLst/>
          </a:prstGeom>
        </p:spPr>
      </p:pic>
      <p:pic>
        <p:nvPicPr>
          <p:cNvPr id="3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85B045B-DA4B-829F-E3D2-632B1367932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36576"/>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8191495-481E-B680-39CF-31FC3A3CB1EE}"/>
              </a:ext>
            </a:extLst>
          </p:cNvPr>
          <p:cNvPicPr>
            <a:picLocks noChangeAspect="1"/>
          </p:cNvPicPr>
          <p:nvPr/>
        </p:nvPicPr>
        <p:blipFill>
          <a:blip r:embed="rId6"/>
          <a:stretch>
            <a:fillRect/>
          </a:stretch>
        </p:blipFill>
        <p:spPr>
          <a:xfrm>
            <a:off x="11537660" y="36576"/>
            <a:ext cx="654340" cy="847493"/>
          </a:xfrm>
          <a:prstGeom prst="rect">
            <a:avLst/>
          </a:prstGeom>
        </p:spPr>
      </p:pic>
      <p:pic>
        <p:nvPicPr>
          <p:cNvPr id="3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9E81D1EA-5106-5A9C-BDBA-9A478750EB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36576"/>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47679592-27EA-914E-5AED-635A358CD372}"/>
              </a:ext>
            </a:extLst>
          </p:cNvPr>
          <p:cNvPicPr>
            <a:picLocks noChangeAspect="1"/>
          </p:cNvPicPr>
          <p:nvPr/>
        </p:nvPicPr>
        <p:blipFill>
          <a:blip r:embed="rId6"/>
          <a:stretch>
            <a:fillRect/>
          </a:stretch>
        </p:blipFill>
        <p:spPr>
          <a:xfrm>
            <a:off x="11537660" y="48768"/>
            <a:ext cx="654340" cy="847493"/>
          </a:xfrm>
          <a:prstGeom prst="rect">
            <a:avLst/>
          </a:prstGeom>
        </p:spPr>
      </p:pic>
      <p:pic>
        <p:nvPicPr>
          <p:cNvPr id="3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B1E118F5-8DD5-929E-4A9E-A3E970E3CC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48768"/>
            <a:ext cx="1400522" cy="5344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99A3855E-0FE6-58BF-4DDF-A3E65B692BDC}"/>
              </a:ext>
            </a:extLst>
          </p:cNvPr>
          <p:cNvPicPr>
            <a:picLocks noChangeAspect="1"/>
          </p:cNvPicPr>
          <p:nvPr/>
        </p:nvPicPr>
        <p:blipFill>
          <a:blip r:embed="rId6"/>
          <a:stretch>
            <a:fillRect/>
          </a:stretch>
        </p:blipFill>
        <p:spPr>
          <a:xfrm>
            <a:off x="11537660" y="12192"/>
            <a:ext cx="654340" cy="847493"/>
          </a:xfrm>
          <a:prstGeom prst="rect">
            <a:avLst/>
          </a:prstGeom>
        </p:spPr>
      </p:pic>
      <p:pic>
        <p:nvPicPr>
          <p:cNvPr id="3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07D79BE2-4F68-6EA3-A035-69BA13D108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12192"/>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4"/>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KG-conditioned Fake News Generation: Inference</a:t>
            </a:r>
            <a:endParaRPr/>
          </a:p>
        </p:txBody>
      </p:sp>
      <p:pic>
        <p:nvPicPr>
          <p:cNvPr id="165" name="Google Shape;165;p34"/>
          <p:cNvPicPr preferRelativeResize="0"/>
          <p:nvPr/>
        </p:nvPicPr>
        <p:blipFill rotWithShape="1">
          <a:blip r:embed="rId3">
            <a:alphaModFix/>
          </a:blip>
          <a:srcRect b="15426"/>
          <a:stretch/>
        </p:blipFill>
        <p:spPr>
          <a:xfrm>
            <a:off x="10195167" y="1537780"/>
            <a:ext cx="1537735" cy="1300521"/>
          </a:xfrm>
          <a:prstGeom prst="rect">
            <a:avLst/>
          </a:prstGeom>
          <a:noFill/>
          <a:ln>
            <a:noFill/>
          </a:ln>
        </p:spPr>
      </p:pic>
      <p:pic>
        <p:nvPicPr>
          <p:cNvPr id="166" name="Google Shape;166;p34"/>
          <p:cNvPicPr preferRelativeResize="0"/>
          <p:nvPr/>
        </p:nvPicPr>
        <p:blipFill rotWithShape="1">
          <a:blip r:embed="rId4">
            <a:alphaModFix/>
          </a:blip>
          <a:srcRect l="17014" r="17446" b="16860"/>
          <a:stretch/>
        </p:blipFill>
        <p:spPr>
          <a:xfrm>
            <a:off x="4533601" y="1447800"/>
            <a:ext cx="1167033" cy="1480432"/>
          </a:xfrm>
          <a:prstGeom prst="rect">
            <a:avLst/>
          </a:prstGeom>
          <a:noFill/>
          <a:ln>
            <a:noFill/>
          </a:ln>
        </p:spPr>
      </p:pic>
      <p:sp>
        <p:nvSpPr>
          <p:cNvPr id="167" name="Google Shape;167;p34"/>
          <p:cNvSpPr/>
          <p:nvPr/>
        </p:nvSpPr>
        <p:spPr>
          <a:xfrm>
            <a:off x="6603600" y="1769200"/>
            <a:ext cx="2663600" cy="837600"/>
          </a:xfrm>
          <a:prstGeom prst="rect">
            <a:avLst/>
          </a:prstGeom>
          <a:solidFill>
            <a:srgbClr val="FFF2CC"/>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Information Extraction</a:t>
            </a:r>
            <a:endParaRPr sz="1867" kern="0">
              <a:solidFill>
                <a:srgbClr val="000000"/>
              </a:solidFill>
              <a:latin typeface="Arial"/>
              <a:cs typeface="Arial"/>
              <a:sym typeface="Arial"/>
            </a:endParaRPr>
          </a:p>
        </p:txBody>
      </p:sp>
      <p:sp>
        <p:nvSpPr>
          <p:cNvPr id="168" name="Google Shape;168;p34"/>
          <p:cNvSpPr txBox="1">
            <a:spLocks noGrp="1"/>
          </p:cNvSpPr>
          <p:nvPr>
            <p:ph type="body" idx="1"/>
          </p:nvPr>
        </p:nvSpPr>
        <p:spPr>
          <a:xfrm>
            <a:off x="159867" y="2188000"/>
            <a:ext cx="3931600" cy="2896800"/>
          </a:xfrm>
          <a:prstGeom prst="rect">
            <a:avLst/>
          </a:prstGeom>
        </p:spPr>
        <p:txBody>
          <a:bodyPr spcFirstLastPara="1" wrap="square" lIns="121900" tIns="121900" rIns="121900" bIns="121900" anchor="t" anchorCtr="0">
            <a:normAutofit/>
          </a:bodyPr>
          <a:lstStyle/>
          <a:p>
            <a:r>
              <a:rPr lang="en" sz="2000" dirty="0"/>
              <a:t>In inference time, fake articles can be generated by feeding manipulated knowledge elements into the generator.</a:t>
            </a:r>
            <a:endParaRPr sz="2000" dirty="0"/>
          </a:p>
        </p:txBody>
      </p:sp>
      <p:pic>
        <p:nvPicPr>
          <p:cNvPr id="169" name="Google Shape;169;p34"/>
          <p:cNvPicPr preferRelativeResize="0"/>
          <p:nvPr/>
        </p:nvPicPr>
        <p:blipFill rotWithShape="1">
          <a:blip r:embed="rId3">
            <a:alphaModFix/>
          </a:blip>
          <a:srcRect b="15426"/>
          <a:stretch/>
        </p:blipFill>
        <p:spPr>
          <a:xfrm flipH="1">
            <a:off x="10195167" y="4119946"/>
            <a:ext cx="1537735" cy="1300521"/>
          </a:xfrm>
          <a:prstGeom prst="rect">
            <a:avLst/>
          </a:prstGeom>
          <a:noFill/>
          <a:ln>
            <a:noFill/>
          </a:ln>
        </p:spPr>
      </p:pic>
      <p:cxnSp>
        <p:nvCxnSpPr>
          <p:cNvPr id="170" name="Google Shape;170;p34"/>
          <p:cNvCxnSpPr>
            <a:stCxn id="166" idx="3"/>
            <a:endCxn id="167" idx="1"/>
          </p:cNvCxnSpPr>
          <p:nvPr/>
        </p:nvCxnSpPr>
        <p:spPr>
          <a:xfrm>
            <a:off x="5700633" y="2188016"/>
            <a:ext cx="902800" cy="0"/>
          </a:xfrm>
          <a:prstGeom prst="straightConnector1">
            <a:avLst/>
          </a:prstGeom>
          <a:noFill/>
          <a:ln w="9525" cap="flat" cmpd="sng">
            <a:solidFill>
              <a:schemeClr val="dk2"/>
            </a:solidFill>
            <a:prstDash val="solid"/>
            <a:round/>
            <a:headEnd type="none" w="med" len="med"/>
            <a:tailEnd type="stealth" w="med" len="med"/>
          </a:ln>
        </p:spPr>
      </p:cxnSp>
      <p:cxnSp>
        <p:nvCxnSpPr>
          <p:cNvPr id="171" name="Google Shape;171;p34"/>
          <p:cNvCxnSpPr>
            <a:stCxn id="167" idx="3"/>
            <a:endCxn id="165" idx="1"/>
          </p:cNvCxnSpPr>
          <p:nvPr/>
        </p:nvCxnSpPr>
        <p:spPr>
          <a:xfrm>
            <a:off x="9267200" y="2188000"/>
            <a:ext cx="928000" cy="0"/>
          </a:xfrm>
          <a:prstGeom prst="straightConnector1">
            <a:avLst/>
          </a:prstGeom>
          <a:noFill/>
          <a:ln w="9525" cap="flat" cmpd="sng">
            <a:solidFill>
              <a:schemeClr val="dk2"/>
            </a:solidFill>
            <a:prstDash val="solid"/>
            <a:round/>
            <a:headEnd type="none" w="med" len="med"/>
            <a:tailEnd type="stealth" w="med" len="med"/>
          </a:ln>
        </p:spPr>
      </p:cxnSp>
      <p:cxnSp>
        <p:nvCxnSpPr>
          <p:cNvPr id="172" name="Google Shape;172;p34"/>
          <p:cNvCxnSpPr>
            <a:stCxn id="169" idx="3"/>
            <a:endCxn id="173" idx="3"/>
          </p:cNvCxnSpPr>
          <p:nvPr/>
        </p:nvCxnSpPr>
        <p:spPr>
          <a:xfrm rot="10800000">
            <a:off x="8497567" y="4770205"/>
            <a:ext cx="1697600" cy="0"/>
          </a:xfrm>
          <a:prstGeom prst="straightConnector1">
            <a:avLst/>
          </a:prstGeom>
          <a:noFill/>
          <a:ln w="9525" cap="flat" cmpd="sng">
            <a:solidFill>
              <a:schemeClr val="dk2"/>
            </a:solidFill>
            <a:prstDash val="solid"/>
            <a:round/>
            <a:headEnd type="none" w="med" len="med"/>
            <a:tailEnd type="stealth" w="med" len="med"/>
          </a:ln>
        </p:spPr>
      </p:cxnSp>
      <p:cxnSp>
        <p:nvCxnSpPr>
          <p:cNvPr id="174" name="Google Shape;174;p34"/>
          <p:cNvCxnSpPr>
            <a:stCxn id="165" idx="2"/>
            <a:endCxn id="169" idx="0"/>
          </p:cNvCxnSpPr>
          <p:nvPr/>
        </p:nvCxnSpPr>
        <p:spPr>
          <a:xfrm>
            <a:off x="10964033" y="2838299"/>
            <a:ext cx="0" cy="1281600"/>
          </a:xfrm>
          <a:prstGeom prst="straightConnector1">
            <a:avLst/>
          </a:prstGeom>
          <a:noFill/>
          <a:ln w="9525" cap="flat" cmpd="sng">
            <a:solidFill>
              <a:schemeClr val="dk2"/>
            </a:solidFill>
            <a:prstDash val="solid"/>
            <a:round/>
            <a:headEnd type="none" w="med" len="med"/>
            <a:tailEnd type="stealth" w="med" len="med"/>
          </a:ln>
        </p:spPr>
      </p:cxnSp>
      <p:pic>
        <p:nvPicPr>
          <p:cNvPr id="175" name="Google Shape;175;p34"/>
          <p:cNvPicPr preferRelativeResize="0"/>
          <p:nvPr/>
        </p:nvPicPr>
        <p:blipFill rotWithShape="1">
          <a:blip r:embed="rId4">
            <a:alphaModFix/>
          </a:blip>
          <a:srcRect l="17014" r="17446" b="16860"/>
          <a:stretch/>
        </p:blipFill>
        <p:spPr>
          <a:xfrm flipH="1">
            <a:off x="4599368" y="4029983"/>
            <a:ext cx="1167033" cy="1480432"/>
          </a:xfrm>
          <a:prstGeom prst="rect">
            <a:avLst/>
          </a:prstGeom>
          <a:noFill/>
          <a:ln>
            <a:noFill/>
          </a:ln>
        </p:spPr>
      </p:pic>
      <p:cxnSp>
        <p:nvCxnSpPr>
          <p:cNvPr id="176" name="Google Shape;176;p34"/>
          <p:cNvCxnSpPr>
            <a:stCxn id="173" idx="1"/>
            <a:endCxn id="175" idx="1"/>
          </p:cNvCxnSpPr>
          <p:nvPr/>
        </p:nvCxnSpPr>
        <p:spPr>
          <a:xfrm rot="10800000">
            <a:off x="5766363" y="4770199"/>
            <a:ext cx="1803200" cy="0"/>
          </a:xfrm>
          <a:prstGeom prst="straightConnector1">
            <a:avLst/>
          </a:prstGeom>
          <a:noFill/>
          <a:ln w="9525" cap="flat" cmpd="sng">
            <a:solidFill>
              <a:schemeClr val="dk2"/>
            </a:solidFill>
            <a:prstDash val="solid"/>
            <a:round/>
            <a:headEnd type="none" w="med" len="med"/>
            <a:tailEnd type="stealth" w="med" len="med"/>
          </a:ln>
        </p:spPr>
      </p:cxnSp>
      <p:sp>
        <p:nvSpPr>
          <p:cNvPr id="177" name="Google Shape;177;p34"/>
          <p:cNvSpPr txBox="1"/>
          <p:nvPr/>
        </p:nvSpPr>
        <p:spPr>
          <a:xfrm>
            <a:off x="4566267" y="2928234"/>
            <a:ext cx="12332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Original </a:t>
            </a:r>
            <a:endParaRPr sz="1867" kern="0">
              <a:solidFill>
                <a:srgbClr val="000000"/>
              </a:solidFill>
              <a:latin typeface="Roboto"/>
              <a:ea typeface="Roboto"/>
              <a:cs typeface="Roboto"/>
              <a:sym typeface="Roboto"/>
            </a:endParaRPr>
          </a:p>
          <a:p>
            <a:pPr algn="ctr" defTabSz="1219170">
              <a:buClr>
                <a:srgbClr val="000000"/>
              </a:buClr>
            </a:pPr>
            <a:r>
              <a:rPr lang="en" sz="1867" kern="0">
                <a:solidFill>
                  <a:srgbClr val="000000"/>
                </a:solidFill>
                <a:latin typeface="Roboto"/>
                <a:ea typeface="Roboto"/>
                <a:cs typeface="Roboto"/>
                <a:sym typeface="Roboto"/>
              </a:rPr>
              <a:t>article</a:t>
            </a:r>
            <a:endParaRPr sz="1867" kern="0">
              <a:solidFill>
                <a:srgbClr val="000000"/>
              </a:solidFill>
              <a:latin typeface="Roboto"/>
              <a:ea typeface="Roboto"/>
              <a:cs typeface="Roboto"/>
              <a:sym typeface="Roboto"/>
            </a:endParaRPr>
          </a:p>
        </p:txBody>
      </p:sp>
      <p:sp>
        <p:nvSpPr>
          <p:cNvPr id="178" name="Google Shape;178;p34"/>
          <p:cNvSpPr txBox="1"/>
          <p:nvPr/>
        </p:nvSpPr>
        <p:spPr>
          <a:xfrm>
            <a:off x="9178000" y="2606801"/>
            <a:ext cx="14112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Knowledge</a:t>
            </a:r>
            <a:endParaRPr sz="1867" kern="0">
              <a:solidFill>
                <a:srgbClr val="000000"/>
              </a:solidFill>
              <a:latin typeface="Roboto"/>
              <a:ea typeface="Roboto"/>
              <a:cs typeface="Roboto"/>
              <a:sym typeface="Roboto"/>
            </a:endParaRPr>
          </a:p>
          <a:p>
            <a:pPr algn="ctr" defTabSz="1219170">
              <a:buClr>
                <a:srgbClr val="000000"/>
              </a:buClr>
            </a:pPr>
            <a:r>
              <a:rPr lang="en" sz="1867" kern="0">
                <a:solidFill>
                  <a:srgbClr val="000000"/>
                </a:solidFill>
                <a:latin typeface="Roboto"/>
                <a:ea typeface="Roboto"/>
                <a:cs typeface="Roboto"/>
                <a:sym typeface="Roboto"/>
              </a:rPr>
              <a:t>elements</a:t>
            </a:r>
            <a:endParaRPr sz="1867" kern="0">
              <a:solidFill>
                <a:srgbClr val="000000"/>
              </a:solidFill>
              <a:latin typeface="Roboto"/>
              <a:ea typeface="Roboto"/>
              <a:cs typeface="Roboto"/>
              <a:sym typeface="Roboto"/>
            </a:endParaRPr>
          </a:p>
        </p:txBody>
      </p:sp>
      <p:sp>
        <p:nvSpPr>
          <p:cNvPr id="179" name="Google Shape;179;p34"/>
          <p:cNvSpPr txBox="1"/>
          <p:nvPr/>
        </p:nvSpPr>
        <p:spPr>
          <a:xfrm rot="5400000">
            <a:off x="10355467" y="3212348"/>
            <a:ext cx="18908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000000"/>
                </a:solidFill>
                <a:latin typeface="Roboto"/>
                <a:ea typeface="Roboto"/>
                <a:cs typeface="Roboto"/>
                <a:sym typeface="Roboto"/>
              </a:rPr>
              <a:t>Manipulates</a:t>
            </a:r>
            <a:endParaRPr sz="1867" b="1" kern="0">
              <a:solidFill>
                <a:srgbClr val="000000"/>
              </a:solidFill>
              <a:latin typeface="Roboto"/>
              <a:ea typeface="Roboto"/>
              <a:cs typeface="Roboto"/>
              <a:sym typeface="Roboto"/>
            </a:endParaRPr>
          </a:p>
        </p:txBody>
      </p:sp>
      <p:sp>
        <p:nvSpPr>
          <p:cNvPr id="180" name="Google Shape;180;p34"/>
          <p:cNvSpPr txBox="1"/>
          <p:nvPr/>
        </p:nvSpPr>
        <p:spPr>
          <a:xfrm>
            <a:off x="9463567" y="5281367"/>
            <a:ext cx="1698800" cy="1108148"/>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Manipulated</a:t>
            </a:r>
            <a:endParaRPr sz="1867" kern="0">
              <a:solidFill>
                <a:srgbClr val="000000"/>
              </a:solidFill>
              <a:latin typeface="Roboto"/>
              <a:ea typeface="Roboto"/>
              <a:cs typeface="Roboto"/>
              <a:sym typeface="Roboto"/>
            </a:endParaRPr>
          </a:p>
          <a:p>
            <a:pPr algn="ctr" defTabSz="1219170">
              <a:buClr>
                <a:srgbClr val="000000"/>
              </a:buClr>
            </a:pPr>
            <a:r>
              <a:rPr lang="en" sz="1867" kern="0">
                <a:solidFill>
                  <a:srgbClr val="000000"/>
                </a:solidFill>
                <a:latin typeface="Roboto"/>
                <a:ea typeface="Roboto"/>
                <a:cs typeface="Roboto"/>
                <a:sym typeface="Roboto"/>
              </a:rPr>
              <a:t>knowledge</a:t>
            </a:r>
            <a:endParaRPr sz="1867" kern="0">
              <a:solidFill>
                <a:srgbClr val="000000"/>
              </a:solidFill>
              <a:latin typeface="Roboto"/>
              <a:ea typeface="Roboto"/>
              <a:cs typeface="Roboto"/>
              <a:sym typeface="Roboto"/>
            </a:endParaRPr>
          </a:p>
          <a:p>
            <a:pPr algn="ctr" defTabSz="1219170">
              <a:buClr>
                <a:srgbClr val="000000"/>
              </a:buClr>
            </a:pPr>
            <a:r>
              <a:rPr lang="en" sz="1867" kern="0">
                <a:solidFill>
                  <a:srgbClr val="000000"/>
                </a:solidFill>
                <a:latin typeface="Roboto"/>
                <a:ea typeface="Roboto"/>
                <a:cs typeface="Roboto"/>
                <a:sym typeface="Roboto"/>
              </a:rPr>
              <a:t>elements</a:t>
            </a:r>
            <a:endParaRPr sz="1867" kern="0">
              <a:solidFill>
                <a:srgbClr val="000000"/>
              </a:solidFill>
              <a:latin typeface="Roboto"/>
              <a:ea typeface="Roboto"/>
              <a:cs typeface="Roboto"/>
              <a:sym typeface="Roboto"/>
            </a:endParaRPr>
          </a:p>
        </p:txBody>
      </p:sp>
      <p:sp>
        <p:nvSpPr>
          <p:cNvPr id="181" name="Google Shape;181;p34"/>
          <p:cNvSpPr txBox="1"/>
          <p:nvPr/>
        </p:nvSpPr>
        <p:spPr>
          <a:xfrm>
            <a:off x="4333484" y="5580667"/>
            <a:ext cx="16988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Fake</a:t>
            </a:r>
            <a:endParaRPr sz="1867" kern="0">
              <a:solidFill>
                <a:srgbClr val="000000"/>
              </a:solidFill>
              <a:latin typeface="Roboto"/>
              <a:ea typeface="Roboto"/>
              <a:cs typeface="Roboto"/>
              <a:sym typeface="Roboto"/>
            </a:endParaRPr>
          </a:p>
          <a:p>
            <a:pPr algn="ctr" defTabSz="1219170">
              <a:buClr>
                <a:srgbClr val="000000"/>
              </a:buClr>
            </a:pPr>
            <a:r>
              <a:rPr lang="en" sz="1867" kern="0">
                <a:solidFill>
                  <a:srgbClr val="000000"/>
                </a:solidFill>
                <a:latin typeface="Roboto"/>
                <a:ea typeface="Roboto"/>
                <a:cs typeface="Roboto"/>
                <a:sym typeface="Roboto"/>
              </a:rPr>
              <a:t>article</a:t>
            </a:r>
            <a:endParaRPr sz="1867" kern="0">
              <a:solidFill>
                <a:srgbClr val="000000"/>
              </a:solidFill>
              <a:latin typeface="Roboto"/>
              <a:ea typeface="Roboto"/>
              <a:cs typeface="Roboto"/>
              <a:sym typeface="Roboto"/>
            </a:endParaRPr>
          </a:p>
        </p:txBody>
      </p:sp>
      <p:sp>
        <p:nvSpPr>
          <p:cNvPr id="182" name="Google Shape;182;p34"/>
          <p:cNvSpPr txBox="1"/>
          <p:nvPr/>
        </p:nvSpPr>
        <p:spPr>
          <a:xfrm>
            <a:off x="9415200" y="6324400"/>
            <a:ext cx="2776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[Fung et al., 2021, ACL]</a:t>
            </a:r>
            <a:endParaRPr sz="1867" kern="0">
              <a:solidFill>
                <a:srgbClr val="000000"/>
              </a:solidFill>
              <a:latin typeface="Roboto"/>
              <a:ea typeface="Roboto"/>
              <a:cs typeface="Roboto"/>
              <a:sym typeface="Roboto"/>
            </a:endParaRPr>
          </a:p>
        </p:txBody>
      </p:sp>
      <p:pic>
        <p:nvPicPr>
          <p:cNvPr id="173" name="Google Shape;173;p34"/>
          <p:cNvPicPr preferRelativeResize="0"/>
          <p:nvPr/>
        </p:nvPicPr>
        <p:blipFill rotWithShape="1">
          <a:blip r:embed="rId5">
            <a:alphaModFix/>
          </a:blip>
          <a:srcRect l="23385" r="38994"/>
          <a:stretch/>
        </p:blipFill>
        <p:spPr>
          <a:xfrm>
            <a:off x="7569563" y="4153547"/>
            <a:ext cx="928000" cy="1233304"/>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pic>
      <p:sp>
        <p:nvSpPr>
          <p:cNvPr id="183" name="Google Shape;183;p34"/>
          <p:cNvSpPr txBox="1"/>
          <p:nvPr/>
        </p:nvSpPr>
        <p:spPr>
          <a:xfrm>
            <a:off x="7184151" y="5568767"/>
            <a:ext cx="16988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BART</a:t>
            </a:r>
            <a:endParaRPr sz="1867" kern="0">
              <a:solidFill>
                <a:srgbClr val="000000"/>
              </a:solidFill>
              <a:latin typeface="Roboto"/>
              <a:ea typeface="Roboto"/>
              <a:cs typeface="Roboto"/>
              <a:sym typeface="Roboto"/>
            </a:endParaRPr>
          </a:p>
        </p:txBody>
      </p:sp>
      <p:pic>
        <p:nvPicPr>
          <p:cNvPr id="22" name="Picture 21">
            <a:extLst>
              <a:ext uri="{FF2B5EF4-FFF2-40B4-BE49-F238E27FC236}">
                <a16:creationId xmlns:a16="http://schemas.microsoft.com/office/drawing/2014/main" id="{FADB27E3-C49A-91D0-566B-34F2BCDF5CF1}"/>
              </a:ext>
            </a:extLst>
          </p:cNvPr>
          <p:cNvPicPr>
            <a:picLocks noChangeAspect="1"/>
          </p:cNvPicPr>
          <p:nvPr/>
        </p:nvPicPr>
        <p:blipFill>
          <a:blip r:embed="rId6"/>
          <a:stretch>
            <a:fillRect/>
          </a:stretch>
        </p:blipFill>
        <p:spPr>
          <a:xfrm>
            <a:off x="11537660" y="0"/>
            <a:ext cx="654340" cy="847493"/>
          </a:xfrm>
          <a:prstGeom prst="rect">
            <a:avLst/>
          </a:prstGeom>
        </p:spPr>
      </p:pic>
      <p:pic>
        <p:nvPicPr>
          <p:cNvPr id="2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5C8D8C39-FAD1-CB8B-C8C5-014161C0B3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pPr>
              <a:buSzPct val="39285"/>
            </a:pPr>
            <a:r>
              <a:rPr lang="en"/>
              <a:t>KG-conditioned Fake News Generation: Example</a:t>
            </a:r>
            <a:endParaRPr/>
          </a:p>
        </p:txBody>
      </p:sp>
      <p:pic>
        <p:nvPicPr>
          <p:cNvPr id="189" name="Google Shape;189;p35"/>
          <p:cNvPicPr preferRelativeResize="0"/>
          <p:nvPr/>
        </p:nvPicPr>
        <p:blipFill>
          <a:blip r:embed="rId3">
            <a:alphaModFix/>
          </a:blip>
          <a:stretch>
            <a:fillRect/>
          </a:stretch>
        </p:blipFill>
        <p:spPr>
          <a:xfrm>
            <a:off x="5447939" y="1391783"/>
            <a:ext cx="5018268" cy="4398867"/>
          </a:xfrm>
          <a:prstGeom prst="rect">
            <a:avLst/>
          </a:prstGeom>
          <a:noFill/>
          <a:ln>
            <a:noFill/>
          </a:ln>
        </p:spPr>
      </p:pic>
      <p:sp>
        <p:nvSpPr>
          <p:cNvPr id="190" name="Google Shape;190;p35"/>
          <p:cNvSpPr txBox="1"/>
          <p:nvPr/>
        </p:nvSpPr>
        <p:spPr>
          <a:xfrm>
            <a:off x="9415200" y="6324400"/>
            <a:ext cx="2776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[Fung et al., 2021, ACL]</a:t>
            </a:r>
            <a:endParaRPr sz="1867" kern="0">
              <a:solidFill>
                <a:srgbClr val="000000"/>
              </a:solidFill>
              <a:latin typeface="Roboto"/>
              <a:ea typeface="Roboto"/>
              <a:cs typeface="Roboto"/>
              <a:sym typeface="Roboto"/>
            </a:endParaRPr>
          </a:p>
        </p:txBody>
      </p:sp>
      <p:sp>
        <p:nvSpPr>
          <p:cNvPr id="191" name="Google Shape;191;p35"/>
          <p:cNvSpPr txBox="1">
            <a:spLocks noGrp="1"/>
          </p:cNvSpPr>
          <p:nvPr>
            <p:ph type="body" idx="1"/>
          </p:nvPr>
        </p:nvSpPr>
        <p:spPr>
          <a:xfrm>
            <a:off x="631233" y="2912933"/>
            <a:ext cx="3931600" cy="1758800"/>
          </a:xfrm>
          <a:prstGeom prst="rect">
            <a:avLst/>
          </a:prstGeom>
        </p:spPr>
        <p:txBody>
          <a:bodyPr spcFirstLastPara="1" wrap="square" lIns="121900" tIns="121900" rIns="121900" bIns="121900" anchor="t" anchorCtr="0">
            <a:normAutofit/>
          </a:bodyPr>
          <a:lstStyle/>
          <a:p>
            <a:pPr marL="0" indent="0">
              <a:buNone/>
            </a:pPr>
            <a:r>
              <a:rPr lang="en" sz="2000" dirty="0"/>
              <a:t>An example of the fake news generated by the KG- conditioned generator. </a:t>
            </a:r>
            <a:endParaRPr sz="2000" dirty="0"/>
          </a:p>
        </p:txBody>
      </p:sp>
      <p:pic>
        <p:nvPicPr>
          <p:cNvPr id="6" name="Picture 5">
            <a:extLst>
              <a:ext uri="{FF2B5EF4-FFF2-40B4-BE49-F238E27FC236}">
                <a16:creationId xmlns:a16="http://schemas.microsoft.com/office/drawing/2014/main" id="{01DA178C-9753-2D64-E3E9-2A2353D91A27}"/>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9861E27-1481-74C1-F4E8-45B5656155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3135-744C-B144-BBC3-EC24DB67D8EA}"/>
              </a:ext>
            </a:extLst>
          </p:cNvPr>
          <p:cNvSpPr>
            <a:spLocks noGrp="1"/>
          </p:cNvSpPr>
          <p:nvPr>
            <p:ph type="title"/>
          </p:nvPr>
        </p:nvSpPr>
        <p:spPr>
          <a:xfrm>
            <a:off x="334536" y="58780"/>
            <a:ext cx="11857463" cy="688975"/>
          </a:xfrm>
        </p:spPr>
        <p:txBody>
          <a:bodyPr>
            <a:normAutofit fontScale="90000"/>
          </a:bodyPr>
          <a:lstStyle/>
          <a:p>
            <a:br>
              <a:rPr lang="en-US" sz="3200" dirty="0">
                <a:sym typeface="Palatino Linotype"/>
              </a:rPr>
            </a:br>
            <a:r>
              <a:rPr lang="en-US" sz="3200" b="1" dirty="0">
                <a:sym typeface="Palatino Linotype"/>
              </a:rPr>
              <a:t>Why we need this tutorial</a:t>
            </a:r>
            <a:endParaRPr lang="en-US" sz="3200" b="1" dirty="0"/>
          </a:p>
        </p:txBody>
      </p:sp>
      <p:sp>
        <p:nvSpPr>
          <p:cNvPr id="4" name="Slide Number Placeholder 3">
            <a:extLst>
              <a:ext uri="{FF2B5EF4-FFF2-40B4-BE49-F238E27FC236}">
                <a16:creationId xmlns:a16="http://schemas.microsoft.com/office/drawing/2014/main" id="{15704ED3-1774-A342-9144-8A09442F3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10" name="Content Placeholder 2">
            <a:extLst>
              <a:ext uri="{FF2B5EF4-FFF2-40B4-BE49-F238E27FC236}">
                <a16:creationId xmlns:a16="http://schemas.microsoft.com/office/drawing/2014/main" id="{B5673F34-4FAF-2742-8BAB-A70C4A314CB7}"/>
              </a:ext>
            </a:extLst>
          </p:cNvPr>
          <p:cNvSpPr>
            <a:spLocks noGrp="1"/>
          </p:cNvSpPr>
          <p:nvPr>
            <p:ph idx="1"/>
          </p:nvPr>
        </p:nvSpPr>
        <p:spPr>
          <a:xfrm>
            <a:off x="0" y="898902"/>
            <a:ext cx="6701883" cy="5822573"/>
          </a:xfrm>
          <a:solidFill>
            <a:schemeClr val="bg2"/>
          </a:solidFill>
        </p:spPr>
        <p:txBody>
          <a:bodyPr>
            <a:normAutofit/>
          </a:bodyPr>
          <a:lstStyle/>
          <a:p>
            <a:pPr lvl="1"/>
            <a:r>
              <a:rPr lang="en-US" sz="3200" dirty="0"/>
              <a:t>Along With Online News and Social Media Came Information Pollution</a:t>
            </a:r>
          </a:p>
          <a:p>
            <a:pPr lvl="2"/>
            <a:r>
              <a:rPr lang="en-US" sz="2200" dirty="0"/>
              <a:t>We witnessed many fake news and biased news during Covid and the Russia Ukraine Crises</a:t>
            </a:r>
          </a:p>
          <a:p>
            <a:pPr lvl="1"/>
            <a:r>
              <a:rPr lang="en-US" sz="3200" dirty="0"/>
              <a:t>Pave a Roadmap Towards More Healthy Information Consumption</a:t>
            </a:r>
          </a:p>
          <a:p>
            <a:pPr lvl="2"/>
            <a:r>
              <a:rPr lang="en-US" sz="2400" dirty="0"/>
              <a:t>Multimedia news information extraction</a:t>
            </a:r>
          </a:p>
          <a:p>
            <a:pPr lvl="2"/>
            <a:r>
              <a:rPr lang="en-US" sz="2400" dirty="0"/>
              <a:t>Misinformation Detection</a:t>
            </a:r>
          </a:p>
          <a:p>
            <a:pPr lvl="2"/>
            <a:r>
              <a:rPr lang="en-US" sz="2400" dirty="0"/>
              <a:t>Misinformation Characterization</a:t>
            </a:r>
          </a:p>
          <a:p>
            <a:pPr lvl="2"/>
            <a:r>
              <a:rPr lang="en-US" sz="2400" dirty="0"/>
              <a:t>Cross-cultural Understanding</a:t>
            </a:r>
          </a:p>
          <a:p>
            <a:pPr lvl="2"/>
            <a:r>
              <a:rPr lang="en-US" sz="2400" dirty="0"/>
              <a:t>Low-resource Language Acquisition</a:t>
            </a:r>
          </a:p>
          <a:p>
            <a:pPr marL="914400" lvl="2" indent="0">
              <a:buNone/>
            </a:pPr>
            <a:endParaRPr lang="en-US" sz="3000" dirty="0"/>
          </a:p>
        </p:txBody>
      </p:sp>
      <p:pic>
        <p:nvPicPr>
          <p:cNvPr id="4104" name="Picture 8" descr="What is Information Pollution | Explained in 2 min - YouTube">
            <a:extLst>
              <a:ext uri="{FF2B5EF4-FFF2-40B4-BE49-F238E27FC236}">
                <a16:creationId xmlns:a16="http://schemas.microsoft.com/office/drawing/2014/main" id="{8DA9AFBC-D540-544C-B1DD-73EB9F71F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191" y="155601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FCD50FB-040C-A24E-99E0-A9939FB7C982}"/>
              </a:ext>
            </a:extLst>
          </p:cNvPr>
          <p:cNvSpPr/>
          <p:nvPr/>
        </p:nvSpPr>
        <p:spPr>
          <a:xfrm>
            <a:off x="7302191" y="1884556"/>
            <a:ext cx="2031380" cy="56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5038C9C-DC90-6265-DF90-950FA86201C2}"/>
              </a:ext>
            </a:extLst>
          </p:cNvPr>
          <p:cNvPicPr>
            <a:picLocks noChangeAspect="1"/>
          </p:cNvPicPr>
          <p:nvPr/>
        </p:nvPicPr>
        <p:blipFill>
          <a:blip r:embed="rId4"/>
          <a:stretch>
            <a:fillRect/>
          </a:stretch>
        </p:blipFill>
        <p:spPr>
          <a:xfrm>
            <a:off x="11537660" y="0"/>
            <a:ext cx="654340" cy="847493"/>
          </a:xfrm>
          <a:prstGeom prst="rect">
            <a:avLst/>
          </a:prstGeom>
        </p:spPr>
      </p:pic>
      <p:pic>
        <p:nvPicPr>
          <p:cNvPr id="12"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BB1CE47-6BA1-9B12-D8AD-C1EA05B710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333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Research Questions</a:t>
            </a:r>
            <a:endParaRPr/>
          </a:p>
        </p:txBody>
      </p:sp>
      <p:sp>
        <p:nvSpPr>
          <p:cNvPr id="197" name="Google Shape;197;p36"/>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pPr marL="0" indent="0">
              <a:buNone/>
            </a:pPr>
            <a:r>
              <a:rPr lang="en" sz="2000" b="1" dirty="0"/>
              <a:t>Ultimate objective:</a:t>
            </a:r>
            <a:r>
              <a:rPr lang="en" sz="2000" dirty="0"/>
              <a:t> Generate fake news that can benefit detection most.</a:t>
            </a:r>
            <a:endParaRPr sz="2000" dirty="0"/>
          </a:p>
          <a:p>
            <a:pPr marL="0" indent="0">
              <a:buNone/>
            </a:pPr>
            <a:endParaRPr sz="2000" dirty="0"/>
          </a:p>
          <a:p>
            <a:r>
              <a:rPr lang="en" sz="2000" dirty="0"/>
              <a:t>How to generate fake news that requires knowledge-element level reasoning?</a:t>
            </a:r>
            <a:endParaRPr sz="2000" dirty="0"/>
          </a:p>
          <a:p>
            <a:pPr marL="0" indent="0">
              <a:buNone/>
            </a:pPr>
            <a:endParaRPr sz="2000" dirty="0"/>
          </a:p>
          <a:p>
            <a:r>
              <a:rPr lang="en" sz="2000" dirty="0"/>
              <a:t>How to generate fake news that better aligns with factual knowledge?</a:t>
            </a:r>
            <a:endParaRPr sz="2000" dirty="0"/>
          </a:p>
          <a:p>
            <a:pPr marL="0" indent="0">
              <a:buNone/>
            </a:pPr>
            <a:endParaRPr sz="2000" dirty="0"/>
          </a:p>
          <a:p>
            <a:r>
              <a:rPr lang="en" sz="2000" dirty="0"/>
              <a:t>How to generate fake news that are closer to human-written ones in terms of style and underlying intent.</a:t>
            </a:r>
            <a:endParaRPr sz="2000" dirty="0"/>
          </a:p>
          <a:p>
            <a:pPr marL="0" indent="0">
              <a:buNone/>
            </a:pPr>
            <a:endParaRPr sz="2000" dirty="0"/>
          </a:p>
          <a:p>
            <a:pPr marL="0" indent="0">
              <a:buNone/>
            </a:pPr>
            <a:endParaRPr sz="2000" dirty="0"/>
          </a:p>
        </p:txBody>
      </p:sp>
      <p:sp>
        <p:nvSpPr>
          <p:cNvPr id="198" name="Google Shape;198;p36"/>
          <p:cNvSpPr/>
          <p:nvPr/>
        </p:nvSpPr>
        <p:spPr>
          <a:xfrm>
            <a:off x="398167" y="2250221"/>
            <a:ext cx="11052400" cy="672800"/>
          </a:xfrm>
          <a:prstGeom prst="rect">
            <a:avLst/>
          </a:prstGeom>
          <a:noFill/>
          <a:ln w="28575" cap="flat" cmpd="sng">
            <a:solidFill>
              <a:srgbClr val="99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5" name="Picture 4">
            <a:extLst>
              <a:ext uri="{FF2B5EF4-FFF2-40B4-BE49-F238E27FC236}">
                <a16:creationId xmlns:a16="http://schemas.microsoft.com/office/drawing/2014/main" id="{4FCBF7A7-0D5B-EBE0-3A39-8ED5101D9C39}"/>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752D344-3D55-DC79-ABAD-F6D6FDF7EB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Fact-Enhanced Synthetic News Generation: Training</a:t>
            </a:r>
            <a:endParaRPr/>
          </a:p>
        </p:txBody>
      </p:sp>
      <p:sp>
        <p:nvSpPr>
          <p:cNvPr id="204" name="Google Shape;204;p37"/>
          <p:cNvSpPr txBox="1"/>
          <p:nvPr/>
        </p:nvSpPr>
        <p:spPr>
          <a:xfrm>
            <a:off x="9534000" y="6322034"/>
            <a:ext cx="2658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[Shu et al., 2021, AAAI]</a:t>
            </a:r>
            <a:endParaRPr sz="1867" kern="0">
              <a:solidFill>
                <a:srgbClr val="000000"/>
              </a:solidFill>
              <a:latin typeface="Roboto"/>
              <a:ea typeface="Roboto"/>
              <a:cs typeface="Roboto"/>
              <a:sym typeface="Roboto"/>
            </a:endParaRPr>
          </a:p>
        </p:txBody>
      </p:sp>
      <p:sp>
        <p:nvSpPr>
          <p:cNvPr id="205" name="Google Shape;205;p37"/>
          <p:cNvSpPr/>
          <p:nvPr/>
        </p:nvSpPr>
        <p:spPr>
          <a:xfrm>
            <a:off x="7288333" y="3707567"/>
            <a:ext cx="1294000" cy="533600"/>
          </a:xfrm>
          <a:prstGeom prst="rect">
            <a:avLst/>
          </a:prstGeom>
          <a:solidFill>
            <a:srgbClr val="F4CCCC"/>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Encoder</a:t>
            </a:r>
            <a:endParaRPr sz="1867" kern="0">
              <a:solidFill>
                <a:srgbClr val="000000"/>
              </a:solidFill>
              <a:latin typeface="Arial"/>
              <a:cs typeface="Arial"/>
              <a:sym typeface="Arial"/>
            </a:endParaRPr>
          </a:p>
        </p:txBody>
      </p:sp>
      <p:sp>
        <p:nvSpPr>
          <p:cNvPr id="206" name="Google Shape;206;p37"/>
          <p:cNvSpPr txBox="1"/>
          <p:nvPr/>
        </p:nvSpPr>
        <p:spPr>
          <a:xfrm>
            <a:off x="3091900" y="2464167"/>
            <a:ext cx="978000" cy="53350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Claim</a:t>
            </a:r>
            <a:endParaRPr sz="1867" kern="0">
              <a:solidFill>
                <a:srgbClr val="000000"/>
              </a:solidFill>
              <a:latin typeface="Roboto"/>
              <a:ea typeface="Roboto"/>
              <a:cs typeface="Roboto"/>
              <a:sym typeface="Roboto"/>
            </a:endParaRPr>
          </a:p>
        </p:txBody>
      </p:sp>
      <p:sp>
        <p:nvSpPr>
          <p:cNvPr id="207" name="Google Shape;207;p37"/>
          <p:cNvSpPr/>
          <p:nvPr/>
        </p:nvSpPr>
        <p:spPr>
          <a:xfrm>
            <a:off x="2631500" y="3640367"/>
            <a:ext cx="1898800" cy="668000"/>
          </a:xfrm>
          <a:prstGeom prst="rect">
            <a:avLst/>
          </a:prstGeom>
          <a:solidFill>
            <a:srgbClr val="C9DAF8"/>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Fact Retriever</a:t>
            </a:r>
            <a:endParaRPr sz="1867" kern="0">
              <a:solidFill>
                <a:srgbClr val="000000"/>
              </a:solidFill>
              <a:latin typeface="Arial"/>
              <a:cs typeface="Arial"/>
              <a:sym typeface="Arial"/>
            </a:endParaRPr>
          </a:p>
        </p:txBody>
      </p:sp>
      <p:pic>
        <p:nvPicPr>
          <p:cNvPr id="208" name="Google Shape;208;p37"/>
          <p:cNvPicPr preferRelativeResize="0"/>
          <p:nvPr/>
        </p:nvPicPr>
        <p:blipFill rotWithShape="1">
          <a:blip r:embed="rId3">
            <a:alphaModFix/>
          </a:blip>
          <a:srcRect l="6140" r="6385" b="14566"/>
          <a:stretch/>
        </p:blipFill>
        <p:spPr>
          <a:xfrm>
            <a:off x="903867" y="3342468"/>
            <a:ext cx="1080800" cy="1263801"/>
          </a:xfrm>
          <a:prstGeom prst="rect">
            <a:avLst/>
          </a:prstGeom>
          <a:noFill/>
          <a:ln>
            <a:noFill/>
          </a:ln>
        </p:spPr>
      </p:pic>
      <p:cxnSp>
        <p:nvCxnSpPr>
          <p:cNvPr id="209" name="Google Shape;209;p37"/>
          <p:cNvCxnSpPr>
            <a:stCxn id="206" idx="2"/>
            <a:endCxn id="207" idx="0"/>
          </p:cNvCxnSpPr>
          <p:nvPr/>
        </p:nvCxnSpPr>
        <p:spPr>
          <a:xfrm>
            <a:off x="3580900" y="2997671"/>
            <a:ext cx="0" cy="642696"/>
          </a:xfrm>
          <a:prstGeom prst="straightConnector1">
            <a:avLst/>
          </a:prstGeom>
          <a:noFill/>
          <a:ln w="9525" cap="flat" cmpd="sng">
            <a:solidFill>
              <a:schemeClr val="dk2"/>
            </a:solidFill>
            <a:prstDash val="solid"/>
            <a:round/>
            <a:headEnd type="none" w="med" len="med"/>
            <a:tailEnd type="stealth" w="med" len="med"/>
          </a:ln>
        </p:spPr>
      </p:cxnSp>
      <p:cxnSp>
        <p:nvCxnSpPr>
          <p:cNvPr id="210" name="Google Shape;210;p37"/>
          <p:cNvCxnSpPr>
            <a:stCxn id="208" idx="3"/>
            <a:endCxn id="207" idx="1"/>
          </p:cNvCxnSpPr>
          <p:nvPr/>
        </p:nvCxnSpPr>
        <p:spPr>
          <a:xfrm>
            <a:off x="1984667" y="3974367"/>
            <a:ext cx="646800" cy="0"/>
          </a:xfrm>
          <a:prstGeom prst="straightConnector1">
            <a:avLst/>
          </a:prstGeom>
          <a:noFill/>
          <a:ln w="9525" cap="flat" cmpd="sng">
            <a:solidFill>
              <a:schemeClr val="dk2"/>
            </a:solidFill>
            <a:prstDash val="solid"/>
            <a:round/>
            <a:headEnd type="none" w="med" len="med"/>
            <a:tailEnd type="stealth" w="med" len="med"/>
          </a:ln>
        </p:spPr>
      </p:cxnSp>
      <p:sp>
        <p:nvSpPr>
          <p:cNvPr id="211" name="Google Shape;211;p37"/>
          <p:cNvSpPr txBox="1"/>
          <p:nvPr/>
        </p:nvSpPr>
        <p:spPr>
          <a:xfrm>
            <a:off x="5177117" y="3563967"/>
            <a:ext cx="13684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Relevant facts</a:t>
            </a:r>
            <a:endParaRPr sz="1867" kern="0">
              <a:solidFill>
                <a:srgbClr val="000000"/>
              </a:solidFill>
              <a:latin typeface="Roboto"/>
              <a:ea typeface="Roboto"/>
              <a:cs typeface="Roboto"/>
              <a:sym typeface="Roboto"/>
            </a:endParaRPr>
          </a:p>
        </p:txBody>
      </p:sp>
      <p:cxnSp>
        <p:nvCxnSpPr>
          <p:cNvPr id="212" name="Google Shape;212;p37"/>
          <p:cNvCxnSpPr>
            <a:stCxn id="207" idx="3"/>
            <a:endCxn id="211" idx="1"/>
          </p:cNvCxnSpPr>
          <p:nvPr/>
        </p:nvCxnSpPr>
        <p:spPr>
          <a:xfrm>
            <a:off x="4530300" y="3974367"/>
            <a:ext cx="646817" cy="13"/>
          </a:xfrm>
          <a:prstGeom prst="straightConnector1">
            <a:avLst/>
          </a:prstGeom>
          <a:noFill/>
          <a:ln w="9525" cap="flat" cmpd="sng">
            <a:solidFill>
              <a:schemeClr val="dk2"/>
            </a:solidFill>
            <a:prstDash val="solid"/>
            <a:round/>
            <a:headEnd type="none" w="med" len="med"/>
            <a:tailEnd type="stealth" w="med" len="med"/>
          </a:ln>
        </p:spPr>
      </p:cxnSp>
      <p:sp>
        <p:nvSpPr>
          <p:cNvPr id="213" name="Google Shape;213;p37"/>
          <p:cNvSpPr txBox="1"/>
          <p:nvPr/>
        </p:nvSpPr>
        <p:spPr>
          <a:xfrm>
            <a:off x="6119151" y="2320567"/>
            <a:ext cx="10808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Masked claims</a:t>
            </a:r>
            <a:endParaRPr sz="1867" kern="0">
              <a:solidFill>
                <a:srgbClr val="000000"/>
              </a:solidFill>
              <a:latin typeface="Roboto"/>
              <a:ea typeface="Roboto"/>
              <a:cs typeface="Roboto"/>
              <a:sym typeface="Roboto"/>
            </a:endParaRPr>
          </a:p>
        </p:txBody>
      </p:sp>
      <p:sp>
        <p:nvSpPr>
          <p:cNvPr id="214" name="Google Shape;214;p37"/>
          <p:cNvSpPr/>
          <p:nvPr/>
        </p:nvSpPr>
        <p:spPr>
          <a:xfrm>
            <a:off x="9091200" y="3707567"/>
            <a:ext cx="1294000" cy="533600"/>
          </a:xfrm>
          <a:prstGeom prst="rect">
            <a:avLst/>
          </a:prstGeom>
          <a:solidFill>
            <a:srgbClr val="D9EAD3"/>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Decoder</a:t>
            </a:r>
            <a:endParaRPr sz="1867" kern="0">
              <a:solidFill>
                <a:srgbClr val="000000"/>
              </a:solidFill>
              <a:latin typeface="Arial"/>
              <a:cs typeface="Arial"/>
              <a:sym typeface="Arial"/>
            </a:endParaRPr>
          </a:p>
        </p:txBody>
      </p:sp>
      <p:cxnSp>
        <p:nvCxnSpPr>
          <p:cNvPr id="215" name="Google Shape;215;p37"/>
          <p:cNvCxnSpPr>
            <a:stCxn id="205" idx="3"/>
            <a:endCxn id="214" idx="1"/>
          </p:cNvCxnSpPr>
          <p:nvPr/>
        </p:nvCxnSpPr>
        <p:spPr>
          <a:xfrm>
            <a:off x="8582333" y="3974367"/>
            <a:ext cx="508800" cy="0"/>
          </a:xfrm>
          <a:prstGeom prst="straightConnector1">
            <a:avLst/>
          </a:prstGeom>
          <a:noFill/>
          <a:ln w="9525" cap="flat" cmpd="sng">
            <a:solidFill>
              <a:schemeClr val="dk1"/>
            </a:solidFill>
            <a:prstDash val="solid"/>
            <a:round/>
            <a:headEnd type="none" w="med" len="med"/>
            <a:tailEnd type="stealth" w="med" len="med"/>
          </a:ln>
        </p:spPr>
      </p:cxnSp>
      <p:cxnSp>
        <p:nvCxnSpPr>
          <p:cNvPr id="216" name="Google Shape;216;p37"/>
          <p:cNvCxnSpPr>
            <a:stCxn id="206" idx="3"/>
            <a:endCxn id="213" idx="1"/>
          </p:cNvCxnSpPr>
          <p:nvPr/>
        </p:nvCxnSpPr>
        <p:spPr>
          <a:xfrm>
            <a:off x="4069900" y="2730919"/>
            <a:ext cx="2049251" cy="61"/>
          </a:xfrm>
          <a:prstGeom prst="straightConnector1">
            <a:avLst/>
          </a:prstGeom>
          <a:noFill/>
          <a:ln w="9525" cap="flat" cmpd="sng">
            <a:solidFill>
              <a:schemeClr val="dk1"/>
            </a:solidFill>
            <a:prstDash val="solid"/>
            <a:round/>
            <a:headEnd type="none" w="med" len="med"/>
            <a:tailEnd type="stealth" w="med" len="med"/>
          </a:ln>
        </p:spPr>
      </p:cxnSp>
      <p:cxnSp>
        <p:nvCxnSpPr>
          <p:cNvPr id="217" name="Google Shape;217;p37"/>
          <p:cNvCxnSpPr>
            <a:stCxn id="211" idx="3"/>
            <a:endCxn id="205" idx="1"/>
          </p:cNvCxnSpPr>
          <p:nvPr/>
        </p:nvCxnSpPr>
        <p:spPr>
          <a:xfrm flipV="1">
            <a:off x="6545517" y="3974367"/>
            <a:ext cx="742816" cy="13"/>
          </a:xfrm>
          <a:prstGeom prst="straightConnector1">
            <a:avLst/>
          </a:prstGeom>
          <a:noFill/>
          <a:ln w="9525" cap="flat" cmpd="sng">
            <a:solidFill>
              <a:schemeClr val="dk2"/>
            </a:solidFill>
            <a:prstDash val="solid"/>
            <a:round/>
            <a:headEnd type="none" w="med" len="med"/>
            <a:tailEnd type="stealth" w="med" len="med"/>
          </a:ln>
        </p:spPr>
      </p:cxnSp>
      <p:sp>
        <p:nvSpPr>
          <p:cNvPr id="218" name="Google Shape;218;p37"/>
          <p:cNvSpPr/>
          <p:nvPr/>
        </p:nvSpPr>
        <p:spPr>
          <a:xfrm>
            <a:off x="8658600" y="2426367"/>
            <a:ext cx="2159200" cy="600800"/>
          </a:xfrm>
          <a:prstGeom prst="rect">
            <a:avLst/>
          </a:prstGeom>
          <a:solidFill>
            <a:srgbClr val="FFF2CC"/>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Claim Reconstructor</a:t>
            </a:r>
            <a:endParaRPr sz="1867" kern="0">
              <a:solidFill>
                <a:srgbClr val="000000"/>
              </a:solidFill>
              <a:latin typeface="Arial"/>
              <a:cs typeface="Arial"/>
              <a:sym typeface="Arial"/>
            </a:endParaRPr>
          </a:p>
        </p:txBody>
      </p:sp>
      <p:sp>
        <p:nvSpPr>
          <p:cNvPr id="219" name="Google Shape;219;p37"/>
          <p:cNvSpPr txBox="1"/>
          <p:nvPr/>
        </p:nvSpPr>
        <p:spPr>
          <a:xfrm>
            <a:off x="522867" y="4606267"/>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Fact collection</a:t>
            </a:r>
            <a:endParaRPr sz="1867" kern="0">
              <a:solidFill>
                <a:srgbClr val="000000"/>
              </a:solidFill>
              <a:latin typeface="Roboto"/>
              <a:ea typeface="Roboto"/>
              <a:cs typeface="Roboto"/>
              <a:sym typeface="Roboto"/>
            </a:endParaRPr>
          </a:p>
        </p:txBody>
      </p:sp>
      <p:cxnSp>
        <p:nvCxnSpPr>
          <p:cNvPr id="220" name="Google Shape;220;p37"/>
          <p:cNvCxnSpPr>
            <a:stCxn id="213" idx="3"/>
            <a:endCxn id="218" idx="1"/>
          </p:cNvCxnSpPr>
          <p:nvPr/>
        </p:nvCxnSpPr>
        <p:spPr>
          <a:xfrm flipV="1">
            <a:off x="7199951" y="2726767"/>
            <a:ext cx="1458649" cy="4213"/>
          </a:xfrm>
          <a:prstGeom prst="straightConnector1">
            <a:avLst/>
          </a:prstGeom>
          <a:noFill/>
          <a:ln w="9525" cap="flat" cmpd="sng">
            <a:solidFill>
              <a:schemeClr val="dk1"/>
            </a:solidFill>
            <a:prstDash val="solid"/>
            <a:round/>
            <a:headEnd type="none" w="med" len="med"/>
            <a:tailEnd type="stealth" w="med" len="med"/>
          </a:ln>
        </p:spPr>
      </p:cxnSp>
      <p:cxnSp>
        <p:nvCxnSpPr>
          <p:cNvPr id="221" name="Google Shape;221;p37"/>
          <p:cNvCxnSpPr>
            <a:stCxn id="214" idx="0"/>
            <a:endCxn id="218" idx="2"/>
          </p:cNvCxnSpPr>
          <p:nvPr/>
        </p:nvCxnSpPr>
        <p:spPr>
          <a:xfrm rot="10800000">
            <a:off x="9738200" y="3027167"/>
            <a:ext cx="0" cy="680400"/>
          </a:xfrm>
          <a:prstGeom prst="straightConnector1">
            <a:avLst/>
          </a:prstGeom>
          <a:noFill/>
          <a:ln w="9525" cap="flat" cmpd="sng">
            <a:solidFill>
              <a:schemeClr val="dk1"/>
            </a:solidFill>
            <a:prstDash val="solid"/>
            <a:round/>
            <a:headEnd type="none" w="med" len="med"/>
            <a:tailEnd type="stealth" w="med" len="med"/>
          </a:ln>
        </p:spPr>
      </p:cxnSp>
      <p:cxnSp>
        <p:nvCxnSpPr>
          <p:cNvPr id="222" name="Google Shape;222;p37"/>
          <p:cNvCxnSpPr>
            <a:stCxn id="218" idx="0"/>
            <a:endCxn id="206" idx="0"/>
          </p:cNvCxnSpPr>
          <p:nvPr/>
        </p:nvCxnSpPr>
        <p:spPr>
          <a:xfrm rot="16200000" flipH="1" flipV="1">
            <a:off x="6640650" y="-633383"/>
            <a:ext cx="37800" cy="6157300"/>
          </a:xfrm>
          <a:prstGeom prst="bentConnector3">
            <a:avLst>
              <a:gd name="adj1" fmla="val -604762"/>
            </a:avLst>
          </a:prstGeom>
          <a:noFill/>
          <a:ln w="9525" cap="flat" cmpd="sng">
            <a:solidFill>
              <a:schemeClr val="dk1"/>
            </a:solidFill>
            <a:prstDash val="solid"/>
            <a:round/>
            <a:headEnd type="none" w="med" len="med"/>
            <a:tailEnd type="stealth" w="med" len="med"/>
          </a:ln>
        </p:spPr>
      </p:cxnSp>
      <p:cxnSp>
        <p:nvCxnSpPr>
          <p:cNvPr id="223" name="Google Shape;223;p37"/>
          <p:cNvCxnSpPr>
            <a:stCxn id="206" idx="2"/>
            <a:endCxn id="205" idx="0"/>
          </p:cNvCxnSpPr>
          <p:nvPr/>
        </p:nvCxnSpPr>
        <p:spPr>
          <a:xfrm rot="16200000" flipH="1">
            <a:off x="5403168" y="1175402"/>
            <a:ext cx="709896" cy="4354433"/>
          </a:xfrm>
          <a:prstGeom prst="bentConnector3">
            <a:avLst>
              <a:gd name="adj1" fmla="val 50000"/>
            </a:avLst>
          </a:prstGeom>
          <a:noFill/>
          <a:ln w="9525" cap="flat" cmpd="sng">
            <a:solidFill>
              <a:schemeClr val="dk2"/>
            </a:solidFill>
            <a:prstDash val="solid"/>
            <a:round/>
            <a:headEnd type="none" w="med" len="med"/>
            <a:tailEnd type="stealth" w="med" len="med"/>
          </a:ln>
        </p:spPr>
      </p:cxnSp>
      <p:pic>
        <p:nvPicPr>
          <p:cNvPr id="224" name="Google Shape;224;p37"/>
          <p:cNvPicPr preferRelativeResize="0"/>
          <p:nvPr/>
        </p:nvPicPr>
        <p:blipFill rotWithShape="1">
          <a:blip r:embed="rId4">
            <a:alphaModFix/>
          </a:blip>
          <a:srcRect l="17014" r="17446" b="16860"/>
          <a:stretch/>
        </p:blipFill>
        <p:spPr>
          <a:xfrm>
            <a:off x="817652" y="1360033"/>
            <a:ext cx="1167033" cy="1480432"/>
          </a:xfrm>
          <a:prstGeom prst="rect">
            <a:avLst/>
          </a:prstGeom>
          <a:noFill/>
          <a:ln>
            <a:noFill/>
          </a:ln>
        </p:spPr>
      </p:pic>
      <p:cxnSp>
        <p:nvCxnSpPr>
          <p:cNvPr id="225" name="Google Shape;225;p37"/>
          <p:cNvCxnSpPr>
            <a:stCxn id="224" idx="3"/>
            <a:endCxn id="206" idx="1"/>
          </p:cNvCxnSpPr>
          <p:nvPr/>
        </p:nvCxnSpPr>
        <p:spPr>
          <a:xfrm>
            <a:off x="1984685" y="2100249"/>
            <a:ext cx="1107215" cy="630670"/>
          </a:xfrm>
          <a:prstGeom prst="bentConnector3">
            <a:avLst>
              <a:gd name="adj1" fmla="val 50000"/>
            </a:avLst>
          </a:prstGeom>
          <a:noFill/>
          <a:ln w="9525" cap="flat" cmpd="sng">
            <a:solidFill>
              <a:schemeClr val="dk1"/>
            </a:solidFill>
            <a:prstDash val="solid"/>
            <a:round/>
            <a:headEnd type="none" w="med" len="med"/>
            <a:tailEnd type="stealth" w="med" len="med"/>
          </a:ln>
        </p:spPr>
      </p:cxnSp>
      <p:sp>
        <p:nvSpPr>
          <p:cNvPr id="226" name="Google Shape;226;p37"/>
          <p:cNvSpPr txBox="1"/>
          <p:nvPr/>
        </p:nvSpPr>
        <p:spPr>
          <a:xfrm>
            <a:off x="522867" y="2769951"/>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Original article</a:t>
            </a:r>
            <a:endParaRPr sz="1867" kern="0">
              <a:solidFill>
                <a:srgbClr val="000000"/>
              </a:solidFill>
              <a:latin typeface="Roboto"/>
              <a:ea typeface="Roboto"/>
              <a:cs typeface="Roboto"/>
              <a:sym typeface="Roboto"/>
            </a:endParaRPr>
          </a:p>
        </p:txBody>
      </p:sp>
      <p:pic>
        <p:nvPicPr>
          <p:cNvPr id="227" name="Google Shape;227;p37"/>
          <p:cNvPicPr preferRelativeResize="0"/>
          <p:nvPr/>
        </p:nvPicPr>
        <p:blipFill rotWithShape="1">
          <a:blip r:embed="rId4">
            <a:alphaModFix/>
          </a:blip>
          <a:srcRect l="17014" r="17446" b="16860"/>
          <a:stretch/>
        </p:blipFill>
        <p:spPr>
          <a:xfrm>
            <a:off x="10894052" y="3234149"/>
            <a:ext cx="1167033" cy="1480432"/>
          </a:xfrm>
          <a:prstGeom prst="rect">
            <a:avLst/>
          </a:prstGeom>
          <a:noFill/>
          <a:ln>
            <a:noFill/>
          </a:ln>
        </p:spPr>
      </p:pic>
      <p:cxnSp>
        <p:nvCxnSpPr>
          <p:cNvPr id="228" name="Google Shape;228;p37"/>
          <p:cNvCxnSpPr>
            <a:stCxn id="214" idx="3"/>
            <a:endCxn id="227" idx="1"/>
          </p:cNvCxnSpPr>
          <p:nvPr/>
        </p:nvCxnSpPr>
        <p:spPr>
          <a:xfrm>
            <a:off x="10385200" y="3974367"/>
            <a:ext cx="508800" cy="0"/>
          </a:xfrm>
          <a:prstGeom prst="straightConnector1">
            <a:avLst/>
          </a:prstGeom>
          <a:noFill/>
          <a:ln w="9525" cap="flat" cmpd="sng">
            <a:solidFill>
              <a:schemeClr val="dk1"/>
            </a:solidFill>
            <a:prstDash val="solid"/>
            <a:round/>
            <a:headEnd type="none" w="med" len="med"/>
            <a:tailEnd type="stealth" w="med" len="med"/>
          </a:ln>
        </p:spPr>
      </p:cxnSp>
      <p:sp>
        <p:nvSpPr>
          <p:cNvPr id="229" name="Google Shape;229;p37"/>
          <p:cNvSpPr txBox="1"/>
          <p:nvPr/>
        </p:nvSpPr>
        <p:spPr>
          <a:xfrm>
            <a:off x="10349200" y="4714551"/>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Original article</a:t>
            </a:r>
            <a:endParaRPr sz="1867" kern="0">
              <a:solidFill>
                <a:srgbClr val="000000"/>
              </a:solidFill>
              <a:latin typeface="Roboto"/>
              <a:ea typeface="Roboto"/>
              <a:cs typeface="Roboto"/>
              <a:sym typeface="Roboto"/>
            </a:endParaRPr>
          </a:p>
        </p:txBody>
      </p:sp>
      <p:sp>
        <p:nvSpPr>
          <p:cNvPr id="230" name="Google Shape;230;p37"/>
          <p:cNvSpPr txBox="1">
            <a:spLocks noGrp="1"/>
          </p:cNvSpPr>
          <p:nvPr>
            <p:ph type="body" idx="1"/>
          </p:nvPr>
        </p:nvSpPr>
        <p:spPr>
          <a:xfrm>
            <a:off x="2457600" y="4606267"/>
            <a:ext cx="6989200" cy="2249200"/>
          </a:xfrm>
          <a:prstGeom prst="rect">
            <a:avLst/>
          </a:prstGeom>
        </p:spPr>
        <p:txBody>
          <a:bodyPr spcFirstLastPara="1" wrap="square" lIns="121900" tIns="121900" rIns="121900" bIns="121900" anchor="t" anchorCtr="0">
            <a:normAutofit/>
          </a:bodyPr>
          <a:lstStyle/>
          <a:p>
            <a:r>
              <a:rPr lang="en" sz="2000" dirty="0"/>
              <a:t>The model learns to generate an article based on an extracted claim from it.</a:t>
            </a:r>
            <a:endParaRPr sz="2000" dirty="0"/>
          </a:p>
          <a:p>
            <a:r>
              <a:rPr lang="en" sz="2000" dirty="0"/>
              <a:t>To ensure factuality, the decoder representations is used to reconstruct the extracted claim.</a:t>
            </a:r>
            <a:endParaRPr sz="2000" dirty="0"/>
          </a:p>
        </p:txBody>
      </p:sp>
      <p:pic>
        <p:nvPicPr>
          <p:cNvPr id="30" name="Picture 29">
            <a:extLst>
              <a:ext uri="{FF2B5EF4-FFF2-40B4-BE49-F238E27FC236}">
                <a16:creationId xmlns:a16="http://schemas.microsoft.com/office/drawing/2014/main" id="{8C9807BE-E641-9C83-0C87-DCBFBECF2D4F}"/>
              </a:ext>
            </a:extLst>
          </p:cNvPr>
          <p:cNvPicPr>
            <a:picLocks noChangeAspect="1"/>
          </p:cNvPicPr>
          <p:nvPr/>
        </p:nvPicPr>
        <p:blipFill>
          <a:blip r:embed="rId5"/>
          <a:stretch>
            <a:fillRect/>
          </a:stretch>
        </p:blipFill>
        <p:spPr>
          <a:xfrm>
            <a:off x="11537660" y="0"/>
            <a:ext cx="654340" cy="847493"/>
          </a:xfrm>
          <a:prstGeom prst="rect">
            <a:avLst/>
          </a:prstGeom>
        </p:spPr>
      </p:pic>
      <p:pic>
        <p:nvPicPr>
          <p:cNvPr id="3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B4DADA4-4503-EC43-41C3-036CA246053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Fact-Enhanced Synthetic News Generation: Training</a:t>
            </a:r>
            <a:endParaRPr/>
          </a:p>
        </p:txBody>
      </p:sp>
      <p:sp>
        <p:nvSpPr>
          <p:cNvPr id="236" name="Google Shape;236;p38"/>
          <p:cNvSpPr txBox="1"/>
          <p:nvPr/>
        </p:nvSpPr>
        <p:spPr>
          <a:xfrm>
            <a:off x="9534000" y="6322034"/>
            <a:ext cx="2658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[Shu et al., 2021, AAAI]</a:t>
            </a:r>
            <a:endParaRPr sz="1867" kern="0">
              <a:solidFill>
                <a:srgbClr val="000000"/>
              </a:solidFill>
              <a:latin typeface="Roboto"/>
              <a:ea typeface="Roboto"/>
              <a:cs typeface="Roboto"/>
              <a:sym typeface="Roboto"/>
            </a:endParaRPr>
          </a:p>
        </p:txBody>
      </p:sp>
      <p:sp>
        <p:nvSpPr>
          <p:cNvPr id="237" name="Google Shape;237;p38"/>
          <p:cNvSpPr/>
          <p:nvPr/>
        </p:nvSpPr>
        <p:spPr>
          <a:xfrm>
            <a:off x="7288333" y="3707567"/>
            <a:ext cx="1294000" cy="533600"/>
          </a:xfrm>
          <a:prstGeom prst="rect">
            <a:avLst/>
          </a:prstGeom>
          <a:solidFill>
            <a:srgbClr val="F4CCCC"/>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Encoder</a:t>
            </a:r>
            <a:endParaRPr sz="1867" kern="0">
              <a:solidFill>
                <a:srgbClr val="000000"/>
              </a:solidFill>
              <a:latin typeface="Arial"/>
              <a:cs typeface="Arial"/>
              <a:sym typeface="Arial"/>
            </a:endParaRPr>
          </a:p>
        </p:txBody>
      </p:sp>
      <p:sp>
        <p:nvSpPr>
          <p:cNvPr id="238" name="Google Shape;238;p38"/>
          <p:cNvSpPr txBox="1"/>
          <p:nvPr/>
        </p:nvSpPr>
        <p:spPr>
          <a:xfrm>
            <a:off x="3091900" y="2464167"/>
            <a:ext cx="978000" cy="53350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Claim</a:t>
            </a:r>
            <a:endParaRPr sz="1867" kern="0">
              <a:solidFill>
                <a:srgbClr val="000000"/>
              </a:solidFill>
              <a:latin typeface="Roboto"/>
              <a:ea typeface="Roboto"/>
              <a:cs typeface="Roboto"/>
              <a:sym typeface="Roboto"/>
            </a:endParaRPr>
          </a:p>
        </p:txBody>
      </p:sp>
      <p:sp>
        <p:nvSpPr>
          <p:cNvPr id="239" name="Google Shape;239;p38"/>
          <p:cNvSpPr/>
          <p:nvPr/>
        </p:nvSpPr>
        <p:spPr>
          <a:xfrm>
            <a:off x="2631500" y="3640367"/>
            <a:ext cx="1898800" cy="668000"/>
          </a:xfrm>
          <a:prstGeom prst="rect">
            <a:avLst/>
          </a:prstGeom>
          <a:solidFill>
            <a:srgbClr val="C9DAF8"/>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Fact Retriever</a:t>
            </a:r>
            <a:endParaRPr sz="1867" kern="0">
              <a:solidFill>
                <a:srgbClr val="000000"/>
              </a:solidFill>
              <a:latin typeface="Arial"/>
              <a:cs typeface="Arial"/>
              <a:sym typeface="Arial"/>
            </a:endParaRPr>
          </a:p>
        </p:txBody>
      </p:sp>
      <p:pic>
        <p:nvPicPr>
          <p:cNvPr id="240" name="Google Shape;240;p38"/>
          <p:cNvPicPr preferRelativeResize="0"/>
          <p:nvPr/>
        </p:nvPicPr>
        <p:blipFill rotWithShape="1">
          <a:blip r:embed="rId3">
            <a:alphaModFix/>
          </a:blip>
          <a:srcRect l="6140" r="6385" b="14566"/>
          <a:stretch/>
        </p:blipFill>
        <p:spPr>
          <a:xfrm>
            <a:off x="903867" y="3342468"/>
            <a:ext cx="1080800" cy="1263801"/>
          </a:xfrm>
          <a:prstGeom prst="rect">
            <a:avLst/>
          </a:prstGeom>
          <a:noFill/>
          <a:ln>
            <a:noFill/>
          </a:ln>
        </p:spPr>
      </p:pic>
      <p:cxnSp>
        <p:nvCxnSpPr>
          <p:cNvPr id="241" name="Google Shape;241;p38"/>
          <p:cNvCxnSpPr>
            <a:stCxn id="238" idx="2"/>
            <a:endCxn id="239" idx="0"/>
          </p:cNvCxnSpPr>
          <p:nvPr/>
        </p:nvCxnSpPr>
        <p:spPr>
          <a:xfrm>
            <a:off x="3580900" y="2997671"/>
            <a:ext cx="0" cy="642696"/>
          </a:xfrm>
          <a:prstGeom prst="straightConnector1">
            <a:avLst/>
          </a:prstGeom>
          <a:noFill/>
          <a:ln w="9525" cap="flat" cmpd="sng">
            <a:solidFill>
              <a:schemeClr val="dk2"/>
            </a:solidFill>
            <a:prstDash val="solid"/>
            <a:round/>
            <a:headEnd type="none" w="med" len="med"/>
            <a:tailEnd type="stealth" w="med" len="med"/>
          </a:ln>
        </p:spPr>
      </p:cxnSp>
      <p:cxnSp>
        <p:nvCxnSpPr>
          <p:cNvPr id="242" name="Google Shape;242;p38"/>
          <p:cNvCxnSpPr>
            <a:stCxn id="240" idx="3"/>
            <a:endCxn id="239" idx="1"/>
          </p:cNvCxnSpPr>
          <p:nvPr/>
        </p:nvCxnSpPr>
        <p:spPr>
          <a:xfrm>
            <a:off x="1984667" y="3974367"/>
            <a:ext cx="646800" cy="0"/>
          </a:xfrm>
          <a:prstGeom prst="straightConnector1">
            <a:avLst/>
          </a:prstGeom>
          <a:noFill/>
          <a:ln w="9525" cap="flat" cmpd="sng">
            <a:solidFill>
              <a:schemeClr val="dk2"/>
            </a:solidFill>
            <a:prstDash val="solid"/>
            <a:round/>
            <a:headEnd type="none" w="med" len="med"/>
            <a:tailEnd type="stealth" w="med" len="med"/>
          </a:ln>
        </p:spPr>
      </p:cxnSp>
      <p:sp>
        <p:nvSpPr>
          <p:cNvPr id="243" name="Google Shape;243;p38"/>
          <p:cNvSpPr txBox="1"/>
          <p:nvPr/>
        </p:nvSpPr>
        <p:spPr>
          <a:xfrm>
            <a:off x="5177117" y="3563967"/>
            <a:ext cx="13684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Relevant facts</a:t>
            </a:r>
            <a:endParaRPr sz="1867" kern="0">
              <a:solidFill>
                <a:srgbClr val="000000"/>
              </a:solidFill>
              <a:latin typeface="Roboto"/>
              <a:ea typeface="Roboto"/>
              <a:cs typeface="Roboto"/>
              <a:sym typeface="Roboto"/>
            </a:endParaRPr>
          </a:p>
        </p:txBody>
      </p:sp>
      <p:cxnSp>
        <p:nvCxnSpPr>
          <p:cNvPr id="244" name="Google Shape;244;p38"/>
          <p:cNvCxnSpPr>
            <a:stCxn id="239" idx="3"/>
            <a:endCxn id="243" idx="1"/>
          </p:cNvCxnSpPr>
          <p:nvPr/>
        </p:nvCxnSpPr>
        <p:spPr>
          <a:xfrm>
            <a:off x="4530300" y="3974367"/>
            <a:ext cx="646817" cy="13"/>
          </a:xfrm>
          <a:prstGeom prst="straightConnector1">
            <a:avLst/>
          </a:prstGeom>
          <a:noFill/>
          <a:ln w="9525" cap="flat" cmpd="sng">
            <a:solidFill>
              <a:schemeClr val="dk2"/>
            </a:solidFill>
            <a:prstDash val="solid"/>
            <a:round/>
            <a:headEnd type="none" w="med" len="med"/>
            <a:tailEnd type="stealth" w="med" len="med"/>
          </a:ln>
        </p:spPr>
      </p:cxnSp>
      <p:sp>
        <p:nvSpPr>
          <p:cNvPr id="245" name="Google Shape;245;p38"/>
          <p:cNvSpPr txBox="1"/>
          <p:nvPr/>
        </p:nvSpPr>
        <p:spPr>
          <a:xfrm>
            <a:off x="6119151" y="2320567"/>
            <a:ext cx="10808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Masked claims</a:t>
            </a:r>
            <a:endParaRPr sz="1867" kern="0">
              <a:solidFill>
                <a:srgbClr val="000000"/>
              </a:solidFill>
              <a:latin typeface="Roboto"/>
              <a:ea typeface="Roboto"/>
              <a:cs typeface="Roboto"/>
              <a:sym typeface="Roboto"/>
            </a:endParaRPr>
          </a:p>
        </p:txBody>
      </p:sp>
      <p:sp>
        <p:nvSpPr>
          <p:cNvPr id="246" name="Google Shape;246;p38"/>
          <p:cNvSpPr/>
          <p:nvPr/>
        </p:nvSpPr>
        <p:spPr>
          <a:xfrm>
            <a:off x="9091200" y="3707567"/>
            <a:ext cx="1294000" cy="533600"/>
          </a:xfrm>
          <a:prstGeom prst="rect">
            <a:avLst/>
          </a:prstGeom>
          <a:solidFill>
            <a:srgbClr val="D9EAD3"/>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Decoder</a:t>
            </a:r>
            <a:endParaRPr sz="1867" kern="0">
              <a:solidFill>
                <a:srgbClr val="000000"/>
              </a:solidFill>
              <a:latin typeface="Arial"/>
              <a:cs typeface="Arial"/>
              <a:sym typeface="Arial"/>
            </a:endParaRPr>
          </a:p>
        </p:txBody>
      </p:sp>
      <p:cxnSp>
        <p:nvCxnSpPr>
          <p:cNvPr id="247" name="Google Shape;247;p38"/>
          <p:cNvCxnSpPr>
            <a:stCxn id="237" idx="3"/>
            <a:endCxn id="246" idx="1"/>
          </p:cNvCxnSpPr>
          <p:nvPr/>
        </p:nvCxnSpPr>
        <p:spPr>
          <a:xfrm>
            <a:off x="8582333" y="3974367"/>
            <a:ext cx="508800" cy="0"/>
          </a:xfrm>
          <a:prstGeom prst="straightConnector1">
            <a:avLst/>
          </a:prstGeom>
          <a:noFill/>
          <a:ln w="9525" cap="flat" cmpd="sng">
            <a:solidFill>
              <a:schemeClr val="dk1"/>
            </a:solidFill>
            <a:prstDash val="solid"/>
            <a:round/>
            <a:headEnd type="none" w="med" len="med"/>
            <a:tailEnd type="stealth" w="med" len="med"/>
          </a:ln>
        </p:spPr>
      </p:cxnSp>
      <p:cxnSp>
        <p:nvCxnSpPr>
          <p:cNvPr id="248" name="Google Shape;248;p38"/>
          <p:cNvCxnSpPr>
            <a:stCxn id="238" idx="3"/>
            <a:endCxn id="245" idx="1"/>
          </p:cNvCxnSpPr>
          <p:nvPr/>
        </p:nvCxnSpPr>
        <p:spPr>
          <a:xfrm>
            <a:off x="4069900" y="2730919"/>
            <a:ext cx="2049251" cy="61"/>
          </a:xfrm>
          <a:prstGeom prst="straightConnector1">
            <a:avLst/>
          </a:prstGeom>
          <a:noFill/>
          <a:ln w="9525" cap="flat" cmpd="sng">
            <a:solidFill>
              <a:schemeClr val="dk1"/>
            </a:solidFill>
            <a:prstDash val="solid"/>
            <a:round/>
            <a:headEnd type="none" w="med" len="med"/>
            <a:tailEnd type="stealth" w="med" len="med"/>
          </a:ln>
        </p:spPr>
      </p:cxnSp>
      <p:cxnSp>
        <p:nvCxnSpPr>
          <p:cNvPr id="249" name="Google Shape;249;p38"/>
          <p:cNvCxnSpPr>
            <a:stCxn id="243" idx="3"/>
            <a:endCxn id="237" idx="1"/>
          </p:cNvCxnSpPr>
          <p:nvPr/>
        </p:nvCxnSpPr>
        <p:spPr>
          <a:xfrm flipV="1">
            <a:off x="6545517" y="3974367"/>
            <a:ext cx="742816" cy="13"/>
          </a:xfrm>
          <a:prstGeom prst="straightConnector1">
            <a:avLst/>
          </a:prstGeom>
          <a:noFill/>
          <a:ln w="9525" cap="flat" cmpd="sng">
            <a:solidFill>
              <a:schemeClr val="dk2"/>
            </a:solidFill>
            <a:prstDash val="solid"/>
            <a:round/>
            <a:headEnd type="none" w="med" len="med"/>
            <a:tailEnd type="stealth" w="med" len="med"/>
          </a:ln>
        </p:spPr>
      </p:cxnSp>
      <p:sp>
        <p:nvSpPr>
          <p:cNvPr id="250" name="Google Shape;250;p38"/>
          <p:cNvSpPr/>
          <p:nvPr/>
        </p:nvSpPr>
        <p:spPr>
          <a:xfrm>
            <a:off x="8658600" y="2426367"/>
            <a:ext cx="2159200" cy="600800"/>
          </a:xfrm>
          <a:prstGeom prst="rect">
            <a:avLst/>
          </a:prstGeom>
          <a:solidFill>
            <a:srgbClr val="FFF2CC"/>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Claim Reconstructor</a:t>
            </a:r>
            <a:endParaRPr sz="1867" kern="0">
              <a:solidFill>
                <a:srgbClr val="000000"/>
              </a:solidFill>
              <a:latin typeface="Arial"/>
              <a:cs typeface="Arial"/>
              <a:sym typeface="Arial"/>
            </a:endParaRPr>
          </a:p>
        </p:txBody>
      </p:sp>
      <p:sp>
        <p:nvSpPr>
          <p:cNvPr id="251" name="Google Shape;251;p38"/>
          <p:cNvSpPr txBox="1"/>
          <p:nvPr/>
        </p:nvSpPr>
        <p:spPr>
          <a:xfrm>
            <a:off x="522867" y="4606267"/>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Fact collection</a:t>
            </a:r>
            <a:endParaRPr sz="1867" kern="0">
              <a:solidFill>
                <a:srgbClr val="000000"/>
              </a:solidFill>
              <a:latin typeface="Roboto"/>
              <a:ea typeface="Roboto"/>
              <a:cs typeface="Roboto"/>
              <a:sym typeface="Roboto"/>
            </a:endParaRPr>
          </a:p>
        </p:txBody>
      </p:sp>
      <p:cxnSp>
        <p:nvCxnSpPr>
          <p:cNvPr id="252" name="Google Shape;252;p38"/>
          <p:cNvCxnSpPr>
            <a:stCxn id="245" idx="3"/>
            <a:endCxn id="250" idx="1"/>
          </p:cNvCxnSpPr>
          <p:nvPr/>
        </p:nvCxnSpPr>
        <p:spPr>
          <a:xfrm flipV="1">
            <a:off x="7199951" y="2726767"/>
            <a:ext cx="1458649" cy="4213"/>
          </a:xfrm>
          <a:prstGeom prst="straightConnector1">
            <a:avLst/>
          </a:prstGeom>
          <a:noFill/>
          <a:ln w="9525" cap="flat" cmpd="sng">
            <a:solidFill>
              <a:schemeClr val="dk1"/>
            </a:solidFill>
            <a:prstDash val="solid"/>
            <a:round/>
            <a:headEnd type="none" w="med" len="med"/>
            <a:tailEnd type="stealth" w="med" len="med"/>
          </a:ln>
        </p:spPr>
      </p:cxnSp>
      <p:cxnSp>
        <p:nvCxnSpPr>
          <p:cNvPr id="253" name="Google Shape;253;p38"/>
          <p:cNvCxnSpPr>
            <a:stCxn id="246" idx="0"/>
            <a:endCxn id="250" idx="2"/>
          </p:cNvCxnSpPr>
          <p:nvPr/>
        </p:nvCxnSpPr>
        <p:spPr>
          <a:xfrm rot="10800000">
            <a:off x="9738200" y="3027167"/>
            <a:ext cx="0" cy="680400"/>
          </a:xfrm>
          <a:prstGeom prst="straightConnector1">
            <a:avLst/>
          </a:prstGeom>
          <a:noFill/>
          <a:ln w="9525" cap="flat" cmpd="sng">
            <a:solidFill>
              <a:schemeClr val="dk1"/>
            </a:solidFill>
            <a:prstDash val="solid"/>
            <a:round/>
            <a:headEnd type="none" w="med" len="med"/>
            <a:tailEnd type="stealth" w="med" len="med"/>
          </a:ln>
        </p:spPr>
      </p:cxnSp>
      <p:cxnSp>
        <p:nvCxnSpPr>
          <p:cNvPr id="254" name="Google Shape;254;p38"/>
          <p:cNvCxnSpPr>
            <a:stCxn id="250" idx="0"/>
            <a:endCxn id="238" idx="0"/>
          </p:cNvCxnSpPr>
          <p:nvPr/>
        </p:nvCxnSpPr>
        <p:spPr>
          <a:xfrm rot="16200000" flipH="1" flipV="1">
            <a:off x="6640650" y="-633383"/>
            <a:ext cx="37800" cy="6157300"/>
          </a:xfrm>
          <a:prstGeom prst="bentConnector3">
            <a:avLst>
              <a:gd name="adj1" fmla="val -604762"/>
            </a:avLst>
          </a:prstGeom>
          <a:noFill/>
          <a:ln w="9525" cap="flat" cmpd="sng">
            <a:solidFill>
              <a:schemeClr val="dk1"/>
            </a:solidFill>
            <a:prstDash val="solid"/>
            <a:round/>
            <a:headEnd type="none" w="med" len="med"/>
            <a:tailEnd type="stealth" w="med" len="med"/>
          </a:ln>
        </p:spPr>
      </p:cxnSp>
      <p:cxnSp>
        <p:nvCxnSpPr>
          <p:cNvPr id="255" name="Google Shape;255;p38"/>
          <p:cNvCxnSpPr>
            <a:stCxn id="238" idx="2"/>
            <a:endCxn id="237" idx="0"/>
          </p:cNvCxnSpPr>
          <p:nvPr/>
        </p:nvCxnSpPr>
        <p:spPr>
          <a:xfrm rot="16200000" flipH="1">
            <a:off x="5403168" y="1175402"/>
            <a:ext cx="709896" cy="4354433"/>
          </a:xfrm>
          <a:prstGeom prst="bentConnector3">
            <a:avLst>
              <a:gd name="adj1" fmla="val 50000"/>
            </a:avLst>
          </a:prstGeom>
          <a:noFill/>
          <a:ln w="9525" cap="flat" cmpd="sng">
            <a:solidFill>
              <a:schemeClr val="dk2"/>
            </a:solidFill>
            <a:prstDash val="solid"/>
            <a:round/>
            <a:headEnd type="none" w="med" len="med"/>
            <a:tailEnd type="stealth" w="med" len="med"/>
          </a:ln>
        </p:spPr>
      </p:cxnSp>
      <p:pic>
        <p:nvPicPr>
          <p:cNvPr id="256" name="Google Shape;256;p38"/>
          <p:cNvPicPr preferRelativeResize="0"/>
          <p:nvPr/>
        </p:nvPicPr>
        <p:blipFill rotWithShape="1">
          <a:blip r:embed="rId4">
            <a:alphaModFix/>
          </a:blip>
          <a:srcRect l="17014" r="17446" b="16860"/>
          <a:stretch/>
        </p:blipFill>
        <p:spPr>
          <a:xfrm>
            <a:off x="817652" y="1360033"/>
            <a:ext cx="1167033" cy="1480432"/>
          </a:xfrm>
          <a:prstGeom prst="rect">
            <a:avLst/>
          </a:prstGeom>
          <a:noFill/>
          <a:ln>
            <a:noFill/>
          </a:ln>
        </p:spPr>
      </p:pic>
      <p:cxnSp>
        <p:nvCxnSpPr>
          <p:cNvPr id="257" name="Google Shape;257;p38"/>
          <p:cNvCxnSpPr>
            <a:stCxn id="256" idx="3"/>
            <a:endCxn id="238" idx="1"/>
          </p:cNvCxnSpPr>
          <p:nvPr/>
        </p:nvCxnSpPr>
        <p:spPr>
          <a:xfrm>
            <a:off x="1984685" y="2100249"/>
            <a:ext cx="1107215" cy="630670"/>
          </a:xfrm>
          <a:prstGeom prst="bentConnector3">
            <a:avLst>
              <a:gd name="adj1" fmla="val 50000"/>
            </a:avLst>
          </a:prstGeom>
          <a:noFill/>
          <a:ln w="9525" cap="flat" cmpd="sng">
            <a:solidFill>
              <a:schemeClr val="dk1"/>
            </a:solidFill>
            <a:prstDash val="solid"/>
            <a:round/>
            <a:headEnd type="none" w="med" len="med"/>
            <a:tailEnd type="stealth" w="med" len="med"/>
          </a:ln>
        </p:spPr>
      </p:cxnSp>
      <p:sp>
        <p:nvSpPr>
          <p:cNvPr id="258" name="Google Shape;258;p38"/>
          <p:cNvSpPr txBox="1"/>
          <p:nvPr/>
        </p:nvSpPr>
        <p:spPr>
          <a:xfrm>
            <a:off x="522867" y="2769951"/>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Original article</a:t>
            </a:r>
            <a:endParaRPr sz="1867" kern="0">
              <a:solidFill>
                <a:srgbClr val="000000"/>
              </a:solidFill>
              <a:latin typeface="Roboto"/>
              <a:ea typeface="Roboto"/>
              <a:cs typeface="Roboto"/>
              <a:sym typeface="Roboto"/>
            </a:endParaRPr>
          </a:p>
        </p:txBody>
      </p:sp>
      <p:pic>
        <p:nvPicPr>
          <p:cNvPr id="259" name="Google Shape;259;p38"/>
          <p:cNvPicPr preferRelativeResize="0"/>
          <p:nvPr/>
        </p:nvPicPr>
        <p:blipFill rotWithShape="1">
          <a:blip r:embed="rId4">
            <a:alphaModFix/>
          </a:blip>
          <a:srcRect l="17014" r="17446" b="16860"/>
          <a:stretch/>
        </p:blipFill>
        <p:spPr>
          <a:xfrm>
            <a:off x="10894052" y="3234149"/>
            <a:ext cx="1167033" cy="1480432"/>
          </a:xfrm>
          <a:prstGeom prst="rect">
            <a:avLst/>
          </a:prstGeom>
          <a:noFill/>
          <a:ln>
            <a:noFill/>
          </a:ln>
        </p:spPr>
      </p:pic>
      <p:cxnSp>
        <p:nvCxnSpPr>
          <p:cNvPr id="260" name="Google Shape;260;p38"/>
          <p:cNvCxnSpPr>
            <a:stCxn id="246" idx="3"/>
            <a:endCxn id="259" idx="1"/>
          </p:cNvCxnSpPr>
          <p:nvPr/>
        </p:nvCxnSpPr>
        <p:spPr>
          <a:xfrm>
            <a:off x="10385200" y="3974367"/>
            <a:ext cx="508800" cy="0"/>
          </a:xfrm>
          <a:prstGeom prst="straightConnector1">
            <a:avLst/>
          </a:prstGeom>
          <a:noFill/>
          <a:ln w="9525" cap="flat" cmpd="sng">
            <a:solidFill>
              <a:schemeClr val="dk1"/>
            </a:solidFill>
            <a:prstDash val="solid"/>
            <a:round/>
            <a:headEnd type="none" w="med" len="med"/>
            <a:tailEnd type="stealth" w="med" len="med"/>
          </a:ln>
        </p:spPr>
      </p:cxnSp>
      <p:sp>
        <p:nvSpPr>
          <p:cNvPr id="261" name="Google Shape;261;p38"/>
          <p:cNvSpPr txBox="1"/>
          <p:nvPr/>
        </p:nvSpPr>
        <p:spPr>
          <a:xfrm>
            <a:off x="10349200" y="4714551"/>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Original article</a:t>
            </a:r>
            <a:endParaRPr sz="1867" kern="0">
              <a:solidFill>
                <a:srgbClr val="000000"/>
              </a:solidFill>
              <a:latin typeface="Roboto"/>
              <a:ea typeface="Roboto"/>
              <a:cs typeface="Roboto"/>
              <a:sym typeface="Roboto"/>
            </a:endParaRPr>
          </a:p>
        </p:txBody>
      </p:sp>
      <p:sp>
        <p:nvSpPr>
          <p:cNvPr id="262" name="Google Shape;262;p38"/>
          <p:cNvSpPr txBox="1">
            <a:spLocks noGrp="1"/>
          </p:cNvSpPr>
          <p:nvPr>
            <p:ph type="body" idx="1"/>
          </p:nvPr>
        </p:nvSpPr>
        <p:spPr>
          <a:xfrm>
            <a:off x="2457600" y="4606267"/>
            <a:ext cx="6989200" cy="2249200"/>
          </a:xfrm>
          <a:prstGeom prst="rect">
            <a:avLst/>
          </a:prstGeom>
        </p:spPr>
        <p:txBody>
          <a:bodyPr spcFirstLastPara="1" wrap="square" lIns="121900" tIns="121900" rIns="121900" bIns="121900" anchor="t" anchorCtr="0">
            <a:normAutofit/>
          </a:bodyPr>
          <a:lstStyle/>
          <a:p>
            <a:r>
              <a:rPr lang="en" sz="2000" dirty="0"/>
              <a:t>The model learns to generate an article based on an extracted claim from it.</a:t>
            </a:r>
            <a:endParaRPr sz="2000" dirty="0"/>
          </a:p>
          <a:p>
            <a:r>
              <a:rPr lang="en" sz="2000" dirty="0"/>
              <a:t>To ensure factuality, the decoder representations is used to reconstruct the extracted claim.</a:t>
            </a:r>
            <a:endParaRPr sz="2000" dirty="0"/>
          </a:p>
        </p:txBody>
      </p:sp>
      <p:sp>
        <p:nvSpPr>
          <p:cNvPr id="263" name="Google Shape;263;p38"/>
          <p:cNvSpPr/>
          <p:nvPr/>
        </p:nvSpPr>
        <p:spPr>
          <a:xfrm>
            <a:off x="2382633" y="3130667"/>
            <a:ext cx="9678400" cy="1480400"/>
          </a:xfrm>
          <a:prstGeom prst="rect">
            <a:avLst/>
          </a:prstGeom>
          <a:noFill/>
          <a:ln w="28575" cap="flat" cmpd="sng">
            <a:solidFill>
              <a:srgbClr val="99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38"/>
          <p:cNvSpPr txBox="1"/>
          <p:nvPr/>
        </p:nvSpPr>
        <p:spPr>
          <a:xfrm>
            <a:off x="7707200" y="3100567"/>
            <a:ext cx="4062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FFFFFF"/>
                </a:solidFill>
                <a:highlight>
                  <a:srgbClr val="CC0000"/>
                </a:highlight>
                <a:latin typeface="Roboto"/>
                <a:ea typeface="Roboto"/>
                <a:cs typeface="Roboto"/>
                <a:sym typeface="Roboto"/>
              </a:rPr>
              <a:t>Conditional news generation</a:t>
            </a:r>
            <a:endParaRPr sz="1867" kern="0">
              <a:solidFill>
                <a:srgbClr val="FFFFFF"/>
              </a:solidFill>
              <a:highlight>
                <a:srgbClr val="CC0000"/>
              </a:highlight>
              <a:latin typeface="Roboto"/>
              <a:ea typeface="Roboto"/>
              <a:cs typeface="Roboto"/>
              <a:sym typeface="Roboto"/>
            </a:endParaRPr>
          </a:p>
        </p:txBody>
      </p:sp>
      <p:pic>
        <p:nvPicPr>
          <p:cNvPr id="32" name="Picture 31">
            <a:extLst>
              <a:ext uri="{FF2B5EF4-FFF2-40B4-BE49-F238E27FC236}">
                <a16:creationId xmlns:a16="http://schemas.microsoft.com/office/drawing/2014/main" id="{B10E4CBE-DCA3-03D0-BE3A-91BB6E3DBF0D}"/>
              </a:ext>
            </a:extLst>
          </p:cNvPr>
          <p:cNvPicPr>
            <a:picLocks noChangeAspect="1"/>
          </p:cNvPicPr>
          <p:nvPr/>
        </p:nvPicPr>
        <p:blipFill>
          <a:blip r:embed="rId5"/>
          <a:stretch>
            <a:fillRect/>
          </a:stretch>
        </p:blipFill>
        <p:spPr>
          <a:xfrm>
            <a:off x="11537660" y="0"/>
            <a:ext cx="654340" cy="847493"/>
          </a:xfrm>
          <a:prstGeom prst="rect">
            <a:avLst/>
          </a:prstGeom>
        </p:spPr>
      </p:pic>
      <p:pic>
        <p:nvPicPr>
          <p:cNvPr id="3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44E1EAD-7C0E-7F19-3D41-6A1358EEF5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9"/>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Fact-Enhanced Synthetic News Generation: Training</a:t>
            </a:r>
            <a:endParaRPr/>
          </a:p>
        </p:txBody>
      </p:sp>
      <p:sp>
        <p:nvSpPr>
          <p:cNvPr id="270" name="Google Shape;270;p39"/>
          <p:cNvSpPr txBox="1"/>
          <p:nvPr/>
        </p:nvSpPr>
        <p:spPr>
          <a:xfrm>
            <a:off x="9534000" y="6322034"/>
            <a:ext cx="2658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[Shu et al., 2021, AAAI]</a:t>
            </a:r>
            <a:endParaRPr sz="1867" kern="0">
              <a:solidFill>
                <a:srgbClr val="000000"/>
              </a:solidFill>
              <a:latin typeface="Roboto"/>
              <a:ea typeface="Roboto"/>
              <a:cs typeface="Roboto"/>
              <a:sym typeface="Roboto"/>
            </a:endParaRPr>
          </a:p>
        </p:txBody>
      </p:sp>
      <p:sp>
        <p:nvSpPr>
          <p:cNvPr id="271" name="Google Shape;271;p39"/>
          <p:cNvSpPr/>
          <p:nvPr/>
        </p:nvSpPr>
        <p:spPr>
          <a:xfrm>
            <a:off x="7288333" y="3707567"/>
            <a:ext cx="1294000" cy="533600"/>
          </a:xfrm>
          <a:prstGeom prst="rect">
            <a:avLst/>
          </a:prstGeom>
          <a:solidFill>
            <a:srgbClr val="F4CCCC"/>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Encoder</a:t>
            </a:r>
            <a:endParaRPr sz="1867" kern="0">
              <a:solidFill>
                <a:srgbClr val="000000"/>
              </a:solidFill>
              <a:latin typeface="Arial"/>
              <a:cs typeface="Arial"/>
              <a:sym typeface="Arial"/>
            </a:endParaRPr>
          </a:p>
        </p:txBody>
      </p:sp>
      <p:sp>
        <p:nvSpPr>
          <p:cNvPr id="272" name="Google Shape;272;p39"/>
          <p:cNvSpPr txBox="1"/>
          <p:nvPr/>
        </p:nvSpPr>
        <p:spPr>
          <a:xfrm>
            <a:off x="3091900" y="2464167"/>
            <a:ext cx="978000" cy="53350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Claim</a:t>
            </a:r>
            <a:endParaRPr sz="1867" kern="0">
              <a:solidFill>
                <a:srgbClr val="000000"/>
              </a:solidFill>
              <a:latin typeface="Roboto"/>
              <a:ea typeface="Roboto"/>
              <a:cs typeface="Roboto"/>
              <a:sym typeface="Roboto"/>
            </a:endParaRPr>
          </a:p>
        </p:txBody>
      </p:sp>
      <p:sp>
        <p:nvSpPr>
          <p:cNvPr id="273" name="Google Shape;273;p39"/>
          <p:cNvSpPr/>
          <p:nvPr/>
        </p:nvSpPr>
        <p:spPr>
          <a:xfrm>
            <a:off x="2631500" y="3640367"/>
            <a:ext cx="1898800" cy="668000"/>
          </a:xfrm>
          <a:prstGeom prst="rect">
            <a:avLst/>
          </a:prstGeom>
          <a:solidFill>
            <a:srgbClr val="C9DAF8"/>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Fact Retriever</a:t>
            </a:r>
            <a:endParaRPr sz="1867" kern="0">
              <a:solidFill>
                <a:srgbClr val="000000"/>
              </a:solidFill>
              <a:latin typeface="Arial"/>
              <a:cs typeface="Arial"/>
              <a:sym typeface="Arial"/>
            </a:endParaRPr>
          </a:p>
        </p:txBody>
      </p:sp>
      <p:pic>
        <p:nvPicPr>
          <p:cNvPr id="274" name="Google Shape;274;p39"/>
          <p:cNvPicPr preferRelativeResize="0"/>
          <p:nvPr/>
        </p:nvPicPr>
        <p:blipFill rotWithShape="1">
          <a:blip r:embed="rId3">
            <a:alphaModFix/>
          </a:blip>
          <a:srcRect l="6140" r="6385" b="14566"/>
          <a:stretch/>
        </p:blipFill>
        <p:spPr>
          <a:xfrm>
            <a:off x="903867" y="3342468"/>
            <a:ext cx="1080800" cy="1263801"/>
          </a:xfrm>
          <a:prstGeom prst="rect">
            <a:avLst/>
          </a:prstGeom>
          <a:noFill/>
          <a:ln>
            <a:noFill/>
          </a:ln>
        </p:spPr>
      </p:pic>
      <p:cxnSp>
        <p:nvCxnSpPr>
          <p:cNvPr id="275" name="Google Shape;275;p39"/>
          <p:cNvCxnSpPr>
            <a:stCxn id="272" idx="2"/>
            <a:endCxn id="273" idx="0"/>
          </p:cNvCxnSpPr>
          <p:nvPr/>
        </p:nvCxnSpPr>
        <p:spPr>
          <a:xfrm>
            <a:off x="3580900" y="2997671"/>
            <a:ext cx="0" cy="642696"/>
          </a:xfrm>
          <a:prstGeom prst="straightConnector1">
            <a:avLst/>
          </a:prstGeom>
          <a:noFill/>
          <a:ln w="9525" cap="flat" cmpd="sng">
            <a:solidFill>
              <a:schemeClr val="dk2"/>
            </a:solidFill>
            <a:prstDash val="solid"/>
            <a:round/>
            <a:headEnd type="none" w="med" len="med"/>
            <a:tailEnd type="stealth" w="med" len="med"/>
          </a:ln>
        </p:spPr>
      </p:cxnSp>
      <p:cxnSp>
        <p:nvCxnSpPr>
          <p:cNvPr id="276" name="Google Shape;276;p39"/>
          <p:cNvCxnSpPr>
            <a:stCxn id="274" idx="3"/>
            <a:endCxn id="273" idx="1"/>
          </p:cNvCxnSpPr>
          <p:nvPr/>
        </p:nvCxnSpPr>
        <p:spPr>
          <a:xfrm>
            <a:off x="1984667" y="3974367"/>
            <a:ext cx="646800" cy="0"/>
          </a:xfrm>
          <a:prstGeom prst="straightConnector1">
            <a:avLst/>
          </a:prstGeom>
          <a:noFill/>
          <a:ln w="9525" cap="flat" cmpd="sng">
            <a:solidFill>
              <a:schemeClr val="dk2"/>
            </a:solidFill>
            <a:prstDash val="solid"/>
            <a:round/>
            <a:headEnd type="none" w="med" len="med"/>
            <a:tailEnd type="stealth" w="med" len="med"/>
          </a:ln>
        </p:spPr>
      </p:cxnSp>
      <p:sp>
        <p:nvSpPr>
          <p:cNvPr id="277" name="Google Shape;277;p39"/>
          <p:cNvSpPr txBox="1"/>
          <p:nvPr/>
        </p:nvSpPr>
        <p:spPr>
          <a:xfrm>
            <a:off x="5177117" y="3563967"/>
            <a:ext cx="13684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Relevant facts</a:t>
            </a:r>
            <a:endParaRPr sz="1867" kern="0">
              <a:solidFill>
                <a:srgbClr val="000000"/>
              </a:solidFill>
              <a:latin typeface="Roboto"/>
              <a:ea typeface="Roboto"/>
              <a:cs typeface="Roboto"/>
              <a:sym typeface="Roboto"/>
            </a:endParaRPr>
          </a:p>
        </p:txBody>
      </p:sp>
      <p:cxnSp>
        <p:nvCxnSpPr>
          <p:cNvPr id="278" name="Google Shape;278;p39"/>
          <p:cNvCxnSpPr>
            <a:stCxn id="273" idx="3"/>
            <a:endCxn id="277" idx="1"/>
          </p:cNvCxnSpPr>
          <p:nvPr/>
        </p:nvCxnSpPr>
        <p:spPr>
          <a:xfrm>
            <a:off x="4530300" y="3974367"/>
            <a:ext cx="646817" cy="13"/>
          </a:xfrm>
          <a:prstGeom prst="straightConnector1">
            <a:avLst/>
          </a:prstGeom>
          <a:noFill/>
          <a:ln w="9525" cap="flat" cmpd="sng">
            <a:solidFill>
              <a:schemeClr val="dk2"/>
            </a:solidFill>
            <a:prstDash val="solid"/>
            <a:round/>
            <a:headEnd type="none" w="med" len="med"/>
            <a:tailEnd type="stealth" w="med" len="med"/>
          </a:ln>
        </p:spPr>
      </p:cxnSp>
      <p:sp>
        <p:nvSpPr>
          <p:cNvPr id="279" name="Google Shape;279;p39"/>
          <p:cNvSpPr txBox="1"/>
          <p:nvPr/>
        </p:nvSpPr>
        <p:spPr>
          <a:xfrm>
            <a:off x="6119151" y="2320567"/>
            <a:ext cx="10808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Masked claims</a:t>
            </a:r>
            <a:endParaRPr sz="1867" kern="0">
              <a:solidFill>
                <a:srgbClr val="000000"/>
              </a:solidFill>
              <a:latin typeface="Roboto"/>
              <a:ea typeface="Roboto"/>
              <a:cs typeface="Roboto"/>
              <a:sym typeface="Roboto"/>
            </a:endParaRPr>
          </a:p>
        </p:txBody>
      </p:sp>
      <p:sp>
        <p:nvSpPr>
          <p:cNvPr id="280" name="Google Shape;280;p39"/>
          <p:cNvSpPr/>
          <p:nvPr/>
        </p:nvSpPr>
        <p:spPr>
          <a:xfrm>
            <a:off x="9091200" y="3707567"/>
            <a:ext cx="1294000" cy="533600"/>
          </a:xfrm>
          <a:prstGeom prst="rect">
            <a:avLst/>
          </a:prstGeom>
          <a:solidFill>
            <a:srgbClr val="D9EAD3"/>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Decoder</a:t>
            </a:r>
            <a:endParaRPr sz="1867" kern="0">
              <a:solidFill>
                <a:srgbClr val="000000"/>
              </a:solidFill>
              <a:latin typeface="Arial"/>
              <a:cs typeface="Arial"/>
              <a:sym typeface="Arial"/>
            </a:endParaRPr>
          </a:p>
        </p:txBody>
      </p:sp>
      <p:cxnSp>
        <p:nvCxnSpPr>
          <p:cNvPr id="281" name="Google Shape;281;p39"/>
          <p:cNvCxnSpPr>
            <a:stCxn id="271" idx="3"/>
            <a:endCxn id="280" idx="1"/>
          </p:cNvCxnSpPr>
          <p:nvPr/>
        </p:nvCxnSpPr>
        <p:spPr>
          <a:xfrm>
            <a:off x="8582333" y="3974367"/>
            <a:ext cx="508800" cy="0"/>
          </a:xfrm>
          <a:prstGeom prst="straightConnector1">
            <a:avLst/>
          </a:prstGeom>
          <a:noFill/>
          <a:ln w="9525" cap="flat" cmpd="sng">
            <a:solidFill>
              <a:schemeClr val="dk1"/>
            </a:solidFill>
            <a:prstDash val="solid"/>
            <a:round/>
            <a:headEnd type="none" w="med" len="med"/>
            <a:tailEnd type="stealth" w="med" len="med"/>
          </a:ln>
        </p:spPr>
      </p:cxnSp>
      <p:cxnSp>
        <p:nvCxnSpPr>
          <p:cNvPr id="282" name="Google Shape;282;p39"/>
          <p:cNvCxnSpPr>
            <a:stCxn id="272" idx="3"/>
            <a:endCxn id="279" idx="1"/>
          </p:cNvCxnSpPr>
          <p:nvPr/>
        </p:nvCxnSpPr>
        <p:spPr>
          <a:xfrm>
            <a:off x="4069900" y="2730919"/>
            <a:ext cx="2049251" cy="61"/>
          </a:xfrm>
          <a:prstGeom prst="straightConnector1">
            <a:avLst/>
          </a:prstGeom>
          <a:noFill/>
          <a:ln w="9525" cap="flat" cmpd="sng">
            <a:solidFill>
              <a:schemeClr val="dk1"/>
            </a:solidFill>
            <a:prstDash val="solid"/>
            <a:round/>
            <a:headEnd type="none" w="med" len="med"/>
            <a:tailEnd type="stealth" w="med" len="med"/>
          </a:ln>
        </p:spPr>
      </p:cxnSp>
      <p:cxnSp>
        <p:nvCxnSpPr>
          <p:cNvPr id="283" name="Google Shape;283;p39"/>
          <p:cNvCxnSpPr>
            <a:stCxn id="277" idx="3"/>
            <a:endCxn id="271" idx="1"/>
          </p:cNvCxnSpPr>
          <p:nvPr/>
        </p:nvCxnSpPr>
        <p:spPr>
          <a:xfrm flipV="1">
            <a:off x="6545517" y="3974367"/>
            <a:ext cx="742816" cy="13"/>
          </a:xfrm>
          <a:prstGeom prst="straightConnector1">
            <a:avLst/>
          </a:prstGeom>
          <a:noFill/>
          <a:ln w="9525" cap="flat" cmpd="sng">
            <a:solidFill>
              <a:schemeClr val="dk2"/>
            </a:solidFill>
            <a:prstDash val="solid"/>
            <a:round/>
            <a:headEnd type="none" w="med" len="med"/>
            <a:tailEnd type="stealth" w="med" len="med"/>
          </a:ln>
        </p:spPr>
      </p:cxnSp>
      <p:sp>
        <p:nvSpPr>
          <p:cNvPr id="284" name="Google Shape;284;p39"/>
          <p:cNvSpPr/>
          <p:nvPr/>
        </p:nvSpPr>
        <p:spPr>
          <a:xfrm>
            <a:off x="8658600" y="2426367"/>
            <a:ext cx="2159200" cy="600800"/>
          </a:xfrm>
          <a:prstGeom prst="rect">
            <a:avLst/>
          </a:prstGeom>
          <a:solidFill>
            <a:srgbClr val="FFF2CC"/>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Claim Reconstructor</a:t>
            </a:r>
            <a:endParaRPr sz="1867" kern="0">
              <a:solidFill>
                <a:srgbClr val="000000"/>
              </a:solidFill>
              <a:latin typeface="Arial"/>
              <a:cs typeface="Arial"/>
              <a:sym typeface="Arial"/>
            </a:endParaRPr>
          </a:p>
        </p:txBody>
      </p:sp>
      <p:sp>
        <p:nvSpPr>
          <p:cNvPr id="285" name="Google Shape;285;p39"/>
          <p:cNvSpPr txBox="1"/>
          <p:nvPr/>
        </p:nvSpPr>
        <p:spPr>
          <a:xfrm>
            <a:off x="522867" y="4606267"/>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Fact collection</a:t>
            </a:r>
            <a:endParaRPr sz="1867" kern="0">
              <a:solidFill>
                <a:srgbClr val="000000"/>
              </a:solidFill>
              <a:latin typeface="Roboto"/>
              <a:ea typeface="Roboto"/>
              <a:cs typeface="Roboto"/>
              <a:sym typeface="Roboto"/>
            </a:endParaRPr>
          </a:p>
        </p:txBody>
      </p:sp>
      <p:cxnSp>
        <p:nvCxnSpPr>
          <p:cNvPr id="286" name="Google Shape;286;p39"/>
          <p:cNvCxnSpPr>
            <a:stCxn id="279" idx="3"/>
            <a:endCxn id="284" idx="1"/>
          </p:cNvCxnSpPr>
          <p:nvPr/>
        </p:nvCxnSpPr>
        <p:spPr>
          <a:xfrm flipV="1">
            <a:off x="7199951" y="2726767"/>
            <a:ext cx="1458649" cy="4213"/>
          </a:xfrm>
          <a:prstGeom prst="straightConnector1">
            <a:avLst/>
          </a:prstGeom>
          <a:noFill/>
          <a:ln w="9525" cap="flat" cmpd="sng">
            <a:solidFill>
              <a:schemeClr val="dk1"/>
            </a:solidFill>
            <a:prstDash val="solid"/>
            <a:round/>
            <a:headEnd type="none" w="med" len="med"/>
            <a:tailEnd type="stealth" w="med" len="med"/>
          </a:ln>
        </p:spPr>
      </p:cxnSp>
      <p:cxnSp>
        <p:nvCxnSpPr>
          <p:cNvPr id="287" name="Google Shape;287;p39"/>
          <p:cNvCxnSpPr>
            <a:stCxn id="280" idx="0"/>
            <a:endCxn id="284" idx="2"/>
          </p:cNvCxnSpPr>
          <p:nvPr/>
        </p:nvCxnSpPr>
        <p:spPr>
          <a:xfrm rot="10800000">
            <a:off x="9738200" y="3027167"/>
            <a:ext cx="0" cy="680400"/>
          </a:xfrm>
          <a:prstGeom prst="straightConnector1">
            <a:avLst/>
          </a:prstGeom>
          <a:noFill/>
          <a:ln w="9525" cap="flat" cmpd="sng">
            <a:solidFill>
              <a:schemeClr val="dk1"/>
            </a:solidFill>
            <a:prstDash val="solid"/>
            <a:round/>
            <a:headEnd type="none" w="med" len="med"/>
            <a:tailEnd type="stealth" w="med" len="med"/>
          </a:ln>
        </p:spPr>
      </p:cxnSp>
      <p:cxnSp>
        <p:nvCxnSpPr>
          <p:cNvPr id="288" name="Google Shape;288;p39"/>
          <p:cNvCxnSpPr>
            <a:stCxn id="284" idx="0"/>
            <a:endCxn id="272" idx="0"/>
          </p:cNvCxnSpPr>
          <p:nvPr/>
        </p:nvCxnSpPr>
        <p:spPr>
          <a:xfrm rot="16200000" flipH="1" flipV="1">
            <a:off x="6640650" y="-633383"/>
            <a:ext cx="37800" cy="6157300"/>
          </a:xfrm>
          <a:prstGeom prst="bentConnector3">
            <a:avLst>
              <a:gd name="adj1" fmla="val -604762"/>
            </a:avLst>
          </a:prstGeom>
          <a:noFill/>
          <a:ln w="9525" cap="flat" cmpd="sng">
            <a:solidFill>
              <a:schemeClr val="dk1"/>
            </a:solidFill>
            <a:prstDash val="solid"/>
            <a:round/>
            <a:headEnd type="none" w="med" len="med"/>
            <a:tailEnd type="stealth" w="med" len="med"/>
          </a:ln>
        </p:spPr>
      </p:cxnSp>
      <p:cxnSp>
        <p:nvCxnSpPr>
          <p:cNvPr id="289" name="Google Shape;289;p39"/>
          <p:cNvCxnSpPr>
            <a:stCxn id="272" idx="2"/>
            <a:endCxn id="271" idx="0"/>
          </p:cNvCxnSpPr>
          <p:nvPr/>
        </p:nvCxnSpPr>
        <p:spPr>
          <a:xfrm rot="16200000" flipH="1">
            <a:off x="5403168" y="1175402"/>
            <a:ext cx="709896" cy="4354433"/>
          </a:xfrm>
          <a:prstGeom prst="bentConnector3">
            <a:avLst>
              <a:gd name="adj1" fmla="val 50000"/>
            </a:avLst>
          </a:prstGeom>
          <a:noFill/>
          <a:ln w="9525" cap="flat" cmpd="sng">
            <a:solidFill>
              <a:schemeClr val="dk2"/>
            </a:solidFill>
            <a:prstDash val="solid"/>
            <a:round/>
            <a:headEnd type="none" w="med" len="med"/>
            <a:tailEnd type="stealth" w="med" len="med"/>
          </a:ln>
        </p:spPr>
      </p:cxnSp>
      <p:pic>
        <p:nvPicPr>
          <p:cNvPr id="290" name="Google Shape;290;p39"/>
          <p:cNvPicPr preferRelativeResize="0"/>
          <p:nvPr/>
        </p:nvPicPr>
        <p:blipFill rotWithShape="1">
          <a:blip r:embed="rId4">
            <a:alphaModFix/>
          </a:blip>
          <a:srcRect l="17014" r="17446" b="16860"/>
          <a:stretch/>
        </p:blipFill>
        <p:spPr>
          <a:xfrm>
            <a:off x="817652" y="1360033"/>
            <a:ext cx="1167033" cy="1480432"/>
          </a:xfrm>
          <a:prstGeom prst="rect">
            <a:avLst/>
          </a:prstGeom>
          <a:noFill/>
          <a:ln>
            <a:noFill/>
          </a:ln>
        </p:spPr>
      </p:pic>
      <p:cxnSp>
        <p:nvCxnSpPr>
          <p:cNvPr id="291" name="Google Shape;291;p39"/>
          <p:cNvCxnSpPr>
            <a:stCxn id="290" idx="3"/>
            <a:endCxn id="272" idx="1"/>
          </p:cNvCxnSpPr>
          <p:nvPr/>
        </p:nvCxnSpPr>
        <p:spPr>
          <a:xfrm>
            <a:off x="1984685" y="2100249"/>
            <a:ext cx="1107215" cy="630670"/>
          </a:xfrm>
          <a:prstGeom prst="bentConnector3">
            <a:avLst>
              <a:gd name="adj1" fmla="val 50000"/>
            </a:avLst>
          </a:prstGeom>
          <a:noFill/>
          <a:ln w="9525" cap="flat" cmpd="sng">
            <a:solidFill>
              <a:schemeClr val="dk1"/>
            </a:solidFill>
            <a:prstDash val="solid"/>
            <a:round/>
            <a:headEnd type="none" w="med" len="med"/>
            <a:tailEnd type="stealth" w="med" len="med"/>
          </a:ln>
        </p:spPr>
      </p:cxnSp>
      <p:sp>
        <p:nvSpPr>
          <p:cNvPr id="292" name="Google Shape;292;p39"/>
          <p:cNvSpPr txBox="1"/>
          <p:nvPr/>
        </p:nvSpPr>
        <p:spPr>
          <a:xfrm>
            <a:off x="522867" y="2769951"/>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Original article</a:t>
            </a:r>
            <a:endParaRPr sz="1867" kern="0">
              <a:solidFill>
                <a:srgbClr val="000000"/>
              </a:solidFill>
              <a:latin typeface="Roboto"/>
              <a:ea typeface="Roboto"/>
              <a:cs typeface="Roboto"/>
              <a:sym typeface="Roboto"/>
            </a:endParaRPr>
          </a:p>
        </p:txBody>
      </p:sp>
      <p:pic>
        <p:nvPicPr>
          <p:cNvPr id="293" name="Google Shape;293;p39"/>
          <p:cNvPicPr preferRelativeResize="0"/>
          <p:nvPr/>
        </p:nvPicPr>
        <p:blipFill rotWithShape="1">
          <a:blip r:embed="rId4">
            <a:alphaModFix/>
          </a:blip>
          <a:srcRect l="17014" r="17446" b="16860"/>
          <a:stretch/>
        </p:blipFill>
        <p:spPr>
          <a:xfrm>
            <a:off x="10894052" y="3234149"/>
            <a:ext cx="1167033" cy="1480432"/>
          </a:xfrm>
          <a:prstGeom prst="rect">
            <a:avLst/>
          </a:prstGeom>
          <a:noFill/>
          <a:ln>
            <a:noFill/>
          </a:ln>
        </p:spPr>
      </p:pic>
      <p:cxnSp>
        <p:nvCxnSpPr>
          <p:cNvPr id="294" name="Google Shape;294;p39"/>
          <p:cNvCxnSpPr>
            <a:stCxn id="280" idx="3"/>
            <a:endCxn id="293" idx="1"/>
          </p:cNvCxnSpPr>
          <p:nvPr/>
        </p:nvCxnSpPr>
        <p:spPr>
          <a:xfrm>
            <a:off x="10385200" y="3974367"/>
            <a:ext cx="508800" cy="0"/>
          </a:xfrm>
          <a:prstGeom prst="straightConnector1">
            <a:avLst/>
          </a:prstGeom>
          <a:noFill/>
          <a:ln w="9525" cap="flat" cmpd="sng">
            <a:solidFill>
              <a:schemeClr val="dk1"/>
            </a:solidFill>
            <a:prstDash val="solid"/>
            <a:round/>
            <a:headEnd type="none" w="med" len="med"/>
            <a:tailEnd type="stealth" w="med" len="med"/>
          </a:ln>
        </p:spPr>
      </p:cxnSp>
      <p:sp>
        <p:nvSpPr>
          <p:cNvPr id="295" name="Google Shape;295;p39"/>
          <p:cNvSpPr txBox="1"/>
          <p:nvPr/>
        </p:nvSpPr>
        <p:spPr>
          <a:xfrm>
            <a:off x="10349200" y="4714551"/>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Original article</a:t>
            </a:r>
            <a:endParaRPr sz="1867" kern="0">
              <a:solidFill>
                <a:srgbClr val="000000"/>
              </a:solidFill>
              <a:latin typeface="Roboto"/>
              <a:ea typeface="Roboto"/>
              <a:cs typeface="Roboto"/>
              <a:sym typeface="Roboto"/>
            </a:endParaRPr>
          </a:p>
        </p:txBody>
      </p:sp>
      <p:sp>
        <p:nvSpPr>
          <p:cNvPr id="296" name="Google Shape;296;p39"/>
          <p:cNvSpPr txBox="1">
            <a:spLocks noGrp="1"/>
          </p:cNvSpPr>
          <p:nvPr>
            <p:ph type="body" idx="1"/>
          </p:nvPr>
        </p:nvSpPr>
        <p:spPr>
          <a:xfrm>
            <a:off x="2457600" y="4606267"/>
            <a:ext cx="6989200" cy="2249200"/>
          </a:xfrm>
          <a:prstGeom prst="rect">
            <a:avLst/>
          </a:prstGeom>
        </p:spPr>
        <p:txBody>
          <a:bodyPr spcFirstLastPara="1" wrap="square" lIns="121900" tIns="121900" rIns="121900" bIns="121900" anchor="t" anchorCtr="0">
            <a:normAutofit/>
          </a:bodyPr>
          <a:lstStyle/>
          <a:p>
            <a:r>
              <a:rPr lang="en" sz="2000" dirty="0"/>
              <a:t>The model learns to generate an article based on an extracted claim from it.</a:t>
            </a:r>
            <a:endParaRPr sz="2000" dirty="0"/>
          </a:p>
          <a:p>
            <a:r>
              <a:rPr lang="en" sz="2000" dirty="0"/>
              <a:t>To ensure factuality, the decoder representations is used to reconstruct the extracted claim.</a:t>
            </a:r>
            <a:endParaRPr sz="2000" dirty="0"/>
          </a:p>
        </p:txBody>
      </p:sp>
      <p:sp>
        <p:nvSpPr>
          <p:cNvPr id="297" name="Google Shape;297;p39"/>
          <p:cNvSpPr/>
          <p:nvPr/>
        </p:nvSpPr>
        <p:spPr>
          <a:xfrm>
            <a:off x="2957233" y="1721367"/>
            <a:ext cx="7985600" cy="1480400"/>
          </a:xfrm>
          <a:prstGeom prst="rect">
            <a:avLst/>
          </a:prstGeom>
          <a:noFill/>
          <a:ln w="28575" cap="flat" cmpd="sng">
            <a:solidFill>
              <a:srgbClr val="99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39"/>
          <p:cNvSpPr txBox="1"/>
          <p:nvPr/>
        </p:nvSpPr>
        <p:spPr>
          <a:xfrm>
            <a:off x="2957233" y="1212334"/>
            <a:ext cx="4062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FFFFFF"/>
                </a:solidFill>
                <a:highlight>
                  <a:srgbClr val="CC0000"/>
                </a:highlight>
                <a:latin typeface="Roboto"/>
                <a:ea typeface="Roboto"/>
                <a:cs typeface="Roboto"/>
                <a:sym typeface="Roboto"/>
              </a:rPr>
              <a:t>Claim reconstruction</a:t>
            </a:r>
            <a:endParaRPr sz="1867" kern="0">
              <a:solidFill>
                <a:srgbClr val="FFFFFF"/>
              </a:solidFill>
              <a:highlight>
                <a:srgbClr val="CC0000"/>
              </a:highlight>
              <a:latin typeface="Roboto"/>
              <a:ea typeface="Roboto"/>
              <a:cs typeface="Roboto"/>
              <a:sym typeface="Roboto"/>
            </a:endParaRPr>
          </a:p>
        </p:txBody>
      </p:sp>
      <p:pic>
        <p:nvPicPr>
          <p:cNvPr id="32" name="Picture 31">
            <a:extLst>
              <a:ext uri="{FF2B5EF4-FFF2-40B4-BE49-F238E27FC236}">
                <a16:creationId xmlns:a16="http://schemas.microsoft.com/office/drawing/2014/main" id="{F6292F45-7AF3-8DCD-42E4-46F1313EC5D4}"/>
              </a:ext>
            </a:extLst>
          </p:cNvPr>
          <p:cNvPicPr>
            <a:picLocks noChangeAspect="1"/>
          </p:cNvPicPr>
          <p:nvPr/>
        </p:nvPicPr>
        <p:blipFill>
          <a:blip r:embed="rId5"/>
          <a:stretch>
            <a:fillRect/>
          </a:stretch>
        </p:blipFill>
        <p:spPr>
          <a:xfrm>
            <a:off x="11537660" y="0"/>
            <a:ext cx="654340" cy="847493"/>
          </a:xfrm>
          <a:prstGeom prst="rect">
            <a:avLst/>
          </a:prstGeom>
        </p:spPr>
      </p:pic>
      <p:pic>
        <p:nvPicPr>
          <p:cNvPr id="3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3298556A-13BE-7E9F-E926-56CEC66623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Fact-Enhanced Synthetic News Generation: Inference</a:t>
            </a:r>
            <a:endParaRPr/>
          </a:p>
        </p:txBody>
      </p:sp>
      <p:sp>
        <p:nvSpPr>
          <p:cNvPr id="304" name="Google Shape;304;p40"/>
          <p:cNvSpPr txBox="1"/>
          <p:nvPr/>
        </p:nvSpPr>
        <p:spPr>
          <a:xfrm>
            <a:off x="9534000" y="6322034"/>
            <a:ext cx="2658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[Shu et al., 2021, AAAI]</a:t>
            </a:r>
            <a:endParaRPr sz="1867" kern="0">
              <a:solidFill>
                <a:srgbClr val="000000"/>
              </a:solidFill>
              <a:latin typeface="Roboto"/>
              <a:ea typeface="Roboto"/>
              <a:cs typeface="Roboto"/>
              <a:sym typeface="Roboto"/>
            </a:endParaRPr>
          </a:p>
        </p:txBody>
      </p:sp>
      <p:sp>
        <p:nvSpPr>
          <p:cNvPr id="305" name="Google Shape;305;p40"/>
          <p:cNvSpPr/>
          <p:nvPr/>
        </p:nvSpPr>
        <p:spPr>
          <a:xfrm>
            <a:off x="7288333" y="3707567"/>
            <a:ext cx="1294000" cy="533600"/>
          </a:xfrm>
          <a:prstGeom prst="rect">
            <a:avLst/>
          </a:prstGeom>
          <a:solidFill>
            <a:srgbClr val="F4CCCC"/>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Encoder</a:t>
            </a:r>
            <a:endParaRPr sz="1867" kern="0">
              <a:solidFill>
                <a:srgbClr val="000000"/>
              </a:solidFill>
              <a:latin typeface="Arial"/>
              <a:cs typeface="Arial"/>
              <a:sym typeface="Arial"/>
            </a:endParaRPr>
          </a:p>
        </p:txBody>
      </p:sp>
      <p:sp>
        <p:nvSpPr>
          <p:cNvPr id="306" name="Google Shape;306;p40"/>
          <p:cNvSpPr txBox="1"/>
          <p:nvPr/>
        </p:nvSpPr>
        <p:spPr>
          <a:xfrm>
            <a:off x="2659500" y="2464167"/>
            <a:ext cx="1842800" cy="53350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Fake claim</a:t>
            </a:r>
            <a:endParaRPr sz="1867" kern="0">
              <a:solidFill>
                <a:srgbClr val="000000"/>
              </a:solidFill>
              <a:latin typeface="Roboto"/>
              <a:ea typeface="Roboto"/>
              <a:cs typeface="Roboto"/>
              <a:sym typeface="Roboto"/>
            </a:endParaRPr>
          </a:p>
        </p:txBody>
      </p:sp>
      <p:sp>
        <p:nvSpPr>
          <p:cNvPr id="307" name="Google Shape;307;p40"/>
          <p:cNvSpPr/>
          <p:nvPr/>
        </p:nvSpPr>
        <p:spPr>
          <a:xfrm>
            <a:off x="2631500" y="3640367"/>
            <a:ext cx="1898800" cy="668000"/>
          </a:xfrm>
          <a:prstGeom prst="rect">
            <a:avLst/>
          </a:prstGeom>
          <a:solidFill>
            <a:srgbClr val="C9DAF8"/>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Fact Retriever</a:t>
            </a:r>
            <a:endParaRPr sz="1867" kern="0">
              <a:solidFill>
                <a:srgbClr val="000000"/>
              </a:solidFill>
              <a:latin typeface="Arial"/>
              <a:cs typeface="Arial"/>
              <a:sym typeface="Arial"/>
            </a:endParaRPr>
          </a:p>
        </p:txBody>
      </p:sp>
      <p:pic>
        <p:nvPicPr>
          <p:cNvPr id="308" name="Google Shape;308;p40"/>
          <p:cNvPicPr preferRelativeResize="0"/>
          <p:nvPr/>
        </p:nvPicPr>
        <p:blipFill rotWithShape="1">
          <a:blip r:embed="rId3">
            <a:alphaModFix/>
          </a:blip>
          <a:srcRect l="6140" r="6385" b="14566"/>
          <a:stretch/>
        </p:blipFill>
        <p:spPr>
          <a:xfrm>
            <a:off x="903867" y="3342468"/>
            <a:ext cx="1080800" cy="1263801"/>
          </a:xfrm>
          <a:prstGeom prst="rect">
            <a:avLst/>
          </a:prstGeom>
          <a:noFill/>
          <a:ln>
            <a:noFill/>
          </a:ln>
        </p:spPr>
      </p:pic>
      <p:cxnSp>
        <p:nvCxnSpPr>
          <p:cNvPr id="309" name="Google Shape;309;p40"/>
          <p:cNvCxnSpPr>
            <a:stCxn id="306" idx="2"/>
            <a:endCxn id="307" idx="0"/>
          </p:cNvCxnSpPr>
          <p:nvPr/>
        </p:nvCxnSpPr>
        <p:spPr>
          <a:xfrm>
            <a:off x="3580900" y="2997671"/>
            <a:ext cx="0" cy="642696"/>
          </a:xfrm>
          <a:prstGeom prst="straightConnector1">
            <a:avLst/>
          </a:prstGeom>
          <a:noFill/>
          <a:ln w="9525" cap="flat" cmpd="sng">
            <a:solidFill>
              <a:schemeClr val="dk2"/>
            </a:solidFill>
            <a:prstDash val="solid"/>
            <a:round/>
            <a:headEnd type="none" w="med" len="med"/>
            <a:tailEnd type="stealth" w="med" len="med"/>
          </a:ln>
        </p:spPr>
      </p:cxnSp>
      <p:cxnSp>
        <p:nvCxnSpPr>
          <p:cNvPr id="310" name="Google Shape;310;p40"/>
          <p:cNvCxnSpPr>
            <a:stCxn id="308" idx="3"/>
            <a:endCxn id="307" idx="1"/>
          </p:cNvCxnSpPr>
          <p:nvPr/>
        </p:nvCxnSpPr>
        <p:spPr>
          <a:xfrm>
            <a:off x="1984667" y="3974367"/>
            <a:ext cx="646800" cy="0"/>
          </a:xfrm>
          <a:prstGeom prst="straightConnector1">
            <a:avLst/>
          </a:prstGeom>
          <a:noFill/>
          <a:ln w="9525" cap="flat" cmpd="sng">
            <a:solidFill>
              <a:schemeClr val="dk2"/>
            </a:solidFill>
            <a:prstDash val="solid"/>
            <a:round/>
            <a:headEnd type="none" w="med" len="med"/>
            <a:tailEnd type="stealth" w="med" len="med"/>
          </a:ln>
        </p:spPr>
      </p:cxnSp>
      <p:sp>
        <p:nvSpPr>
          <p:cNvPr id="311" name="Google Shape;311;p40"/>
          <p:cNvSpPr txBox="1"/>
          <p:nvPr/>
        </p:nvSpPr>
        <p:spPr>
          <a:xfrm>
            <a:off x="5177117" y="3563967"/>
            <a:ext cx="13684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Relevant facts</a:t>
            </a:r>
            <a:endParaRPr sz="1867" kern="0">
              <a:solidFill>
                <a:srgbClr val="000000"/>
              </a:solidFill>
              <a:latin typeface="Roboto"/>
              <a:ea typeface="Roboto"/>
              <a:cs typeface="Roboto"/>
              <a:sym typeface="Roboto"/>
            </a:endParaRPr>
          </a:p>
        </p:txBody>
      </p:sp>
      <p:cxnSp>
        <p:nvCxnSpPr>
          <p:cNvPr id="312" name="Google Shape;312;p40"/>
          <p:cNvCxnSpPr>
            <a:stCxn id="307" idx="3"/>
            <a:endCxn id="311" idx="1"/>
          </p:cNvCxnSpPr>
          <p:nvPr/>
        </p:nvCxnSpPr>
        <p:spPr>
          <a:xfrm>
            <a:off x="4530300" y="3974367"/>
            <a:ext cx="646817" cy="13"/>
          </a:xfrm>
          <a:prstGeom prst="straightConnector1">
            <a:avLst/>
          </a:prstGeom>
          <a:noFill/>
          <a:ln w="9525" cap="flat" cmpd="sng">
            <a:solidFill>
              <a:schemeClr val="dk2"/>
            </a:solidFill>
            <a:prstDash val="solid"/>
            <a:round/>
            <a:headEnd type="none" w="med" len="med"/>
            <a:tailEnd type="stealth" w="med" len="med"/>
          </a:ln>
        </p:spPr>
      </p:cxnSp>
      <p:sp>
        <p:nvSpPr>
          <p:cNvPr id="313" name="Google Shape;313;p40"/>
          <p:cNvSpPr/>
          <p:nvPr/>
        </p:nvSpPr>
        <p:spPr>
          <a:xfrm>
            <a:off x="9091200" y="3707567"/>
            <a:ext cx="1294000" cy="533600"/>
          </a:xfrm>
          <a:prstGeom prst="rect">
            <a:avLst/>
          </a:prstGeom>
          <a:solidFill>
            <a:srgbClr val="D9EAD3"/>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Decoder</a:t>
            </a:r>
            <a:endParaRPr sz="1867" kern="0">
              <a:solidFill>
                <a:srgbClr val="000000"/>
              </a:solidFill>
              <a:latin typeface="Arial"/>
              <a:cs typeface="Arial"/>
              <a:sym typeface="Arial"/>
            </a:endParaRPr>
          </a:p>
        </p:txBody>
      </p:sp>
      <p:cxnSp>
        <p:nvCxnSpPr>
          <p:cNvPr id="314" name="Google Shape;314;p40"/>
          <p:cNvCxnSpPr>
            <a:stCxn id="305" idx="3"/>
            <a:endCxn id="313" idx="1"/>
          </p:cNvCxnSpPr>
          <p:nvPr/>
        </p:nvCxnSpPr>
        <p:spPr>
          <a:xfrm>
            <a:off x="8582333" y="3974367"/>
            <a:ext cx="508800" cy="0"/>
          </a:xfrm>
          <a:prstGeom prst="straightConnector1">
            <a:avLst/>
          </a:prstGeom>
          <a:noFill/>
          <a:ln w="9525" cap="flat" cmpd="sng">
            <a:solidFill>
              <a:schemeClr val="dk1"/>
            </a:solidFill>
            <a:prstDash val="solid"/>
            <a:round/>
            <a:headEnd type="none" w="med" len="med"/>
            <a:tailEnd type="stealth" w="med" len="med"/>
          </a:ln>
        </p:spPr>
      </p:cxnSp>
      <p:cxnSp>
        <p:nvCxnSpPr>
          <p:cNvPr id="315" name="Google Shape;315;p40"/>
          <p:cNvCxnSpPr>
            <a:stCxn id="311" idx="3"/>
            <a:endCxn id="305" idx="1"/>
          </p:cNvCxnSpPr>
          <p:nvPr/>
        </p:nvCxnSpPr>
        <p:spPr>
          <a:xfrm flipV="1">
            <a:off x="6545517" y="3974367"/>
            <a:ext cx="742816" cy="13"/>
          </a:xfrm>
          <a:prstGeom prst="straightConnector1">
            <a:avLst/>
          </a:prstGeom>
          <a:noFill/>
          <a:ln w="9525" cap="flat" cmpd="sng">
            <a:solidFill>
              <a:schemeClr val="dk2"/>
            </a:solidFill>
            <a:prstDash val="solid"/>
            <a:round/>
            <a:headEnd type="none" w="med" len="med"/>
            <a:tailEnd type="stealth" w="med" len="med"/>
          </a:ln>
        </p:spPr>
      </p:cxnSp>
      <p:sp>
        <p:nvSpPr>
          <p:cNvPr id="316" name="Google Shape;316;p40"/>
          <p:cNvSpPr txBox="1"/>
          <p:nvPr/>
        </p:nvSpPr>
        <p:spPr>
          <a:xfrm>
            <a:off x="522867" y="4606267"/>
            <a:ext cx="184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Fact collection</a:t>
            </a:r>
            <a:endParaRPr sz="1867" kern="0">
              <a:solidFill>
                <a:srgbClr val="000000"/>
              </a:solidFill>
              <a:latin typeface="Roboto"/>
              <a:ea typeface="Roboto"/>
              <a:cs typeface="Roboto"/>
              <a:sym typeface="Roboto"/>
            </a:endParaRPr>
          </a:p>
        </p:txBody>
      </p:sp>
      <p:cxnSp>
        <p:nvCxnSpPr>
          <p:cNvPr id="317" name="Google Shape;317;p40"/>
          <p:cNvCxnSpPr>
            <a:stCxn id="306" idx="2"/>
            <a:endCxn id="305" idx="0"/>
          </p:cNvCxnSpPr>
          <p:nvPr/>
        </p:nvCxnSpPr>
        <p:spPr>
          <a:xfrm rot="16200000" flipH="1">
            <a:off x="5403168" y="1175402"/>
            <a:ext cx="709896" cy="4354433"/>
          </a:xfrm>
          <a:prstGeom prst="bentConnector3">
            <a:avLst>
              <a:gd name="adj1" fmla="val 50000"/>
            </a:avLst>
          </a:prstGeom>
          <a:noFill/>
          <a:ln w="9525" cap="flat" cmpd="sng">
            <a:solidFill>
              <a:schemeClr val="dk2"/>
            </a:solidFill>
            <a:prstDash val="solid"/>
            <a:round/>
            <a:headEnd type="none" w="med" len="med"/>
            <a:tailEnd type="stealth" w="med" len="med"/>
          </a:ln>
        </p:spPr>
      </p:cxnSp>
      <p:pic>
        <p:nvPicPr>
          <p:cNvPr id="318" name="Google Shape;318;p40"/>
          <p:cNvPicPr preferRelativeResize="0"/>
          <p:nvPr/>
        </p:nvPicPr>
        <p:blipFill rotWithShape="1">
          <a:blip r:embed="rId4">
            <a:alphaModFix/>
          </a:blip>
          <a:srcRect l="17014" r="17446" b="16860"/>
          <a:stretch/>
        </p:blipFill>
        <p:spPr>
          <a:xfrm flipH="1">
            <a:off x="10894052" y="3234149"/>
            <a:ext cx="1167033" cy="1480432"/>
          </a:xfrm>
          <a:prstGeom prst="rect">
            <a:avLst/>
          </a:prstGeom>
          <a:noFill/>
          <a:ln>
            <a:noFill/>
          </a:ln>
        </p:spPr>
      </p:pic>
      <p:cxnSp>
        <p:nvCxnSpPr>
          <p:cNvPr id="319" name="Google Shape;319;p40"/>
          <p:cNvCxnSpPr>
            <a:stCxn id="313" idx="3"/>
            <a:endCxn id="318" idx="3"/>
          </p:cNvCxnSpPr>
          <p:nvPr/>
        </p:nvCxnSpPr>
        <p:spPr>
          <a:xfrm>
            <a:off x="10385200" y="3974367"/>
            <a:ext cx="508800" cy="0"/>
          </a:xfrm>
          <a:prstGeom prst="straightConnector1">
            <a:avLst/>
          </a:prstGeom>
          <a:noFill/>
          <a:ln w="9525" cap="flat" cmpd="sng">
            <a:solidFill>
              <a:schemeClr val="dk1"/>
            </a:solidFill>
            <a:prstDash val="solid"/>
            <a:round/>
            <a:headEnd type="none" w="med" len="med"/>
            <a:tailEnd type="stealth" w="med" len="med"/>
          </a:ln>
        </p:spPr>
      </p:cxnSp>
      <p:sp>
        <p:nvSpPr>
          <p:cNvPr id="320" name="Google Shape;320;p40"/>
          <p:cNvSpPr txBox="1"/>
          <p:nvPr/>
        </p:nvSpPr>
        <p:spPr>
          <a:xfrm>
            <a:off x="10677600" y="4714567"/>
            <a:ext cx="15144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Fake article</a:t>
            </a:r>
            <a:endParaRPr sz="1867" kern="0">
              <a:solidFill>
                <a:srgbClr val="000000"/>
              </a:solidFill>
              <a:latin typeface="Roboto"/>
              <a:ea typeface="Roboto"/>
              <a:cs typeface="Roboto"/>
              <a:sym typeface="Roboto"/>
            </a:endParaRPr>
          </a:p>
        </p:txBody>
      </p:sp>
      <p:sp>
        <p:nvSpPr>
          <p:cNvPr id="321" name="Google Shape;321;p40"/>
          <p:cNvSpPr txBox="1">
            <a:spLocks noGrp="1"/>
          </p:cNvSpPr>
          <p:nvPr>
            <p:ph type="body" idx="1"/>
          </p:nvPr>
        </p:nvSpPr>
        <p:spPr>
          <a:xfrm>
            <a:off x="2457600" y="4606267"/>
            <a:ext cx="6989200" cy="2249200"/>
          </a:xfrm>
          <a:prstGeom prst="rect">
            <a:avLst/>
          </a:prstGeom>
        </p:spPr>
        <p:txBody>
          <a:bodyPr spcFirstLastPara="1" wrap="square" lIns="121900" tIns="121900" rIns="121900" bIns="121900" anchor="t" anchorCtr="0">
            <a:normAutofit/>
          </a:bodyPr>
          <a:lstStyle/>
          <a:p>
            <a:r>
              <a:rPr lang="en" sz="2000" dirty="0"/>
              <a:t>Given a fake claim, the model can retrieve relevant facts that allows for generation of a believable story.</a:t>
            </a:r>
            <a:endParaRPr sz="2000" dirty="0"/>
          </a:p>
        </p:txBody>
      </p:sp>
      <p:pic>
        <p:nvPicPr>
          <p:cNvPr id="21" name="Picture 20">
            <a:extLst>
              <a:ext uri="{FF2B5EF4-FFF2-40B4-BE49-F238E27FC236}">
                <a16:creationId xmlns:a16="http://schemas.microsoft.com/office/drawing/2014/main" id="{975C61CB-6F18-4F43-1AA6-1F5CEB1D80D6}"/>
              </a:ext>
            </a:extLst>
          </p:cNvPr>
          <p:cNvPicPr>
            <a:picLocks noChangeAspect="1"/>
          </p:cNvPicPr>
          <p:nvPr/>
        </p:nvPicPr>
        <p:blipFill>
          <a:blip r:embed="rId5"/>
          <a:stretch>
            <a:fillRect/>
          </a:stretch>
        </p:blipFill>
        <p:spPr>
          <a:xfrm>
            <a:off x="11537660" y="0"/>
            <a:ext cx="654340" cy="847493"/>
          </a:xfrm>
          <a:prstGeom prst="rect">
            <a:avLst/>
          </a:prstGeom>
        </p:spPr>
      </p:pic>
      <p:pic>
        <p:nvPicPr>
          <p:cNvPr id="22"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8AFD97A-D124-688C-EE70-B7A1600803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1"/>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Fact-Enhanced Synthetic News Generation: Example</a:t>
            </a:r>
            <a:endParaRPr/>
          </a:p>
        </p:txBody>
      </p:sp>
      <p:pic>
        <p:nvPicPr>
          <p:cNvPr id="327" name="Google Shape;327;p41"/>
          <p:cNvPicPr preferRelativeResize="0"/>
          <p:nvPr/>
        </p:nvPicPr>
        <p:blipFill>
          <a:blip r:embed="rId3">
            <a:alphaModFix/>
          </a:blip>
          <a:stretch>
            <a:fillRect/>
          </a:stretch>
        </p:blipFill>
        <p:spPr>
          <a:xfrm>
            <a:off x="2128735" y="1471550"/>
            <a:ext cx="8295131" cy="3914900"/>
          </a:xfrm>
          <a:prstGeom prst="rect">
            <a:avLst/>
          </a:prstGeom>
          <a:noFill/>
          <a:ln>
            <a:noFill/>
          </a:ln>
        </p:spPr>
      </p:pic>
      <p:sp>
        <p:nvSpPr>
          <p:cNvPr id="328" name="Google Shape;328;p41"/>
          <p:cNvSpPr txBox="1"/>
          <p:nvPr/>
        </p:nvSpPr>
        <p:spPr>
          <a:xfrm>
            <a:off x="9534000" y="6322034"/>
            <a:ext cx="2658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[Shu et al., 2021, AAAI]</a:t>
            </a:r>
            <a:endParaRPr sz="1867" kern="0">
              <a:solidFill>
                <a:srgbClr val="000000"/>
              </a:solidFill>
              <a:latin typeface="Roboto"/>
              <a:ea typeface="Roboto"/>
              <a:cs typeface="Roboto"/>
              <a:sym typeface="Roboto"/>
            </a:endParaRPr>
          </a:p>
        </p:txBody>
      </p:sp>
      <p:sp>
        <p:nvSpPr>
          <p:cNvPr id="329" name="Google Shape;329;p41"/>
          <p:cNvSpPr txBox="1"/>
          <p:nvPr/>
        </p:nvSpPr>
        <p:spPr>
          <a:xfrm>
            <a:off x="3549300" y="5339133"/>
            <a:ext cx="5454000" cy="954067"/>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2000" kern="0" dirty="0">
                <a:solidFill>
                  <a:srgbClr val="000000"/>
                </a:solidFill>
                <a:latin typeface="Roboto"/>
                <a:ea typeface="Roboto"/>
                <a:cs typeface="Roboto"/>
                <a:sym typeface="Roboto"/>
              </a:rPr>
              <a:t>Comparison of fake news generated by different approaches.</a:t>
            </a:r>
            <a:endParaRPr sz="2000" kern="0" dirty="0">
              <a:solidFill>
                <a:srgbClr val="000000"/>
              </a:solidFill>
              <a:latin typeface="Roboto"/>
              <a:ea typeface="Roboto"/>
              <a:cs typeface="Roboto"/>
              <a:sym typeface="Roboto"/>
            </a:endParaRPr>
          </a:p>
        </p:txBody>
      </p:sp>
      <p:pic>
        <p:nvPicPr>
          <p:cNvPr id="6" name="Picture 5">
            <a:extLst>
              <a:ext uri="{FF2B5EF4-FFF2-40B4-BE49-F238E27FC236}">
                <a16:creationId xmlns:a16="http://schemas.microsoft.com/office/drawing/2014/main" id="{B0E1B8EE-B8E4-BB96-1E6C-20B4F1F383C1}"/>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88A29E9-A03E-54B2-408F-4CD84EDCA1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Research Questions</a:t>
            </a:r>
            <a:endParaRPr/>
          </a:p>
        </p:txBody>
      </p:sp>
      <p:sp>
        <p:nvSpPr>
          <p:cNvPr id="335" name="Google Shape;335;p42"/>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pPr marL="0" indent="0">
              <a:buNone/>
            </a:pPr>
            <a:r>
              <a:rPr lang="en" sz="2000" b="1" dirty="0"/>
              <a:t>Ultimate objective:</a:t>
            </a:r>
            <a:r>
              <a:rPr lang="en" sz="2000" dirty="0"/>
              <a:t> Generate fake news that can benefit detection most.</a:t>
            </a:r>
            <a:endParaRPr sz="2000" dirty="0"/>
          </a:p>
          <a:p>
            <a:pPr marL="0" indent="0">
              <a:buNone/>
            </a:pPr>
            <a:endParaRPr sz="2000" dirty="0"/>
          </a:p>
          <a:p>
            <a:r>
              <a:rPr lang="en" sz="2000" dirty="0"/>
              <a:t>How to generate fake news that requires knowledge-element level reasoning?</a:t>
            </a:r>
            <a:endParaRPr sz="2000" dirty="0"/>
          </a:p>
          <a:p>
            <a:pPr marL="0" indent="0">
              <a:buNone/>
            </a:pPr>
            <a:endParaRPr sz="2000" dirty="0"/>
          </a:p>
          <a:p>
            <a:r>
              <a:rPr lang="en" sz="2000" dirty="0"/>
              <a:t>How to generate fake news that better aligns with factual knowledge?</a:t>
            </a:r>
            <a:endParaRPr sz="2000" dirty="0"/>
          </a:p>
          <a:p>
            <a:pPr marL="0" indent="0">
              <a:buNone/>
            </a:pPr>
            <a:endParaRPr sz="2000" dirty="0"/>
          </a:p>
          <a:p>
            <a:r>
              <a:rPr lang="en" sz="2000" dirty="0"/>
              <a:t>How to generate fake news that are closer to human-written ones in terms of style and underlying intent.</a:t>
            </a:r>
            <a:endParaRPr sz="2000" dirty="0"/>
          </a:p>
          <a:p>
            <a:pPr marL="0" indent="0">
              <a:buNone/>
            </a:pPr>
            <a:endParaRPr sz="2000" dirty="0"/>
          </a:p>
          <a:p>
            <a:pPr marL="0" indent="0">
              <a:buNone/>
            </a:pPr>
            <a:endParaRPr sz="2000" dirty="0"/>
          </a:p>
        </p:txBody>
      </p:sp>
      <p:sp>
        <p:nvSpPr>
          <p:cNvPr id="336" name="Google Shape;336;p42"/>
          <p:cNvSpPr/>
          <p:nvPr/>
        </p:nvSpPr>
        <p:spPr>
          <a:xfrm>
            <a:off x="398166" y="3019656"/>
            <a:ext cx="11565333" cy="977600"/>
          </a:xfrm>
          <a:prstGeom prst="rect">
            <a:avLst/>
          </a:prstGeom>
          <a:noFill/>
          <a:ln w="28575" cap="flat" cmpd="sng">
            <a:solidFill>
              <a:srgbClr val="99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5" name="Picture 4">
            <a:extLst>
              <a:ext uri="{FF2B5EF4-FFF2-40B4-BE49-F238E27FC236}">
                <a16:creationId xmlns:a16="http://schemas.microsoft.com/office/drawing/2014/main" id="{94BB0BA8-E527-E509-3561-4A427B4E7360}"/>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1FF98C1-B12A-F169-8265-832132826D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Generate Fake News Similar to Human-written Ones</a:t>
            </a:r>
            <a:endParaRPr/>
          </a:p>
        </p:txBody>
      </p:sp>
      <p:sp>
        <p:nvSpPr>
          <p:cNvPr id="342" name="Google Shape;342;p43"/>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pPr marL="0" indent="0">
              <a:buNone/>
            </a:pPr>
            <a:r>
              <a:rPr lang="en" sz="2000" dirty="0"/>
              <a:t>Studies show that:</a:t>
            </a:r>
            <a:endParaRPr sz="2000" dirty="0"/>
          </a:p>
          <a:p>
            <a:pPr marL="0" indent="0">
              <a:buNone/>
            </a:pPr>
            <a:endParaRPr sz="2000" dirty="0"/>
          </a:p>
          <a:p>
            <a:r>
              <a:rPr lang="en" sz="2000" dirty="0"/>
              <a:t>The majority of human-written fake articles only contain 1-2 incorrect sentences.</a:t>
            </a:r>
            <a:endParaRPr sz="2000" dirty="0"/>
          </a:p>
          <a:p>
            <a:pPr marL="1219170" indent="0">
              <a:buNone/>
            </a:pPr>
            <a:endParaRPr sz="2000" dirty="0"/>
          </a:p>
          <a:p>
            <a:r>
              <a:rPr lang="en" sz="2000" dirty="0"/>
              <a:t>Around 33% of the human-generated fake news contain propaganda.</a:t>
            </a:r>
            <a:endParaRPr sz="2000" dirty="0"/>
          </a:p>
          <a:p>
            <a:pPr indent="0">
              <a:buNone/>
            </a:pPr>
            <a:endParaRPr sz="2000" dirty="0"/>
          </a:p>
          <a:p>
            <a:pPr marL="0" indent="0">
              <a:buNone/>
            </a:pPr>
            <a:endParaRPr sz="2000" dirty="0"/>
          </a:p>
        </p:txBody>
      </p:sp>
      <p:sp>
        <p:nvSpPr>
          <p:cNvPr id="343" name="Google Shape;343;p43"/>
          <p:cNvSpPr txBox="1"/>
          <p:nvPr/>
        </p:nvSpPr>
        <p:spPr>
          <a:xfrm>
            <a:off x="8100733" y="6322034"/>
            <a:ext cx="4091200" cy="533504"/>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1867" kern="0" dirty="0">
                <a:solidFill>
                  <a:srgbClr val="000000"/>
                </a:solidFill>
                <a:latin typeface="Roboto"/>
                <a:ea typeface="Roboto"/>
                <a:cs typeface="Roboto"/>
                <a:sym typeface="Roboto"/>
              </a:rPr>
              <a:t>[Huang et al., 202</a:t>
            </a:r>
            <a:r>
              <a:rPr lang="en-US" altLang="zh-TW" sz="1867" kern="0" dirty="0">
                <a:solidFill>
                  <a:srgbClr val="000000"/>
                </a:solidFill>
                <a:latin typeface="Roboto"/>
                <a:ea typeface="Roboto"/>
                <a:cs typeface="Roboto"/>
                <a:sym typeface="Roboto"/>
              </a:rPr>
              <a:t>2</a:t>
            </a:r>
            <a:r>
              <a:rPr lang="en" sz="1867" kern="0" dirty="0">
                <a:solidFill>
                  <a:srgbClr val="000000"/>
                </a:solidFill>
                <a:latin typeface="Roboto"/>
                <a:ea typeface="Roboto"/>
                <a:cs typeface="Roboto"/>
                <a:sym typeface="Roboto"/>
              </a:rPr>
              <a:t>, submission]</a:t>
            </a:r>
            <a:endParaRPr sz="1867" kern="0" dirty="0">
              <a:solidFill>
                <a:srgbClr val="000000"/>
              </a:solidFill>
              <a:latin typeface="Roboto"/>
              <a:ea typeface="Roboto"/>
              <a:cs typeface="Roboto"/>
              <a:sym typeface="Roboto"/>
            </a:endParaRPr>
          </a:p>
        </p:txBody>
      </p:sp>
      <p:pic>
        <p:nvPicPr>
          <p:cNvPr id="5" name="Picture 4">
            <a:extLst>
              <a:ext uri="{FF2B5EF4-FFF2-40B4-BE49-F238E27FC236}">
                <a16:creationId xmlns:a16="http://schemas.microsoft.com/office/drawing/2014/main" id="{87E9DEB6-EDC7-8778-FF02-195928DFE6CA}"/>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E3B1B17D-0B64-4503-5990-6FD8705229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4"/>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Generate Fake News Similar to Human-written Ones</a:t>
            </a:r>
            <a:endParaRPr/>
          </a:p>
        </p:txBody>
      </p:sp>
      <p:pic>
        <p:nvPicPr>
          <p:cNvPr id="349" name="Google Shape;349;p44"/>
          <p:cNvPicPr preferRelativeResize="0"/>
          <p:nvPr/>
        </p:nvPicPr>
        <p:blipFill>
          <a:blip r:embed="rId3">
            <a:alphaModFix/>
          </a:blip>
          <a:stretch>
            <a:fillRect/>
          </a:stretch>
        </p:blipFill>
        <p:spPr>
          <a:xfrm>
            <a:off x="1" y="2780972"/>
            <a:ext cx="12191999" cy="3589523"/>
          </a:xfrm>
          <a:prstGeom prst="rect">
            <a:avLst/>
          </a:prstGeom>
          <a:noFill/>
          <a:ln>
            <a:noFill/>
          </a:ln>
        </p:spPr>
      </p:pic>
      <p:sp>
        <p:nvSpPr>
          <p:cNvPr id="350" name="Google Shape;350;p44"/>
          <p:cNvSpPr txBox="1"/>
          <p:nvPr/>
        </p:nvSpPr>
        <p:spPr>
          <a:xfrm>
            <a:off x="0" y="965700"/>
            <a:ext cx="11771200" cy="1661953"/>
          </a:xfrm>
          <a:prstGeom prst="rect">
            <a:avLst/>
          </a:prstGeom>
          <a:noFill/>
          <a:ln>
            <a:noFill/>
          </a:ln>
        </p:spPr>
        <p:txBody>
          <a:bodyPr spcFirstLastPara="1" wrap="square" lIns="121900" tIns="121900" rIns="121900" bIns="121900" anchor="t" anchorCtr="0">
            <a:spAutoFit/>
          </a:bodyPr>
          <a:lstStyle/>
          <a:p>
            <a:pPr marL="609585" indent="-440256" defTabSz="1219170">
              <a:lnSpc>
                <a:spcPct val="115000"/>
              </a:lnSpc>
              <a:buClr>
                <a:srgbClr val="000000"/>
              </a:buClr>
              <a:buSzPts val="1600"/>
              <a:buFont typeface="Roboto"/>
              <a:buChar char="●"/>
            </a:pPr>
            <a:r>
              <a:rPr lang="en" sz="2000" kern="0" dirty="0">
                <a:solidFill>
                  <a:srgbClr val="000000"/>
                </a:solidFill>
                <a:latin typeface="Roboto"/>
                <a:ea typeface="Roboto"/>
                <a:cs typeface="Roboto"/>
                <a:sym typeface="Roboto"/>
              </a:rPr>
              <a:t>Generate fake news by replacing part of an authentic article with inaccurate sentences that are plausible.</a:t>
            </a:r>
            <a:endParaRPr sz="2000" kern="0" dirty="0">
              <a:solidFill>
                <a:srgbClr val="000000"/>
              </a:solidFill>
              <a:latin typeface="Roboto"/>
              <a:ea typeface="Roboto"/>
              <a:cs typeface="Roboto"/>
              <a:sym typeface="Roboto"/>
            </a:endParaRPr>
          </a:p>
          <a:p>
            <a:pPr marL="609585" indent="-440256" defTabSz="1219170">
              <a:lnSpc>
                <a:spcPct val="115000"/>
              </a:lnSpc>
              <a:buClr>
                <a:srgbClr val="000000"/>
              </a:buClr>
              <a:buSzPts val="1600"/>
              <a:buFont typeface="Roboto"/>
              <a:buChar char="●"/>
            </a:pPr>
            <a:r>
              <a:rPr lang="en" sz="2000" kern="0" dirty="0">
                <a:solidFill>
                  <a:srgbClr val="000000"/>
                </a:solidFill>
                <a:latin typeface="Roboto"/>
                <a:ea typeface="Roboto"/>
                <a:cs typeface="Roboto"/>
                <a:sym typeface="Roboto"/>
              </a:rPr>
              <a:t>To ensure the generated sentence is invalid, self-critical sequence training [Rennie et al., 2017, CVPR] is adopted.</a:t>
            </a:r>
            <a:endParaRPr sz="2000" kern="0" dirty="0">
              <a:solidFill>
                <a:srgbClr val="000000"/>
              </a:solidFill>
              <a:latin typeface="Arial"/>
              <a:cs typeface="Arial"/>
              <a:sym typeface="Arial"/>
            </a:endParaRPr>
          </a:p>
        </p:txBody>
      </p:sp>
      <p:sp>
        <p:nvSpPr>
          <p:cNvPr id="351" name="Google Shape;351;p44"/>
          <p:cNvSpPr txBox="1"/>
          <p:nvPr/>
        </p:nvSpPr>
        <p:spPr>
          <a:xfrm>
            <a:off x="8100733" y="6322034"/>
            <a:ext cx="4091200" cy="533504"/>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1867" kern="0" dirty="0">
                <a:solidFill>
                  <a:srgbClr val="000000"/>
                </a:solidFill>
                <a:latin typeface="Roboto"/>
                <a:ea typeface="Roboto"/>
                <a:cs typeface="Roboto"/>
                <a:sym typeface="Roboto"/>
              </a:rPr>
              <a:t>[Huang et al., 202</a:t>
            </a:r>
            <a:r>
              <a:rPr lang="en-US" altLang="zh-TW" sz="1867" kern="0" dirty="0">
                <a:solidFill>
                  <a:srgbClr val="000000"/>
                </a:solidFill>
                <a:latin typeface="Roboto"/>
                <a:ea typeface="Roboto"/>
                <a:cs typeface="Roboto"/>
                <a:sym typeface="Roboto"/>
              </a:rPr>
              <a:t>2</a:t>
            </a:r>
            <a:r>
              <a:rPr lang="en" sz="1867" kern="0" dirty="0">
                <a:solidFill>
                  <a:srgbClr val="000000"/>
                </a:solidFill>
                <a:latin typeface="Roboto"/>
                <a:ea typeface="Roboto"/>
                <a:cs typeface="Roboto"/>
                <a:sym typeface="Roboto"/>
              </a:rPr>
              <a:t>, submission]</a:t>
            </a:r>
            <a:endParaRPr sz="1867" kern="0" dirty="0">
              <a:solidFill>
                <a:srgbClr val="000000"/>
              </a:solidFill>
              <a:latin typeface="Roboto"/>
              <a:ea typeface="Roboto"/>
              <a:cs typeface="Roboto"/>
              <a:sym typeface="Roboto"/>
            </a:endParaRPr>
          </a:p>
        </p:txBody>
      </p:sp>
      <p:pic>
        <p:nvPicPr>
          <p:cNvPr id="6" name="Picture 5">
            <a:extLst>
              <a:ext uri="{FF2B5EF4-FFF2-40B4-BE49-F238E27FC236}">
                <a16:creationId xmlns:a16="http://schemas.microsoft.com/office/drawing/2014/main" id="{17BE466C-E36E-3FFC-3C44-67958D2A4538}"/>
              </a:ext>
            </a:extLst>
          </p:cNvPr>
          <p:cNvPicPr>
            <a:picLocks noChangeAspect="1"/>
          </p:cNvPicPr>
          <p:nvPr/>
        </p:nvPicPr>
        <p:blipFill>
          <a:blip r:embed="rId4"/>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67380F13-82B3-DED8-5101-98198188CC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5"/>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Generate Fake News Similar to Human-written Ones</a:t>
            </a:r>
            <a:endParaRPr/>
          </a:p>
        </p:txBody>
      </p:sp>
      <p:sp>
        <p:nvSpPr>
          <p:cNvPr id="357" name="Google Shape;357;p45"/>
          <p:cNvSpPr txBox="1"/>
          <p:nvPr/>
        </p:nvSpPr>
        <p:spPr>
          <a:xfrm>
            <a:off x="8100733" y="6322034"/>
            <a:ext cx="4091200" cy="533504"/>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1867" kern="0" dirty="0">
                <a:solidFill>
                  <a:srgbClr val="000000"/>
                </a:solidFill>
                <a:latin typeface="Roboto"/>
                <a:ea typeface="Roboto"/>
                <a:cs typeface="Roboto"/>
                <a:sym typeface="Roboto"/>
              </a:rPr>
              <a:t>[Huang et al., 202</a:t>
            </a:r>
            <a:r>
              <a:rPr lang="en-US" altLang="zh-TW" sz="1867" kern="0" dirty="0">
                <a:solidFill>
                  <a:srgbClr val="000000"/>
                </a:solidFill>
                <a:latin typeface="Roboto"/>
                <a:ea typeface="Roboto"/>
                <a:cs typeface="Roboto"/>
                <a:sym typeface="Roboto"/>
              </a:rPr>
              <a:t>2</a:t>
            </a:r>
            <a:r>
              <a:rPr lang="en" sz="1867" kern="0" dirty="0">
                <a:solidFill>
                  <a:srgbClr val="000000"/>
                </a:solidFill>
                <a:latin typeface="Roboto"/>
                <a:ea typeface="Roboto"/>
                <a:cs typeface="Roboto"/>
                <a:sym typeface="Roboto"/>
              </a:rPr>
              <a:t>, submission]</a:t>
            </a:r>
            <a:endParaRPr sz="1867" kern="0" dirty="0">
              <a:solidFill>
                <a:srgbClr val="000000"/>
              </a:solidFill>
              <a:latin typeface="Roboto"/>
              <a:ea typeface="Roboto"/>
              <a:cs typeface="Roboto"/>
              <a:sym typeface="Roboto"/>
            </a:endParaRPr>
          </a:p>
        </p:txBody>
      </p:sp>
      <p:sp>
        <p:nvSpPr>
          <p:cNvPr id="358" name="Google Shape;358;p45"/>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pPr marL="0" indent="0">
              <a:buNone/>
            </a:pPr>
            <a:r>
              <a:rPr lang="en" sz="2000" dirty="0"/>
              <a:t>The work is able to generate two types of propaganda techniques:</a:t>
            </a:r>
            <a:endParaRPr sz="2000" dirty="0"/>
          </a:p>
          <a:p>
            <a:pPr marL="0" indent="0">
              <a:buSzPts val="1100"/>
              <a:buNone/>
            </a:pPr>
            <a:endParaRPr sz="2000" dirty="0"/>
          </a:p>
          <a:p>
            <a:r>
              <a:rPr lang="en" sz="2000" b="1" dirty="0"/>
              <a:t>Loaded language</a:t>
            </a:r>
            <a:r>
              <a:rPr lang="en" sz="2000" dirty="0"/>
              <a:t>: trigger the audience’s emotion with strong terms.</a:t>
            </a:r>
            <a:endParaRPr sz="2000" dirty="0"/>
          </a:p>
          <a:p>
            <a:pPr marL="0" indent="609585">
              <a:buSzPts val="1100"/>
              <a:buNone/>
            </a:pPr>
            <a:r>
              <a:rPr lang="en" sz="2000" dirty="0"/>
              <a:t>e.g. He is a </a:t>
            </a:r>
            <a:r>
              <a:rPr lang="en" sz="2000" dirty="0">
                <a:solidFill>
                  <a:srgbClr val="CC0000"/>
                </a:solidFill>
              </a:rPr>
              <a:t>cunning</a:t>
            </a:r>
            <a:r>
              <a:rPr lang="en" sz="2000" dirty="0"/>
              <a:t> politician.</a:t>
            </a:r>
            <a:endParaRPr sz="2000" dirty="0"/>
          </a:p>
          <a:p>
            <a:pPr marL="0" indent="0">
              <a:buSzPts val="1100"/>
              <a:buNone/>
            </a:pPr>
            <a:endParaRPr sz="2000" dirty="0"/>
          </a:p>
          <a:p>
            <a:r>
              <a:rPr lang="en" sz="2000" b="1" dirty="0"/>
              <a:t>Appeal to authority</a:t>
            </a:r>
            <a:r>
              <a:rPr lang="en" sz="2000" dirty="0"/>
              <a:t>: strengthen an argument by referring to a statement made by experts or authorities.</a:t>
            </a:r>
            <a:endParaRPr sz="2000" dirty="0"/>
          </a:p>
          <a:p>
            <a:pPr marL="0" indent="609585">
              <a:buSzPts val="1100"/>
              <a:buNone/>
            </a:pPr>
            <a:r>
              <a:rPr lang="en" sz="2000" dirty="0"/>
              <a:t>e.g. </a:t>
            </a:r>
            <a:r>
              <a:rPr lang="en" sz="2000" dirty="0">
                <a:solidFill>
                  <a:srgbClr val="CC0000"/>
                </a:solidFill>
              </a:rPr>
              <a:t>According to the immunologists</a:t>
            </a:r>
            <a:r>
              <a:rPr lang="en" sz="2000" dirty="0"/>
              <a:t>, masks do not save life!</a:t>
            </a:r>
            <a:endParaRPr sz="2000" dirty="0"/>
          </a:p>
          <a:p>
            <a:pPr marL="0" indent="0">
              <a:buSzPts val="1100"/>
              <a:buNone/>
            </a:pPr>
            <a:endParaRPr sz="2000" dirty="0"/>
          </a:p>
          <a:p>
            <a:pPr marL="0" indent="0">
              <a:buSzPts val="1100"/>
              <a:buNone/>
            </a:pPr>
            <a:endParaRPr sz="2000" dirty="0"/>
          </a:p>
          <a:p>
            <a:pPr marL="0" indent="0">
              <a:buNone/>
            </a:pPr>
            <a:endParaRPr sz="2000" dirty="0"/>
          </a:p>
        </p:txBody>
      </p:sp>
      <p:pic>
        <p:nvPicPr>
          <p:cNvPr id="5" name="Picture 4">
            <a:extLst>
              <a:ext uri="{FF2B5EF4-FFF2-40B4-BE49-F238E27FC236}">
                <a16:creationId xmlns:a16="http://schemas.microsoft.com/office/drawing/2014/main" id="{836FE43A-0A42-3B08-AE3D-E0BB3F17E261}"/>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ECB45B9C-C352-8355-20ED-4F87A2B358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3135-744C-B144-BBC3-EC24DB67D8EA}"/>
              </a:ext>
            </a:extLst>
          </p:cNvPr>
          <p:cNvSpPr>
            <a:spLocks noGrp="1"/>
          </p:cNvSpPr>
          <p:nvPr>
            <p:ph type="title"/>
          </p:nvPr>
        </p:nvSpPr>
        <p:spPr>
          <a:xfrm>
            <a:off x="334536" y="58780"/>
            <a:ext cx="11857463" cy="688975"/>
          </a:xfrm>
        </p:spPr>
        <p:txBody>
          <a:bodyPr>
            <a:normAutofit fontScale="90000"/>
          </a:bodyPr>
          <a:lstStyle/>
          <a:p>
            <a:br>
              <a:rPr lang="en-US" sz="3200" dirty="0">
                <a:sym typeface="Palatino Linotype"/>
              </a:rPr>
            </a:br>
            <a:r>
              <a:rPr lang="en-US" sz="3200" b="1" dirty="0">
                <a:sym typeface="Palatino Linotype"/>
              </a:rPr>
              <a:t>This tutorial, placed in perspective with previous tutorials</a:t>
            </a:r>
            <a:endParaRPr lang="en-US" sz="3200" b="1" dirty="0"/>
          </a:p>
        </p:txBody>
      </p:sp>
      <p:sp>
        <p:nvSpPr>
          <p:cNvPr id="4" name="Slide Number Placeholder 3">
            <a:extLst>
              <a:ext uri="{FF2B5EF4-FFF2-40B4-BE49-F238E27FC236}">
                <a16:creationId xmlns:a16="http://schemas.microsoft.com/office/drawing/2014/main" id="{15704ED3-1774-A342-9144-8A09442F3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10" name="Content Placeholder 2">
            <a:extLst>
              <a:ext uri="{FF2B5EF4-FFF2-40B4-BE49-F238E27FC236}">
                <a16:creationId xmlns:a16="http://schemas.microsoft.com/office/drawing/2014/main" id="{B5673F34-4FAF-2742-8BAB-A70C4A314CB7}"/>
              </a:ext>
            </a:extLst>
          </p:cNvPr>
          <p:cNvSpPr>
            <a:spLocks noGrp="1"/>
          </p:cNvSpPr>
          <p:nvPr>
            <p:ph idx="1"/>
          </p:nvPr>
        </p:nvSpPr>
        <p:spPr>
          <a:xfrm>
            <a:off x="0" y="898902"/>
            <a:ext cx="6701883" cy="5822573"/>
          </a:xfrm>
          <a:solidFill>
            <a:schemeClr val="bg2"/>
          </a:solidFill>
        </p:spPr>
        <p:txBody>
          <a:bodyPr>
            <a:normAutofit/>
          </a:bodyPr>
          <a:lstStyle/>
          <a:p>
            <a:pPr lvl="1"/>
            <a:r>
              <a:rPr lang="en-US" sz="3200" dirty="0"/>
              <a:t>Misinformation is a continuous “cat and mouse game”</a:t>
            </a:r>
          </a:p>
          <a:p>
            <a:pPr lvl="2"/>
            <a:r>
              <a:rPr lang="en-US" sz="2200" dirty="0"/>
              <a:t>We witnessed many fake news and biased news during Covid and the Russia Ukraine Crises</a:t>
            </a:r>
          </a:p>
          <a:p>
            <a:pPr lvl="1"/>
            <a:r>
              <a:rPr lang="en-US" sz="3200" dirty="0"/>
              <a:t>TODO</a:t>
            </a:r>
          </a:p>
          <a:p>
            <a:pPr lvl="2"/>
            <a:r>
              <a:rPr lang="en-US" sz="2400" dirty="0"/>
              <a:t>Multimedia news information extraction</a:t>
            </a:r>
          </a:p>
          <a:p>
            <a:pPr lvl="2"/>
            <a:r>
              <a:rPr lang="en-US" sz="2400" dirty="0"/>
              <a:t>Cross-cultural Understanding</a:t>
            </a:r>
          </a:p>
          <a:p>
            <a:pPr lvl="2"/>
            <a:r>
              <a:rPr lang="en-US" sz="2400" dirty="0"/>
              <a:t>Low-resource Language Acquisition</a:t>
            </a:r>
          </a:p>
          <a:p>
            <a:pPr marL="914400" lvl="2" indent="0">
              <a:buNone/>
            </a:pPr>
            <a:endParaRPr lang="en-US" sz="3000" dirty="0"/>
          </a:p>
        </p:txBody>
      </p:sp>
      <p:pic>
        <p:nvPicPr>
          <p:cNvPr id="4098" name="Picture 2" descr="Cat Chasing Mouse Stock Illustrations – 55 Cat Chasing Mouse Stock  Illustrations, Vectors &amp; Clipart - Dreamstime">
            <a:extLst>
              <a:ext uri="{FF2B5EF4-FFF2-40B4-BE49-F238E27FC236}">
                <a16:creationId xmlns:a16="http://schemas.microsoft.com/office/drawing/2014/main" id="{EFADDB07-179C-384F-A55B-638CB485D3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64"/>
          <a:stretch/>
        </p:blipFill>
        <p:spPr bwMode="auto">
          <a:xfrm>
            <a:off x="7791449" y="1352008"/>
            <a:ext cx="3924300" cy="186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377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6"/>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Generate Fake News Similar to Human-written Ones</a:t>
            </a:r>
            <a:endParaRPr/>
          </a:p>
        </p:txBody>
      </p:sp>
      <p:sp>
        <p:nvSpPr>
          <p:cNvPr id="364" name="Google Shape;364;p46"/>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pPr marL="0" indent="0">
              <a:buNone/>
            </a:pPr>
            <a:r>
              <a:rPr lang="en" sz="2000" dirty="0"/>
              <a:t>Generating Appeal to Authority:</a:t>
            </a:r>
            <a:endParaRPr sz="2000" dirty="0"/>
          </a:p>
          <a:p>
            <a:pPr marL="0" indent="0">
              <a:buSzPts val="1100"/>
              <a:buNone/>
            </a:pPr>
            <a:endParaRPr sz="2000" dirty="0"/>
          </a:p>
          <a:p>
            <a:r>
              <a:rPr lang="en" sz="2000" dirty="0"/>
              <a:t>Train a model that learns where to insert a </a:t>
            </a:r>
            <a:r>
              <a:rPr lang="en" sz="2000" dirty="0">
                <a:solidFill>
                  <a:srgbClr val="CC0000"/>
                </a:solidFill>
              </a:rPr>
              <a:t>&lt;mask&gt;</a:t>
            </a:r>
            <a:r>
              <a:rPr lang="en" sz="2000" dirty="0"/>
              <a:t> in a given sentence.</a:t>
            </a:r>
            <a:endParaRPr sz="2000" dirty="0"/>
          </a:p>
          <a:p>
            <a:r>
              <a:rPr lang="en" sz="2000" dirty="0"/>
              <a:t>Train another model that fill in the </a:t>
            </a:r>
            <a:r>
              <a:rPr lang="en" sz="2000" dirty="0">
                <a:solidFill>
                  <a:srgbClr val="CC0000"/>
                </a:solidFill>
              </a:rPr>
              <a:t>&lt;mask&gt;</a:t>
            </a:r>
            <a:r>
              <a:rPr lang="en" sz="2000" dirty="0"/>
              <a:t> with an emotion-triggering adjective or adverb.</a:t>
            </a:r>
            <a:endParaRPr sz="2000" dirty="0"/>
          </a:p>
          <a:p>
            <a:pPr marL="0" indent="0">
              <a:buSzPts val="1100"/>
              <a:buNone/>
            </a:pPr>
            <a:endParaRPr sz="2000" dirty="0"/>
          </a:p>
          <a:p>
            <a:pPr marL="0" indent="0">
              <a:buNone/>
            </a:pPr>
            <a:endParaRPr sz="2000" dirty="0"/>
          </a:p>
        </p:txBody>
      </p:sp>
      <p:sp>
        <p:nvSpPr>
          <p:cNvPr id="365" name="Google Shape;365;p46"/>
          <p:cNvSpPr txBox="1"/>
          <p:nvPr/>
        </p:nvSpPr>
        <p:spPr>
          <a:xfrm>
            <a:off x="8100733" y="6322034"/>
            <a:ext cx="4091200" cy="533504"/>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1867" kern="0" dirty="0">
                <a:solidFill>
                  <a:srgbClr val="000000"/>
                </a:solidFill>
                <a:latin typeface="Roboto"/>
                <a:ea typeface="Roboto"/>
                <a:cs typeface="Roboto"/>
                <a:sym typeface="Roboto"/>
              </a:rPr>
              <a:t>[Huang et al., 202</a:t>
            </a:r>
            <a:r>
              <a:rPr lang="en-US" altLang="zh-TW" sz="1867" kern="0" dirty="0">
                <a:solidFill>
                  <a:srgbClr val="000000"/>
                </a:solidFill>
                <a:latin typeface="Roboto"/>
                <a:ea typeface="Roboto"/>
                <a:cs typeface="Roboto"/>
                <a:sym typeface="Roboto"/>
              </a:rPr>
              <a:t>2</a:t>
            </a:r>
            <a:r>
              <a:rPr lang="en" sz="1867" kern="0" dirty="0">
                <a:solidFill>
                  <a:srgbClr val="000000"/>
                </a:solidFill>
                <a:latin typeface="Roboto"/>
                <a:ea typeface="Roboto"/>
                <a:cs typeface="Roboto"/>
                <a:sym typeface="Roboto"/>
              </a:rPr>
              <a:t>, submission]</a:t>
            </a:r>
            <a:endParaRPr sz="1867" kern="0" dirty="0">
              <a:solidFill>
                <a:srgbClr val="000000"/>
              </a:solidFill>
              <a:latin typeface="Roboto"/>
              <a:ea typeface="Roboto"/>
              <a:cs typeface="Roboto"/>
              <a:sym typeface="Roboto"/>
            </a:endParaRPr>
          </a:p>
        </p:txBody>
      </p:sp>
      <p:sp>
        <p:nvSpPr>
          <p:cNvPr id="366" name="Google Shape;366;p46"/>
          <p:cNvSpPr/>
          <p:nvPr/>
        </p:nvSpPr>
        <p:spPr>
          <a:xfrm>
            <a:off x="3958300" y="3486533"/>
            <a:ext cx="3774400" cy="1760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kern="0" dirty="0">
                <a:solidFill>
                  <a:srgbClr val="000000"/>
                </a:solidFill>
                <a:latin typeface="Arial"/>
                <a:cs typeface="Arial"/>
                <a:sym typeface="Arial"/>
              </a:rPr>
              <a:t>“He is a politician.”</a:t>
            </a:r>
            <a:endParaRPr sz="1867" kern="0" dirty="0">
              <a:solidFill>
                <a:srgbClr val="000000"/>
              </a:solidFill>
              <a:latin typeface="Arial"/>
              <a:cs typeface="Arial"/>
              <a:sym typeface="Arial"/>
            </a:endParaRPr>
          </a:p>
          <a:p>
            <a:pPr algn="ctr" defTabSz="1219170">
              <a:buClr>
                <a:srgbClr val="000000"/>
              </a:buClr>
              <a:buSzPts val="1100"/>
            </a:pPr>
            <a:r>
              <a:rPr lang="en" sz="1867" kern="0" dirty="0">
                <a:solidFill>
                  <a:srgbClr val="000000"/>
                </a:solidFill>
                <a:latin typeface="Arial"/>
                <a:cs typeface="Arial"/>
                <a:sym typeface="Arial"/>
              </a:rPr>
              <a:t>↓</a:t>
            </a:r>
            <a:endParaRPr sz="1867" kern="0" dirty="0">
              <a:solidFill>
                <a:srgbClr val="000000"/>
              </a:solidFill>
              <a:latin typeface="Arial"/>
              <a:cs typeface="Arial"/>
              <a:sym typeface="Arial"/>
            </a:endParaRPr>
          </a:p>
          <a:p>
            <a:pPr algn="ctr" defTabSz="1219170">
              <a:buClr>
                <a:srgbClr val="000000"/>
              </a:buClr>
              <a:buSzPts val="1100"/>
            </a:pPr>
            <a:r>
              <a:rPr lang="en" sz="1867" kern="0" dirty="0">
                <a:solidFill>
                  <a:srgbClr val="000000"/>
                </a:solidFill>
                <a:latin typeface="Arial"/>
                <a:cs typeface="Arial"/>
                <a:sym typeface="Arial"/>
              </a:rPr>
              <a:t>“He is a </a:t>
            </a:r>
            <a:r>
              <a:rPr lang="en" sz="1867" kern="0" dirty="0">
                <a:solidFill>
                  <a:srgbClr val="CC0000"/>
                </a:solidFill>
                <a:latin typeface="Arial"/>
                <a:cs typeface="Arial"/>
                <a:sym typeface="Arial"/>
              </a:rPr>
              <a:t>&lt;mask&gt;</a:t>
            </a:r>
            <a:r>
              <a:rPr lang="en" sz="1867" kern="0" dirty="0">
                <a:solidFill>
                  <a:srgbClr val="000000"/>
                </a:solidFill>
                <a:latin typeface="Arial"/>
                <a:cs typeface="Arial"/>
                <a:sym typeface="Arial"/>
              </a:rPr>
              <a:t> politician.”</a:t>
            </a:r>
            <a:endParaRPr sz="1867" kern="0" dirty="0">
              <a:solidFill>
                <a:srgbClr val="000000"/>
              </a:solidFill>
              <a:latin typeface="Arial"/>
              <a:cs typeface="Arial"/>
              <a:sym typeface="Arial"/>
            </a:endParaRPr>
          </a:p>
          <a:p>
            <a:pPr algn="ctr" defTabSz="1219170">
              <a:buClr>
                <a:srgbClr val="000000"/>
              </a:buClr>
              <a:buSzPts val="1100"/>
            </a:pPr>
            <a:r>
              <a:rPr lang="en" sz="1867" kern="0" dirty="0">
                <a:solidFill>
                  <a:srgbClr val="000000"/>
                </a:solidFill>
                <a:latin typeface="Arial"/>
                <a:cs typeface="Arial"/>
                <a:sym typeface="Arial"/>
              </a:rPr>
              <a:t>↓</a:t>
            </a:r>
            <a:endParaRPr sz="1867" kern="0" dirty="0">
              <a:solidFill>
                <a:srgbClr val="000000"/>
              </a:solidFill>
              <a:latin typeface="Arial"/>
              <a:cs typeface="Arial"/>
              <a:sym typeface="Arial"/>
            </a:endParaRPr>
          </a:p>
          <a:p>
            <a:pPr algn="ctr" defTabSz="1219170">
              <a:buClr>
                <a:srgbClr val="000000"/>
              </a:buClr>
            </a:pPr>
            <a:r>
              <a:rPr lang="en" sz="1867" kern="0" dirty="0">
                <a:solidFill>
                  <a:srgbClr val="000000"/>
                </a:solidFill>
                <a:latin typeface="Arial"/>
                <a:cs typeface="Arial"/>
                <a:sym typeface="Arial"/>
              </a:rPr>
              <a:t>“He is a </a:t>
            </a:r>
            <a:r>
              <a:rPr lang="en" sz="1867" kern="0" dirty="0">
                <a:solidFill>
                  <a:srgbClr val="CC0000"/>
                </a:solidFill>
                <a:latin typeface="Arial"/>
                <a:cs typeface="Arial"/>
                <a:sym typeface="Arial"/>
              </a:rPr>
              <a:t>cunning</a:t>
            </a:r>
            <a:r>
              <a:rPr lang="en" sz="1867" kern="0" dirty="0">
                <a:solidFill>
                  <a:srgbClr val="000000"/>
                </a:solidFill>
                <a:latin typeface="Arial"/>
                <a:cs typeface="Arial"/>
                <a:sym typeface="Arial"/>
              </a:rPr>
              <a:t> politician.”</a:t>
            </a:r>
            <a:endParaRPr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AE37F304-C51F-D7E4-0A92-71999A565875}"/>
              </a:ext>
            </a:extLst>
          </p:cNvPr>
          <p:cNvPicPr>
            <a:picLocks noChangeAspect="1"/>
          </p:cNvPicPr>
          <p:nvPr/>
        </p:nvPicPr>
        <p:blipFill>
          <a:blip r:embed="rId3"/>
          <a:stretch>
            <a:fillRect/>
          </a:stretch>
        </p:blipFill>
        <p:spPr>
          <a:xfrm>
            <a:off x="11537660" y="0"/>
            <a:ext cx="654340" cy="847493"/>
          </a:xfrm>
          <a:prstGeom prst="rect">
            <a:avLst/>
          </a:prstGeom>
        </p:spPr>
      </p:pic>
      <p:pic>
        <p:nvPicPr>
          <p:cNvPr id="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345AEDD-FEA2-4689-78B1-67C516DD1E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7"/>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Generate Fake News Similar to Human-written Ones</a:t>
            </a:r>
            <a:endParaRPr/>
          </a:p>
        </p:txBody>
      </p:sp>
      <p:sp>
        <p:nvSpPr>
          <p:cNvPr id="372" name="Google Shape;372;p47"/>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pPr marL="0" indent="0">
              <a:buNone/>
            </a:pPr>
            <a:r>
              <a:rPr lang="en" sz="2000" dirty="0"/>
              <a:t>Generating Loaded Language:</a:t>
            </a:r>
            <a:endParaRPr sz="2000" dirty="0"/>
          </a:p>
          <a:p>
            <a:pPr marL="0" indent="0">
              <a:buNone/>
            </a:pPr>
            <a:endParaRPr sz="2000" dirty="0"/>
          </a:p>
          <a:p>
            <a:r>
              <a:rPr lang="en" sz="2000" dirty="0"/>
              <a:t>Reuse the BART model that was fine-tuned for fake news generation.</a:t>
            </a:r>
            <a:endParaRPr sz="2000" dirty="0"/>
          </a:p>
          <a:p>
            <a:r>
              <a:rPr lang="en" sz="2000" dirty="0"/>
              <a:t>Prompt the decoder with </a:t>
            </a:r>
            <a:r>
              <a:rPr lang="en" sz="2000" dirty="0">
                <a:highlight>
                  <a:srgbClr val="D9EAD3"/>
                </a:highlight>
              </a:rPr>
              <a:t>XXX confirms</a:t>
            </a:r>
            <a:r>
              <a:rPr lang="en" sz="2000" dirty="0"/>
              <a:t> that “, where XXX can be an expert or a public figure.</a:t>
            </a:r>
            <a:endParaRPr sz="2000" dirty="0"/>
          </a:p>
          <a:p>
            <a:pPr marL="0" indent="0">
              <a:buSzPts val="1100"/>
              <a:buNone/>
            </a:pPr>
            <a:endParaRPr sz="2000" dirty="0"/>
          </a:p>
          <a:p>
            <a:pPr marL="0" indent="0">
              <a:buNone/>
            </a:pPr>
            <a:endParaRPr sz="2000" dirty="0"/>
          </a:p>
        </p:txBody>
      </p:sp>
      <p:sp>
        <p:nvSpPr>
          <p:cNvPr id="373" name="Google Shape;373;p47"/>
          <p:cNvSpPr txBox="1"/>
          <p:nvPr/>
        </p:nvSpPr>
        <p:spPr>
          <a:xfrm>
            <a:off x="8100733" y="6322034"/>
            <a:ext cx="4091200" cy="533504"/>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1867" kern="0" dirty="0">
                <a:solidFill>
                  <a:srgbClr val="000000"/>
                </a:solidFill>
                <a:latin typeface="Roboto"/>
                <a:ea typeface="Roboto"/>
                <a:cs typeface="Roboto"/>
                <a:sym typeface="Roboto"/>
              </a:rPr>
              <a:t>[Huang et al., 202</a:t>
            </a:r>
            <a:r>
              <a:rPr lang="en-US" altLang="zh-TW" sz="1867" kern="0" dirty="0">
                <a:solidFill>
                  <a:srgbClr val="000000"/>
                </a:solidFill>
                <a:latin typeface="Roboto"/>
                <a:ea typeface="Roboto"/>
                <a:cs typeface="Roboto"/>
                <a:sym typeface="Roboto"/>
              </a:rPr>
              <a:t>2</a:t>
            </a:r>
            <a:r>
              <a:rPr lang="en" sz="1867" kern="0" dirty="0">
                <a:solidFill>
                  <a:srgbClr val="000000"/>
                </a:solidFill>
                <a:latin typeface="Roboto"/>
                <a:ea typeface="Roboto"/>
                <a:cs typeface="Roboto"/>
                <a:sym typeface="Roboto"/>
              </a:rPr>
              <a:t>, submission]</a:t>
            </a:r>
            <a:endParaRPr sz="1867" kern="0" dirty="0">
              <a:solidFill>
                <a:srgbClr val="000000"/>
              </a:solidFill>
              <a:latin typeface="Roboto"/>
              <a:ea typeface="Roboto"/>
              <a:cs typeface="Roboto"/>
              <a:sym typeface="Roboto"/>
            </a:endParaRPr>
          </a:p>
        </p:txBody>
      </p:sp>
      <p:sp>
        <p:nvSpPr>
          <p:cNvPr id="374" name="Google Shape;374;p47"/>
          <p:cNvSpPr/>
          <p:nvPr/>
        </p:nvSpPr>
        <p:spPr>
          <a:xfrm>
            <a:off x="3057136" y="3045051"/>
            <a:ext cx="1610800" cy="2579600"/>
          </a:xfrm>
          <a:prstGeom prst="snip1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defTabSz="1219170">
              <a:buClr>
                <a:srgbClr val="000000"/>
              </a:buClr>
              <a:buSzPts val="1400"/>
            </a:pPr>
            <a:r>
              <a:rPr lang="en" sz="1867" kern="0">
                <a:solidFill>
                  <a:srgbClr val="000000"/>
                </a:solidFill>
                <a:latin typeface="Calibri"/>
                <a:ea typeface="Calibri"/>
                <a:cs typeface="Calibri"/>
                <a:sym typeface="Calibri"/>
              </a:rPr>
              <a:t>S1</a:t>
            </a:r>
            <a:endParaRPr sz="1867" kern="0">
              <a:solidFill>
                <a:srgbClr val="000000"/>
              </a:solidFill>
              <a:latin typeface="Calibri"/>
              <a:ea typeface="Calibri"/>
              <a:cs typeface="Calibri"/>
              <a:sym typeface="Calibri"/>
            </a:endParaRPr>
          </a:p>
          <a:p>
            <a:pPr defTabSz="1219170">
              <a:buClr>
                <a:srgbClr val="000000"/>
              </a:buClr>
              <a:buSzPts val="1400"/>
            </a:pPr>
            <a:r>
              <a:rPr lang="en" sz="1867" kern="0">
                <a:solidFill>
                  <a:srgbClr val="000000"/>
                </a:solidFill>
                <a:latin typeface="Calibri"/>
                <a:ea typeface="Calibri"/>
                <a:cs typeface="Calibri"/>
                <a:sym typeface="Calibri"/>
              </a:rPr>
              <a:t>S2</a:t>
            </a:r>
            <a:endParaRPr sz="1867" kern="0">
              <a:solidFill>
                <a:srgbClr val="000000"/>
              </a:solidFill>
              <a:latin typeface="Calibri"/>
              <a:ea typeface="Calibri"/>
              <a:cs typeface="Calibri"/>
              <a:sym typeface="Calibri"/>
            </a:endParaRPr>
          </a:p>
          <a:p>
            <a:pPr defTabSz="1219170">
              <a:buClr>
                <a:srgbClr val="000000"/>
              </a:buClr>
              <a:buSzPts val="1400"/>
            </a:pPr>
            <a:r>
              <a:rPr lang="en" sz="1867" kern="0">
                <a:solidFill>
                  <a:srgbClr val="000000"/>
                </a:solidFill>
                <a:latin typeface="Calibri"/>
                <a:ea typeface="Calibri"/>
                <a:cs typeface="Calibri"/>
                <a:sym typeface="Calibri"/>
              </a:rPr>
              <a:t>S3</a:t>
            </a:r>
            <a:endParaRPr sz="1867" kern="0">
              <a:solidFill>
                <a:srgbClr val="000000"/>
              </a:solidFill>
              <a:latin typeface="Calibri"/>
              <a:ea typeface="Calibri"/>
              <a:cs typeface="Calibri"/>
              <a:sym typeface="Calibri"/>
            </a:endParaRPr>
          </a:p>
          <a:p>
            <a:pPr defTabSz="1219170">
              <a:buClr>
                <a:srgbClr val="C00000"/>
              </a:buClr>
              <a:buSzPts val="1400"/>
            </a:pPr>
            <a:r>
              <a:rPr lang="en" sz="1867" kern="0">
                <a:solidFill>
                  <a:srgbClr val="C00000"/>
                </a:solidFill>
                <a:latin typeface="Calibri"/>
                <a:ea typeface="Calibri"/>
                <a:cs typeface="Calibri"/>
                <a:sym typeface="Calibri"/>
              </a:rPr>
              <a:t>S4’</a:t>
            </a:r>
            <a:endParaRPr sz="1867" kern="0">
              <a:solidFill>
                <a:srgbClr val="C00000"/>
              </a:solidFill>
              <a:latin typeface="Calibri"/>
              <a:ea typeface="Calibri"/>
              <a:cs typeface="Calibri"/>
              <a:sym typeface="Calibri"/>
            </a:endParaRPr>
          </a:p>
          <a:p>
            <a:pPr defTabSz="1219170">
              <a:buClr>
                <a:srgbClr val="C00000"/>
              </a:buClr>
              <a:buSzPts val="1400"/>
            </a:pPr>
            <a:r>
              <a:rPr lang="en" sz="1867" kern="0">
                <a:solidFill>
                  <a:srgbClr val="C00000"/>
                </a:solidFill>
                <a:latin typeface="Calibri"/>
                <a:ea typeface="Calibri"/>
                <a:cs typeface="Calibri"/>
                <a:sym typeface="Calibri"/>
              </a:rPr>
              <a:t>&lt;mask&gt;</a:t>
            </a:r>
            <a:endParaRPr sz="1867" kern="0">
              <a:solidFill>
                <a:srgbClr val="C00000"/>
              </a:solidFill>
              <a:latin typeface="Calibri"/>
              <a:ea typeface="Calibri"/>
              <a:cs typeface="Calibri"/>
              <a:sym typeface="Calibri"/>
            </a:endParaRPr>
          </a:p>
          <a:p>
            <a:pPr defTabSz="1219170">
              <a:buClr>
                <a:srgbClr val="000000"/>
              </a:buClr>
              <a:buSzPts val="1400"/>
            </a:pPr>
            <a:r>
              <a:rPr lang="en" sz="1867" kern="0">
                <a:solidFill>
                  <a:srgbClr val="000000"/>
                </a:solidFill>
                <a:latin typeface="Calibri"/>
                <a:ea typeface="Calibri"/>
                <a:cs typeface="Calibri"/>
                <a:sym typeface="Calibri"/>
              </a:rPr>
              <a:t>S5</a:t>
            </a:r>
            <a:endParaRPr sz="1867" kern="0">
              <a:solidFill>
                <a:srgbClr val="000000"/>
              </a:solidFill>
              <a:latin typeface="Calibri"/>
              <a:ea typeface="Calibri"/>
              <a:cs typeface="Calibri"/>
              <a:sym typeface="Calibri"/>
            </a:endParaRPr>
          </a:p>
          <a:p>
            <a:pPr defTabSz="1219170">
              <a:buClr>
                <a:srgbClr val="000000"/>
              </a:buClr>
              <a:buSzPts val="1400"/>
            </a:pPr>
            <a:r>
              <a:rPr lang="en" sz="1867" kern="0">
                <a:solidFill>
                  <a:srgbClr val="000000"/>
                </a:solidFill>
                <a:latin typeface="Calibri"/>
                <a:ea typeface="Calibri"/>
                <a:cs typeface="Calibri"/>
                <a:sym typeface="Calibri"/>
              </a:rPr>
              <a:t>S6</a:t>
            </a:r>
            <a:endParaRPr sz="1867" kern="0">
              <a:solidFill>
                <a:srgbClr val="000000"/>
              </a:solidFill>
              <a:latin typeface="Calibri"/>
              <a:ea typeface="Calibri"/>
              <a:cs typeface="Calibri"/>
              <a:sym typeface="Calibri"/>
            </a:endParaRPr>
          </a:p>
          <a:p>
            <a:pPr defTabSz="1219170">
              <a:buClr>
                <a:srgbClr val="000000"/>
              </a:buClr>
              <a:buSzPts val="1400"/>
            </a:pPr>
            <a:r>
              <a:rPr lang="en" sz="1867" kern="0">
                <a:solidFill>
                  <a:srgbClr val="000000"/>
                </a:solidFill>
                <a:latin typeface="Calibri"/>
                <a:ea typeface="Calibri"/>
                <a:cs typeface="Calibri"/>
                <a:sym typeface="Calibri"/>
              </a:rPr>
              <a:t>S7</a:t>
            </a:r>
            <a:endParaRPr sz="1867" kern="0">
              <a:solidFill>
                <a:srgbClr val="000000"/>
              </a:solidFill>
              <a:latin typeface="Calibri"/>
              <a:ea typeface="Calibri"/>
              <a:cs typeface="Calibri"/>
              <a:sym typeface="Calibri"/>
            </a:endParaRPr>
          </a:p>
          <a:p>
            <a:pPr defTabSz="1219170">
              <a:buClr>
                <a:srgbClr val="000000"/>
              </a:buClr>
              <a:buSzPts val="1400"/>
            </a:pPr>
            <a:r>
              <a:rPr lang="en" sz="1867" kern="0">
                <a:solidFill>
                  <a:srgbClr val="000000"/>
                </a:solidFill>
                <a:latin typeface="Calibri"/>
                <a:ea typeface="Calibri"/>
                <a:cs typeface="Calibri"/>
                <a:sym typeface="Calibri"/>
              </a:rPr>
              <a:t>S8</a:t>
            </a:r>
            <a:endParaRPr sz="1867" kern="0">
              <a:solidFill>
                <a:srgbClr val="000000"/>
              </a:solidFill>
              <a:latin typeface="Calibri"/>
              <a:ea typeface="Calibri"/>
              <a:cs typeface="Calibri"/>
              <a:sym typeface="Calibri"/>
            </a:endParaRPr>
          </a:p>
          <a:p>
            <a:pPr defTabSz="1219170">
              <a:buClr>
                <a:srgbClr val="000000"/>
              </a:buClr>
              <a:buSzPts val="1400"/>
            </a:pPr>
            <a:endParaRPr sz="1867" kern="0">
              <a:solidFill>
                <a:srgbClr val="000000"/>
              </a:solidFill>
              <a:latin typeface="Calibri"/>
              <a:ea typeface="Calibri"/>
              <a:cs typeface="Calibri"/>
              <a:sym typeface="Calibri"/>
            </a:endParaRPr>
          </a:p>
        </p:txBody>
      </p:sp>
      <p:sp>
        <p:nvSpPr>
          <p:cNvPr id="375" name="Google Shape;375;p47"/>
          <p:cNvSpPr txBox="1"/>
          <p:nvPr/>
        </p:nvSpPr>
        <p:spPr>
          <a:xfrm>
            <a:off x="2870359" y="5765740"/>
            <a:ext cx="1984400" cy="471975"/>
          </a:xfrm>
          <a:prstGeom prst="rect">
            <a:avLst/>
          </a:prstGeom>
          <a:noFill/>
          <a:ln>
            <a:noFill/>
          </a:ln>
        </p:spPr>
        <p:txBody>
          <a:bodyPr spcFirstLastPara="1" wrap="square" lIns="91433" tIns="91433" rIns="91433" bIns="91433" anchor="t" anchorCtr="0">
            <a:spAutoFit/>
          </a:bodyPr>
          <a:lstStyle/>
          <a:p>
            <a:pPr algn="ctr" defTabSz="1219170">
              <a:buClr>
                <a:srgbClr val="000000"/>
              </a:buClr>
              <a:buSzPts val="1400"/>
            </a:pPr>
            <a:r>
              <a:rPr lang="en" sz="1867" kern="0">
                <a:solidFill>
                  <a:srgbClr val="000000"/>
                </a:solidFill>
                <a:latin typeface="Calibri"/>
                <a:ea typeface="Calibri"/>
                <a:cs typeface="Calibri"/>
                <a:sym typeface="Calibri"/>
              </a:rPr>
              <a:t>Perturbed article</a:t>
            </a:r>
            <a:endParaRPr sz="1867" kern="0">
              <a:solidFill>
                <a:srgbClr val="000000"/>
              </a:solidFill>
              <a:latin typeface="Calibri"/>
              <a:ea typeface="Calibri"/>
              <a:cs typeface="Calibri"/>
              <a:sym typeface="Calibri"/>
            </a:endParaRPr>
          </a:p>
        </p:txBody>
      </p:sp>
      <p:sp>
        <p:nvSpPr>
          <p:cNvPr id="376" name="Google Shape;376;p47"/>
          <p:cNvSpPr/>
          <p:nvPr/>
        </p:nvSpPr>
        <p:spPr>
          <a:xfrm>
            <a:off x="5261497" y="4011233"/>
            <a:ext cx="1773200" cy="647600"/>
          </a:xfrm>
          <a:prstGeom prst="rect">
            <a:avLst/>
          </a:prstGeom>
          <a:solidFill>
            <a:srgbClr val="A4C2F4"/>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algn="ctr" defTabSz="1219170">
              <a:buClr>
                <a:srgbClr val="000000"/>
              </a:buClr>
              <a:buSzPts val="1400"/>
            </a:pPr>
            <a:r>
              <a:rPr lang="en" sz="1867" kern="0">
                <a:solidFill>
                  <a:srgbClr val="000000"/>
                </a:solidFill>
                <a:latin typeface="Calibri"/>
                <a:ea typeface="Calibri"/>
                <a:cs typeface="Calibri"/>
                <a:sym typeface="Calibri"/>
              </a:rPr>
              <a:t>Encoder</a:t>
            </a:r>
            <a:endParaRPr sz="1867" kern="0">
              <a:solidFill>
                <a:srgbClr val="000000"/>
              </a:solidFill>
              <a:latin typeface="Calibri"/>
              <a:ea typeface="Calibri"/>
              <a:cs typeface="Calibri"/>
              <a:sym typeface="Calibri"/>
            </a:endParaRPr>
          </a:p>
        </p:txBody>
      </p:sp>
      <p:cxnSp>
        <p:nvCxnSpPr>
          <p:cNvPr id="377" name="Google Shape;377;p47"/>
          <p:cNvCxnSpPr>
            <a:stCxn id="374" idx="0"/>
            <a:endCxn id="376" idx="1"/>
          </p:cNvCxnSpPr>
          <p:nvPr/>
        </p:nvCxnSpPr>
        <p:spPr>
          <a:xfrm>
            <a:off x="4667936" y="4334851"/>
            <a:ext cx="593600" cy="0"/>
          </a:xfrm>
          <a:prstGeom prst="straightConnector1">
            <a:avLst/>
          </a:prstGeom>
          <a:noFill/>
          <a:ln w="9525" cap="flat" cmpd="sng">
            <a:solidFill>
              <a:srgbClr val="000000"/>
            </a:solidFill>
            <a:prstDash val="solid"/>
            <a:miter lim="800000"/>
            <a:headEnd type="none" w="sm" len="sm"/>
            <a:tailEnd type="triangle" w="med" len="med"/>
          </a:ln>
        </p:spPr>
      </p:cxnSp>
      <p:sp>
        <p:nvSpPr>
          <p:cNvPr id="378" name="Google Shape;378;p47"/>
          <p:cNvSpPr/>
          <p:nvPr/>
        </p:nvSpPr>
        <p:spPr>
          <a:xfrm>
            <a:off x="7357536" y="4011233"/>
            <a:ext cx="1773200" cy="647600"/>
          </a:xfrm>
          <a:prstGeom prst="rect">
            <a:avLst/>
          </a:prstGeom>
          <a:solidFill>
            <a:srgbClr val="C4E2FC"/>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algn="ctr" defTabSz="1219170">
              <a:buClr>
                <a:srgbClr val="000000"/>
              </a:buClr>
              <a:buSzPts val="1400"/>
            </a:pPr>
            <a:r>
              <a:rPr lang="en" sz="1867" kern="0">
                <a:solidFill>
                  <a:srgbClr val="000000"/>
                </a:solidFill>
                <a:latin typeface="Calibri"/>
                <a:ea typeface="Calibri"/>
                <a:cs typeface="Calibri"/>
                <a:sym typeface="Calibri"/>
              </a:rPr>
              <a:t>Decoder</a:t>
            </a:r>
            <a:endParaRPr sz="1867" kern="0">
              <a:solidFill>
                <a:srgbClr val="000000"/>
              </a:solidFill>
              <a:latin typeface="Calibri"/>
              <a:ea typeface="Calibri"/>
              <a:cs typeface="Calibri"/>
              <a:sym typeface="Calibri"/>
            </a:endParaRPr>
          </a:p>
        </p:txBody>
      </p:sp>
      <p:cxnSp>
        <p:nvCxnSpPr>
          <p:cNvPr id="379" name="Google Shape;379;p47"/>
          <p:cNvCxnSpPr>
            <a:stCxn id="376" idx="3"/>
            <a:endCxn id="378" idx="1"/>
          </p:cNvCxnSpPr>
          <p:nvPr/>
        </p:nvCxnSpPr>
        <p:spPr>
          <a:xfrm>
            <a:off x="7034697" y="4335033"/>
            <a:ext cx="322800" cy="0"/>
          </a:xfrm>
          <a:prstGeom prst="straightConnector1">
            <a:avLst/>
          </a:prstGeom>
          <a:noFill/>
          <a:ln w="9525" cap="flat" cmpd="sng">
            <a:solidFill>
              <a:srgbClr val="000000"/>
            </a:solidFill>
            <a:prstDash val="solid"/>
            <a:miter lim="800000"/>
            <a:headEnd type="none" w="sm" len="sm"/>
            <a:tailEnd type="triangle" w="med" len="med"/>
          </a:ln>
        </p:spPr>
      </p:cxnSp>
      <p:sp>
        <p:nvSpPr>
          <p:cNvPr id="380" name="Google Shape;380;p47"/>
          <p:cNvSpPr txBox="1"/>
          <p:nvPr/>
        </p:nvSpPr>
        <p:spPr>
          <a:xfrm>
            <a:off x="7197933" y="4982334"/>
            <a:ext cx="2092400" cy="471975"/>
          </a:xfrm>
          <a:prstGeom prst="rect">
            <a:avLst/>
          </a:prstGeom>
          <a:solidFill>
            <a:srgbClr val="D9EAD3"/>
          </a:solidFill>
          <a:ln>
            <a:noFill/>
          </a:ln>
        </p:spPr>
        <p:txBody>
          <a:bodyPr spcFirstLastPara="1" wrap="square" lIns="91433" tIns="91433" rIns="91433" bIns="91433" anchor="t" anchorCtr="0">
            <a:spAutoFit/>
          </a:bodyPr>
          <a:lstStyle/>
          <a:p>
            <a:pPr algn="ctr" defTabSz="1219170">
              <a:buClr>
                <a:srgbClr val="000000"/>
              </a:buClr>
              <a:buSzPts val="1400"/>
            </a:pPr>
            <a:r>
              <a:rPr lang="en" sz="1867" kern="0">
                <a:solidFill>
                  <a:srgbClr val="000000"/>
                </a:solidFill>
                <a:latin typeface="Calibri"/>
                <a:ea typeface="Calibri"/>
                <a:cs typeface="Calibri"/>
                <a:sym typeface="Calibri"/>
              </a:rPr>
              <a:t>XXX confirms that “</a:t>
            </a:r>
            <a:endParaRPr sz="1867" kern="0">
              <a:solidFill>
                <a:srgbClr val="000000"/>
              </a:solidFill>
              <a:latin typeface="Calibri"/>
              <a:ea typeface="Calibri"/>
              <a:cs typeface="Calibri"/>
              <a:sym typeface="Calibri"/>
            </a:endParaRPr>
          </a:p>
        </p:txBody>
      </p:sp>
      <p:cxnSp>
        <p:nvCxnSpPr>
          <p:cNvPr id="381" name="Google Shape;381;p47"/>
          <p:cNvCxnSpPr>
            <a:stCxn id="380" idx="0"/>
            <a:endCxn id="378" idx="2"/>
          </p:cNvCxnSpPr>
          <p:nvPr/>
        </p:nvCxnSpPr>
        <p:spPr>
          <a:xfrm flipV="1">
            <a:off x="8244133" y="4658833"/>
            <a:ext cx="3" cy="323501"/>
          </a:xfrm>
          <a:prstGeom prst="straightConnector1">
            <a:avLst/>
          </a:prstGeom>
          <a:noFill/>
          <a:ln w="9525" cap="flat" cmpd="sng">
            <a:solidFill>
              <a:srgbClr val="000000"/>
            </a:solidFill>
            <a:prstDash val="solid"/>
            <a:miter lim="800000"/>
            <a:headEnd type="none" w="sm" len="sm"/>
            <a:tailEnd type="triangle" w="med" len="med"/>
          </a:ln>
        </p:spPr>
      </p:cxnSp>
      <p:pic>
        <p:nvPicPr>
          <p:cNvPr id="13" name="Picture 12">
            <a:extLst>
              <a:ext uri="{FF2B5EF4-FFF2-40B4-BE49-F238E27FC236}">
                <a16:creationId xmlns:a16="http://schemas.microsoft.com/office/drawing/2014/main" id="{AAB68FCC-1ED5-F89B-89AA-B92AACACE3D9}"/>
              </a:ext>
            </a:extLst>
          </p:cNvPr>
          <p:cNvPicPr>
            <a:picLocks noChangeAspect="1"/>
          </p:cNvPicPr>
          <p:nvPr/>
        </p:nvPicPr>
        <p:blipFill>
          <a:blip r:embed="rId3"/>
          <a:stretch>
            <a:fillRect/>
          </a:stretch>
        </p:blipFill>
        <p:spPr>
          <a:xfrm>
            <a:off x="11537660" y="0"/>
            <a:ext cx="654340" cy="847493"/>
          </a:xfrm>
          <a:prstGeom prst="rect">
            <a:avLst/>
          </a:prstGeom>
        </p:spPr>
      </p:pic>
      <p:pic>
        <p:nvPicPr>
          <p:cNvPr id="14"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10B95B6-DFEF-3CDE-A976-84C96F9F4C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8"/>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Generate Fake News Similar to Human-written Ones</a:t>
            </a:r>
            <a:endParaRPr/>
          </a:p>
        </p:txBody>
      </p:sp>
      <p:graphicFrame>
        <p:nvGraphicFramePr>
          <p:cNvPr id="388" name="Google Shape;388;p48"/>
          <p:cNvGraphicFramePr/>
          <p:nvPr/>
        </p:nvGraphicFramePr>
        <p:xfrm>
          <a:off x="4581751" y="1374217"/>
          <a:ext cx="7087300" cy="3467100"/>
        </p:xfrm>
        <a:graphic>
          <a:graphicData uri="http://schemas.openxmlformats.org/drawingml/2006/table">
            <a:tbl>
              <a:tblPr>
                <a:noFill/>
              </a:tblPr>
              <a:tblGrid>
                <a:gridCol w="2235200">
                  <a:extLst>
                    <a:ext uri="{9D8B030D-6E8A-4147-A177-3AD203B41FA5}">
                      <a16:colId xmlns:a16="http://schemas.microsoft.com/office/drawing/2014/main" val="20000"/>
                    </a:ext>
                  </a:extLst>
                </a:gridCol>
                <a:gridCol w="3060700">
                  <a:extLst>
                    <a:ext uri="{9D8B030D-6E8A-4147-A177-3AD203B41FA5}">
                      <a16:colId xmlns:a16="http://schemas.microsoft.com/office/drawing/2014/main" val="20001"/>
                    </a:ext>
                  </a:extLst>
                </a:gridCol>
                <a:gridCol w="1791400">
                  <a:extLst>
                    <a:ext uri="{9D8B030D-6E8A-4147-A177-3AD203B41FA5}">
                      <a16:colId xmlns:a16="http://schemas.microsoft.com/office/drawing/2014/main" val="20002"/>
                    </a:ext>
                  </a:extLst>
                </a:gridCol>
              </a:tblGrid>
              <a:tr h="495300">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Detector</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Training Data</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Accuracy (%)</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95300">
                <a:tc rowSpan="3">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GROVER-Large</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28575" cap="flat" cmpd="sng">
                      <a:solidFill>
                        <a:srgbClr val="A5A5A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PropaNews (gold)</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b="1">
                          <a:latin typeface="Calibri"/>
                          <a:ea typeface="Calibri"/>
                          <a:cs typeface="Calibri"/>
                          <a:sym typeface="Calibri"/>
                        </a:rPr>
                        <a:t>66.8</a:t>
                      </a:r>
                      <a:endParaRPr sz="2100" b="1">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95300">
                <a:tc vMerge="1">
                  <a:txBody>
                    <a:bodyPr/>
                    <a:lstStyle/>
                    <a:p>
                      <a:endParaRPr lang="en-US"/>
                    </a:p>
                  </a:txBody>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PropaNews (silver)</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62.1</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5300">
                <a:tc vMerge="1">
                  <a:txBody>
                    <a:bodyPr/>
                    <a:lstStyle/>
                    <a:p>
                      <a:endParaRPr lang="en-US"/>
                    </a:p>
                  </a:txBody>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GROVER-generated</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28575" cap="flat" cmpd="sng">
                      <a:solidFill>
                        <a:srgbClr val="A5A5A5"/>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59.5</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28575"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495300">
                <a:tc rowSpan="3">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RoBERTa-Large</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28575" cap="flat" cmpd="sng">
                      <a:solidFill>
                        <a:srgbClr val="A5A5A5"/>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PropaNews (gold)</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28575" cap="flat" cmpd="sng">
                      <a:solidFill>
                        <a:srgbClr val="A5A5A5"/>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b="1">
                          <a:latin typeface="Calibri"/>
                          <a:ea typeface="Calibri"/>
                          <a:cs typeface="Calibri"/>
                          <a:sym typeface="Calibri"/>
                        </a:rPr>
                        <a:t>66.9</a:t>
                      </a:r>
                      <a:endParaRPr sz="2100" b="1">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28575" cap="flat" cmpd="sng">
                      <a:solidFill>
                        <a:srgbClr val="A5A5A5"/>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95300">
                <a:tc vMerge="1">
                  <a:txBody>
                    <a:bodyPr/>
                    <a:lstStyle/>
                    <a:p>
                      <a:endParaRPr lang="en-US"/>
                    </a:p>
                  </a:txBody>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PropaNews (silver)</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61.8</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95300">
                <a:tc vMerge="1">
                  <a:txBody>
                    <a:bodyPr/>
                    <a:lstStyle/>
                    <a:p>
                      <a:endParaRPr lang="en-US"/>
                    </a:p>
                  </a:txBody>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GROVER-generated</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100">
                          <a:latin typeface="Calibri"/>
                          <a:ea typeface="Calibri"/>
                          <a:cs typeface="Calibri"/>
                          <a:sym typeface="Calibri"/>
                        </a:rPr>
                        <a:t>54.9</a:t>
                      </a:r>
                      <a:endParaRPr sz="2100">
                        <a:latin typeface="Calibri"/>
                        <a:ea typeface="Calibri"/>
                        <a:cs typeface="Calibri"/>
                        <a:sym typeface="Calibri"/>
                      </a:endParaRPr>
                    </a:p>
                  </a:txBody>
                  <a:tcPr marL="121933" marR="121933" marT="60967" marB="60967">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89" name="Google Shape;389;p48"/>
          <p:cNvSpPr txBox="1"/>
          <p:nvPr/>
        </p:nvSpPr>
        <p:spPr>
          <a:xfrm>
            <a:off x="5219217" y="5001068"/>
            <a:ext cx="5812400" cy="907003"/>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867" kern="0">
                <a:solidFill>
                  <a:srgbClr val="000000"/>
                </a:solidFill>
                <a:latin typeface="Roboto"/>
                <a:ea typeface="Roboto"/>
                <a:cs typeface="Roboto"/>
                <a:sym typeface="Roboto"/>
              </a:rPr>
              <a:t>Performance of detectors trained on various training sets and test on the human-written news articles.</a:t>
            </a:r>
            <a:endParaRPr sz="1867" kern="0">
              <a:solidFill>
                <a:srgbClr val="000000"/>
              </a:solidFill>
              <a:latin typeface="Roboto"/>
              <a:ea typeface="Roboto"/>
              <a:cs typeface="Roboto"/>
              <a:sym typeface="Roboto"/>
            </a:endParaRPr>
          </a:p>
        </p:txBody>
      </p:sp>
      <p:sp>
        <p:nvSpPr>
          <p:cNvPr id="390" name="Google Shape;390;p48"/>
          <p:cNvSpPr txBox="1">
            <a:spLocks noGrp="1"/>
          </p:cNvSpPr>
          <p:nvPr>
            <p:ph type="body" idx="1"/>
          </p:nvPr>
        </p:nvSpPr>
        <p:spPr>
          <a:xfrm>
            <a:off x="171367" y="1555133"/>
            <a:ext cx="3931600" cy="4134000"/>
          </a:xfrm>
          <a:prstGeom prst="rect">
            <a:avLst/>
          </a:prstGeom>
        </p:spPr>
        <p:txBody>
          <a:bodyPr spcFirstLastPara="1" wrap="square" lIns="121900" tIns="121900" rIns="121900" bIns="121900" anchor="t" anchorCtr="0">
            <a:normAutofit/>
          </a:bodyPr>
          <a:lstStyle/>
          <a:p>
            <a:pPr indent="-445758">
              <a:buSzPct val="100000"/>
            </a:pPr>
            <a:r>
              <a:rPr lang="en" sz="2000" dirty="0"/>
              <a:t>The same detector trained on </a:t>
            </a:r>
            <a:r>
              <a:rPr lang="en" sz="2000" dirty="0" err="1"/>
              <a:t>PropaNews</a:t>
            </a:r>
            <a:r>
              <a:rPr lang="en" sz="2000" dirty="0"/>
              <a:t> is significantly better at detecting human-written fake news.</a:t>
            </a:r>
            <a:endParaRPr sz="2000" dirty="0"/>
          </a:p>
          <a:p>
            <a:pPr indent="-445758">
              <a:buSzPct val="100000"/>
            </a:pPr>
            <a:r>
              <a:rPr lang="en" sz="2000" dirty="0"/>
              <a:t>Human validation is also crucial for improving the detection performance on human crafted fake articles.</a:t>
            </a:r>
            <a:endParaRPr sz="2000" dirty="0"/>
          </a:p>
        </p:txBody>
      </p:sp>
      <p:sp>
        <p:nvSpPr>
          <p:cNvPr id="7" name="Google Shape;373;p47">
            <a:extLst>
              <a:ext uri="{FF2B5EF4-FFF2-40B4-BE49-F238E27FC236}">
                <a16:creationId xmlns:a16="http://schemas.microsoft.com/office/drawing/2014/main" id="{26EB16E1-54A1-1A49-8C21-90CE05D630B2}"/>
              </a:ext>
            </a:extLst>
          </p:cNvPr>
          <p:cNvSpPr txBox="1"/>
          <p:nvPr/>
        </p:nvSpPr>
        <p:spPr>
          <a:xfrm>
            <a:off x="8100733" y="6322034"/>
            <a:ext cx="4091200" cy="533504"/>
          </a:xfrm>
          <a:prstGeom prst="rect">
            <a:avLst/>
          </a:prstGeom>
          <a:noFill/>
          <a:ln>
            <a:noFill/>
          </a:ln>
        </p:spPr>
        <p:txBody>
          <a:bodyPr spcFirstLastPara="1" wrap="square" lIns="121900" tIns="121900" rIns="121900" bIns="121900" anchor="t" anchorCtr="0">
            <a:spAutoFit/>
          </a:bodyPr>
          <a:lstStyle/>
          <a:p>
            <a:pPr algn="r" defTabSz="1219170">
              <a:buClr>
                <a:srgbClr val="000000"/>
              </a:buClr>
            </a:pPr>
            <a:r>
              <a:rPr lang="en" sz="1867" kern="0" dirty="0">
                <a:solidFill>
                  <a:srgbClr val="000000"/>
                </a:solidFill>
                <a:latin typeface="Roboto"/>
                <a:ea typeface="Roboto"/>
                <a:cs typeface="Roboto"/>
                <a:sym typeface="Roboto"/>
              </a:rPr>
              <a:t>[Huang et al., 202</a:t>
            </a:r>
            <a:r>
              <a:rPr lang="en-US" altLang="zh-TW" sz="1867" kern="0" dirty="0">
                <a:solidFill>
                  <a:srgbClr val="000000"/>
                </a:solidFill>
                <a:latin typeface="Roboto"/>
                <a:ea typeface="Roboto"/>
                <a:cs typeface="Roboto"/>
                <a:sym typeface="Roboto"/>
              </a:rPr>
              <a:t>2</a:t>
            </a:r>
            <a:r>
              <a:rPr lang="en" sz="1867" kern="0" dirty="0">
                <a:solidFill>
                  <a:srgbClr val="000000"/>
                </a:solidFill>
                <a:latin typeface="Roboto"/>
                <a:ea typeface="Roboto"/>
                <a:cs typeface="Roboto"/>
                <a:sym typeface="Roboto"/>
              </a:rPr>
              <a:t>, submission]</a:t>
            </a:r>
            <a:endParaRPr sz="1867" kern="0" dirty="0">
              <a:solidFill>
                <a:srgbClr val="000000"/>
              </a:solidFill>
              <a:latin typeface="Roboto"/>
              <a:ea typeface="Roboto"/>
              <a:cs typeface="Roboto"/>
              <a:sym typeface="Roboto"/>
            </a:endParaRPr>
          </a:p>
        </p:txBody>
      </p:sp>
      <p:pic>
        <p:nvPicPr>
          <p:cNvPr id="8" name="Picture 7">
            <a:extLst>
              <a:ext uri="{FF2B5EF4-FFF2-40B4-BE49-F238E27FC236}">
                <a16:creationId xmlns:a16="http://schemas.microsoft.com/office/drawing/2014/main" id="{1A086F92-9390-5EBC-FEA4-FC149D23D380}"/>
              </a:ext>
            </a:extLst>
          </p:cNvPr>
          <p:cNvPicPr>
            <a:picLocks noChangeAspect="1"/>
          </p:cNvPicPr>
          <p:nvPr/>
        </p:nvPicPr>
        <p:blipFill>
          <a:blip r:embed="rId3"/>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60F20855-5B2A-2A8A-F49A-9C02399574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Takeaways</a:t>
            </a:r>
            <a:endParaRPr/>
          </a:p>
        </p:txBody>
      </p:sp>
      <p:sp>
        <p:nvSpPr>
          <p:cNvPr id="396" name="Google Shape;396;p49"/>
          <p:cNvSpPr txBox="1">
            <a:spLocks noGrp="1"/>
          </p:cNvSpPr>
          <p:nvPr>
            <p:ph type="body" idx="1"/>
          </p:nvPr>
        </p:nvSpPr>
        <p:spPr>
          <a:xfrm>
            <a:off x="228500" y="858033"/>
            <a:ext cx="11870000" cy="5464000"/>
          </a:xfrm>
          <a:prstGeom prst="rect">
            <a:avLst/>
          </a:prstGeom>
        </p:spPr>
        <p:txBody>
          <a:bodyPr spcFirstLastPara="1" wrap="square" lIns="121900" tIns="121900" rIns="121900" bIns="121900" anchor="t" anchorCtr="0">
            <a:normAutofit/>
          </a:bodyPr>
          <a:lstStyle/>
          <a:p>
            <a:r>
              <a:rPr lang="en" sz="2000" dirty="0"/>
              <a:t>Fake news generation techniques are effective methods for enhancing performance on detecting fake news. Yet, such techniques should be used with cautions and aware of misuse.</a:t>
            </a:r>
          </a:p>
          <a:p>
            <a:pPr marL="152396" indent="0">
              <a:buNone/>
            </a:pPr>
            <a:endParaRPr sz="2000" dirty="0"/>
          </a:p>
          <a:p>
            <a:r>
              <a:rPr lang="en" sz="2000" dirty="0"/>
              <a:t> Recent directions of fake news generation includes:</a:t>
            </a:r>
            <a:endParaRPr sz="2000" dirty="0"/>
          </a:p>
          <a:p>
            <a:pPr lvl="1"/>
            <a:r>
              <a:rPr lang="en" sz="2000" dirty="0"/>
              <a:t>Generating fake news datasets that requires knowledge-element level reasoning.</a:t>
            </a:r>
            <a:endParaRPr sz="2000" dirty="0"/>
          </a:p>
          <a:p>
            <a:pPr lvl="1"/>
            <a:r>
              <a:rPr lang="en" sz="2000" dirty="0"/>
              <a:t>Generating fake news that is supported by facts.</a:t>
            </a:r>
            <a:endParaRPr sz="2000" dirty="0"/>
          </a:p>
          <a:p>
            <a:pPr lvl="1"/>
            <a:r>
              <a:rPr lang="en" sz="2000" dirty="0"/>
              <a:t>Generating fake news that is closer to human-written ones in terms of styles and intents.</a:t>
            </a:r>
            <a:endParaRPr sz="2000" dirty="0"/>
          </a:p>
        </p:txBody>
      </p:sp>
      <p:pic>
        <p:nvPicPr>
          <p:cNvPr id="4" name="Picture 3">
            <a:extLst>
              <a:ext uri="{FF2B5EF4-FFF2-40B4-BE49-F238E27FC236}">
                <a16:creationId xmlns:a16="http://schemas.microsoft.com/office/drawing/2014/main" id="{05269456-56CE-0378-D316-D7B8C25A146E}"/>
              </a:ext>
            </a:extLst>
          </p:cNvPr>
          <p:cNvPicPr>
            <a:picLocks noChangeAspect="1"/>
          </p:cNvPicPr>
          <p:nvPr/>
        </p:nvPicPr>
        <p:blipFill>
          <a:blip r:embed="rId3"/>
          <a:stretch>
            <a:fillRect/>
          </a:stretch>
        </p:blipFill>
        <p:spPr>
          <a:xfrm>
            <a:off x="11537660" y="0"/>
            <a:ext cx="654340" cy="847493"/>
          </a:xfrm>
          <a:prstGeom prst="rect">
            <a:avLst/>
          </a:prstGeom>
        </p:spPr>
      </p:pic>
      <p:pic>
        <p:nvPicPr>
          <p:cNvPr id="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A67C0DDD-FE0F-77C9-F471-E957C96C99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3135-744C-B144-BBC3-EC24DB67D8EA}"/>
              </a:ext>
            </a:extLst>
          </p:cNvPr>
          <p:cNvSpPr>
            <a:spLocks noGrp="1"/>
          </p:cNvSpPr>
          <p:nvPr>
            <p:ph type="title"/>
          </p:nvPr>
        </p:nvSpPr>
        <p:spPr>
          <a:xfrm>
            <a:off x="334536" y="58780"/>
            <a:ext cx="11857463" cy="688975"/>
          </a:xfrm>
        </p:spPr>
        <p:txBody>
          <a:bodyPr>
            <a:normAutofit fontScale="90000"/>
          </a:bodyPr>
          <a:lstStyle/>
          <a:p>
            <a:br>
              <a:rPr lang="en-US" sz="3200" dirty="0">
                <a:sym typeface="Palatino Linotype"/>
              </a:rPr>
            </a:br>
            <a:r>
              <a:rPr lang="en-US" sz="3200" b="1" dirty="0">
                <a:sym typeface="Palatino Linotype"/>
              </a:rPr>
              <a:t>Outline</a:t>
            </a:r>
            <a:endParaRPr lang="en-US" sz="3200" b="1" dirty="0"/>
          </a:p>
        </p:txBody>
      </p:sp>
      <p:sp>
        <p:nvSpPr>
          <p:cNvPr id="4" name="Slide Number Placeholder 3">
            <a:extLst>
              <a:ext uri="{FF2B5EF4-FFF2-40B4-BE49-F238E27FC236}">
                <a16:creationId xmlns:a16="http://schemas.microsoft.com/office/drawing/2014/main" id="{15704ED3-1774-A342-9144-8A09442F3433}"/>
              </a:ext>
            </a:extLst>
          </p:cNvPr>
          <p:cNvSpPr>
            <a:spLocks noGrp="1"/>
          </p:cNvSpPr>
          <p:nvPr>
            <p:ph type="sldNum" idx="12"/>
          </p:nvPr>
        </p:nvSpPr>
        <p:spPr>
          <a:xfrm>
            <a:off x="9045498" y="6295983"/>
            <a:ext cx="2743200" cy="365125"/>
          </a:xfrm>
        </p:spPr>
        <p:txBody>
          <a:bodyPr/>
          <a:lstStyle/>
          <a:p>
            <a:pPr marL="0" lvl="0" indent="0" algn="r" rtl="0">
              <a:spcBef>
                <a:spcPts val="0"/>
              </a:spcBef>
              <a:spcAft>
                <a:spcPts val="0"/>
              </a:spcAft>
              <a:buNone/>
            </a:pPr>
            <a:fld id="{00000000-1234-1234-1234-123412341234}" type="slidenum">
              <a:rPr lang="en-US" smtClean="0"/>
              <a:t>64</a:t>
            </a:fld>
            <a:endParaRPr lang="en-US"/>
          </a:p>
        </p:txBody>
      </p:sp>
      <p:graphicFrame>
        <p:nvGraphicFramePr>
          <p:cNvPr id="9" name="Content Placeholder 8">
            <a:extLst>
              <a:ext uri="{FF2B5EF4-FFF2-40B4-BE49-F238E27FC236}">
                <a16:creationId xmlns:a16="http://schemas.microsoft.com/office/drawing/2014/main" id="{E2961424-68DE-C946-88BE-8385A300F934}"/>
              </a:ext>
            </a:extLst>
          </p:cNvPr>
          <p:cNvGraphicFramePr>
            <a:graphicFrameLocks noGrp="1"/>
          </p:cNvGraphicFramePr>
          <p:nvPr>
            <p:ph idx="1"/>
          </p:nvPr>
        </p:nvGraphicFramePr>
        <p:xfrm>
          <a:off x="481361" y="1148575"/>
          <a:ext cx="7068015" cy="5334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78255C8-1BB4-D34A-849C-2D234F49B218}"/>
              </a:ext>
            </a:extLst>
          </p:cNvPr>
          <p:cNvSpPr txBox="1"/>
          <p:nvPr/>
        </p:nvSpPr>
        <p:spPr>
          <a:xfrm>
            <a:off x="16132629" y="2651760"/>
            <a:ext cx="184731" cy="369332"/>
          </a:xfrm>
          <a:prstGeom prst="rect">
            <a:avLst/>
          </a:prstGeom>
          <a:solidFill>
            <a:srgbClr val="7E92C1"/>
          </a:solidFill>
        </p:spPr>
        <p:txBody>
          <a:bodyPr wrap="none" rtlCol="0">
            <a:spAutoFit/>
          </a:bodyPr>
          <a:lstStyle/>
          <a:p>
            <a:endParaRPr lang="en-US" dirty="0"/>
          </a:p>
        </p:txBody>
      </p:sp>
      <p:graphicFrame>
        <p:nvGraphicFramePr>
          <p:cNvPr id="13" name="Diagram 12">
            <a:extLst>
              <a:ext uri="{FF2B5EF4-FFF2-40B4-BE49-F238E27FC236}">
                <a16:creationId xmlns:a16="http://schemas.microsoft.com/office/drawing/2014/main" id="{1D18C5E7-745C-424C-8680-88CFA0D7D8CD}"/>
              </a:ext>
            </a:extLst>
          </p:cNvPr>
          <p:cNvGraphicFramePr/>
          <p:nvPr/>
        </p:nvGraphicFramePr>
        <p:xfrm>
          <a:off x="6430536" y="1449658"/>
          <a:ext cx="4063999" cy="38857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TextBox 17">
            <a:extLst>
              <a:ext uri="{FF2B5EF4-FFF2-40B4-BE49-F238E27FC236}">
                <a16:creationId xmlns:a16="http://schemas.microsoft.com/office/drawing/2014/main" id="{F3FF8B52-E011-1843-8129-1F2203654E68}"/>
              </a:ext>
            </a:extLst>
          </p:cNvPr>
          <p:cNvSpPr txBox="1"/>
          <p:nvPr/>
        </p:nvSpPr>
        <p:spPr>
          <a:xfrm>
            <a:off x="9306340" y="1981565"/>
            <a:ext cx="1547447" cy="830997"/>
          </a:xfrm>
          <a:prstGeom prst="rect">
            <a:avLst/>
          </a:prstGeom>
          <a:noFill/>
        </p:spPr>
        <p:txBody>
          <a:bodyPr wrap="square">
            <a:spAutoFit/>
          </a:bodyPr>
          <a:lstStyle/>
          <a:p>
            <a:pPr lvl="0" algn="ctr"/>
            <a:r>
              <a:rPr lang="en-US" sz="1600" dirty="0"/>
              <a:t>Fighting Fake </a:t>
            </a:r>
          </a:p>
          <a:p>
            <a:pPr lvl="0" algn="ctr"/>
            <a:r>
              <a:rPr lang="en-US" sz="1600" dirty="0"/>
              <a:t>and/or </a:t>
            </a:r>
          </a:p>
          <a:p>
            <a:pPr lvl="0" algn="ctr"/>
            <a:r>
              <a:rPr lang="en-US" sz="1600" dirty="0"/>
              <a:t>Biased News </a:t>
            </a:r>
          </a:p>
        </p:txBody>
      </p:sp>
      <p:sp>
        <p:nvSpPr>
          <p:cNvPr id="16" name="Rectangle 15">
            <a:extLst>
              <a:ext uri="{FF2B5EF4-FFF2-40B4-BE49-F238E27FC236}">
                <a16:creationId xmlns:a16="http://schemas.microsoft.com/office/drawing/2014/main" id="{D33DE4D7-A17D-9348-9F54-46A0101D1795}"/>
              </a:ext>
            </a:extLst>
          </p:cNvPr>
          <p:cNvSpPr/>
          <p:nvPr/>
        </p:nvSpPr>
        <p:spPr>
          <a:xfrm rot="19123396">
            <a:off x="6748406" y="2690234"/>
            <a:ext cx="791737" cy="292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BE062A-5B0A-6E4E-BB43-8BB90B07AB80}"/>
              </a:ext>
            </a:extLst>
          </p:cNvPr>
          <p:cNvSpPr/>
          <p:nvPr/>
        </p:nvSpPr>
        <p:spPr>
          <a:xfrm rot="16200000">
            <a:off x="6693166" y="3091905"/>
            <a:ext cx="347164" cy="205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65EB95-F902-9149-9F36-2D2CD87C673C}"/>
              </a:ext>
            </a:extLst>
          </p:cNvPr>
          <p:cNvSpPr/>
          <p:nvPr/>
        </p:nvSpPr>
        <p:spPr>
          <a:xfrm rot="16200000">
            <a:off x="6778533" y="3389150"/>
            <a:ext cx="276787" cy="305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0EA3673-216F-E74B-878C-61EF0B267057}"/>
              </a:ext>
            </a:extLst>
          </p:cNvPr>
          <p:cNvSpPr/>
          <p:nvPr/>
        </p:nvSpPr>
        <p:spPr>
          <a:xfrm>
            <a:off x="334536" y="3876741"/>
            <a:ext cx="6735336" cy="260594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4AED27-662A-B041-A257-9A863205C65C}"/>
              </a:ext>
            </a:extLst>
          </p:cNvPr>
          <p:cNvSpPr/>
          <p:nvPr/>
        </p:nvSpPr>
        <p:spPr>
          <a:xfrm>
            <a:off x="7069872" y="4223195"/>
            <a:ext cx="626329" cy="217624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BEAB73-B3F2-1D42-8819-DF0D7F9EEB92}"/>
              </a:ext>
            </a:extLst>
          </p:cNvPr>
          <p:cNvSpPr/>
          <p:nvPr/>
        </p:nvSpPr>
        <p:spPr>
          <a:xfrm rot="5400000">
            <a:off x="4043018" y="851858"/>
            <a:ext cx="310898" cy="574281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2413F-97E2-A540-B721-2DAAF3505473}"/>
              </a:ext>
            </a:extLst>
          </p:cNvPr>
          <p:cNvSpPr/>
          <p:nvPr/>
        </p:nvSpPr>
        <p:spPr>
          <a:xfrm rot="5400000">
            <a:off x="296234" y="3486392"/>
            <a:ext cx="223428" cy="56121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238DEF-F8DD-E24D-A998-B94C932F819C}"/>
              </a:ext>
            </a:extLst>
          </p:cNvPr>
          <p:cNvSpPr/>
          <p:nvPr/>
        </p:nvSpPr>
        <p:spPr>
          <a:xfrm rot="5400000">
            <a:off x="7348300" y="4036322"/>
            <a:ext cx="310900" cy="159716"/>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B65C70-5BA5-CE49-887F-187F1D015BF8}"/>
              </a:ext>
            </a:extLst>
          </p:cNvPr>
          <p:cNvSpPr/>
          <p:nvPr/>
        </p:nvSpPr>
        <p:spPr>
          <a:xfrm rot="5400000">
            <a:off x="7073851" y="3315134"/>
            <a:ext cx="203849" cy="202582"/>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242A8E-9153-CC4C-9CB4-EA7D549D8172}"/>
              </a:ext>
            </a:extLst>
          </p:cNvPr>
          <p:cNvSpPr/>
          <p:nvPr/>
        </p:nvSpPr>
        <p:spPr>
          <a:xfrm>
            <a:off x="407948" y="878622"/>
            <a:ext cx="7141428" cy="1288636"/>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1A1A37-C758-864C-9BD5-D57FAD803F6D}"/>
              </a:ext>
            </a:extLst>
          </p:cNvPr>
          <p:cNvSpPr/>
          <p:nvPr/>
        </p:nvSpPr>
        <p:spPr>
          <a:xfrm rot="19041635">
            <a:off x="509778" y="1635533"/>
            <a:ext cx="926507" cy="1007664"/>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262009E-69A1-5A04-52BD-10AB57F1206B}"/>
              </a:ext>
            </a:extLst>
          </p:cNvPr>
          <p:cNvPicPr>
            <a:picLocks noChangeAspect="1"/>
          </p:cNvPicPr>
          <p:nvPr/>
        </p:nvPicPr>
        <p:blipFill>
          <a:blip r:embed="rId13"/>
          <a:stretch>
            <a:fillRect/>
          </a:stretch>
        </p:blipFill>
        <p:spPr>
          <a:xfrm>
            <a:off x="11537660" y="0"/>
            <a:ext cx="654340" cy="847493"/>
          </a:xfrm>
          <a:prstGeom prst="rect">
            <a:avLst/>
          </a:prstGeom>
        </p:spPr>
      </p:pic>
      <p:pic>
        <p:nvPicPr>
          <p:cNvPr id="2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80DA64E2-503C-B8B8-9223-238D06CDB3F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0225C99-6F61-868D-D99A-D80EC4B709B6}"/>
              </a:ext>
            </a:extLst>
          </p:cNvPr>
          <p:cNvSpPr/>
          <p:nvPr/>
        </p:nvSpPr>
        <p:spPr>
          <a:xfrm>
            <a:off x="3782969" y="2738798"/>
            <a:ext cx="415498" cy="369332"/>
          </a:xfrm>
          <a:prstGeom prst="rect">
            <a:avLst/>
          </a:prstGeom>
        </p:spPr>
        <p:txBody>
          <a:bodyPr wrap="none">
            <a:spAutoFit/>
          </a:bodyPr>
          <a:lstStyle/>
          <a:p>
            <a:r>
              <a:rPr lang="en-US" dirty="0">
                <a:solidFill>
                  <a:srgbClr val="4D5156"/>
                </a:solidFill>
                <a:latin typeface="Roboto" panose="02000000000000000000" pitchFamily="2" charset="0"/>
              </a:rPr>
              <a:t>⭐</a:t>
            </a:r>
            <a:endParaRPr lang="en-US" dirty="0"/>
          </a:p>
        </p:txBody>
      </p:sp>
    </p:spTree>
    <p:extLst>
      <p:ext uri="{BB962C8B-B14F-4D97-AF65-F5344CB8AC3E}">
        <p14:creationId xmlns:p14="http://schemas.microsoft.com/office/powerpoint/2010/main" val="1122034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670935" y="365125"/>
            <a:ext cx="10515600" cy="688975"/>
          </a:xfrm>
        </p:spPr>
        <p:txBody>
          <a:bodyPr>
            <a:normAutofit/>
          </a:bodyPr>
          <a:lstStyle/>
          <a:p>
            <a:r>
              <a:rPr lang="en-US" sz="3400" dirty="0"/>
              <a:t>Semantic Inconsistency for Misinformation Detection</a:t>
            </a:r>
          </a:p>
        </p:txBody>
      </p:sp>
      <p:sp>
        <p:nvSpPr>
          <p:cNvPr id="3" name="Content Placeholder 2">
            <a:extLst>
              <a:ext uri="{FF2B5EF4-FFF2-40B4-BE49-F238E27FC236}">
                <a16:creationId xmlns:a16="http://schemas.microsoft.com/office/drawing/2014/main" id="{40F43AC3-DDEB-4642-9F25-90C1EF7F8447}"/>
              </a:ext>
            </a:extLst>
          </p:cNvPr>
          <p:cNvSpPr>
            <a:spLocks noGrp="1"/>
          </p:cNvSpPr>
          <p:nvPr>
            <p:ph idx="1"/>
          </p:nvPr>
        </p:nvSpPr>
        <p:spPr>
          <a:xfrm>
            <a:off x="648633" y="1231900"/>
            <a:ext cx="10515600" cy="4945063"/>
          </a:xfrm>
        </p:spPr>
        <p:txBody>
          <a:bodyPr/>
          <a:lstStyle/>
          <a:p>
            <a:pPr marL="0" indent="0">
              <a:buNone/>
            </a:pPr>
            <a:r>
              <a:rPr lang="en-US" b="1" dirty="0">
                <a:solidFill>
                  <a:srgbClr val="6C7690"/>
                </a:solidFill>
              </a:rPr>
              <a:t>Definitions:</a:t>
            </a:r>
          </a:p>
          <a:p>
            <a:pPr marL="0" indent="0">
              <a:buNone/>
            </a:pPr>
            <a:r>
              <a:rPr lang="en-US" dirty="0"/>
              <a:t>At it’s core, compared to fact-checking, which seeks to verify the truthfulness of individual claims, </a:t>
            </a:r>
            <a:r>
              <a:rPr lang="en-US" b="1" dirty="0"/>
              <a:t>semantic inconsistency </a:t>
            </a:r>
            <a:r>
              <a:rPr lang="en-US" dirty="0"/>
              <a:t>takes on a more holistic approach and aims to capture lack of trustworthiness existing in </a:t>
            </a:r>
            <a:r>
              <a:rPr lang="en-US" i="1" dirty="0"/>
              <a:t>any </a:t>
            </a:r>
            <a:r>
              <a:rPr lang="en-US" dirty="0"/>
              <a:t>part of a news article.</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65</a:t>
            </a:fld>
            <a:endParaRPr lang="en-US"/>
          </a:p>
        </p:txBody>
      </p:sp>
      <p:pic>
        <p:nvPicPr>
          <p:cNvPr id="9" name="Picture 8" descr="A picture containing text&#10;&#10;Description automatically generated">
            <a:extLst>
              <a:ext uri="{FF2B5EF4-FFF2-40B4-BE49-F238E27FC236}">
                <a16:creationId xmlns:a16="http://schemas.microsoft.com/office/drawing/2014/main" id="{BF45B303-02F2-44EC-ED08-C10F0E7FAD59}"/>
              </a:ext>
            </a:extLst>
          </p:cNvPr>
          <p:cNvPicPr>
            <a:picLocks noChangeAspect="1"/>
          </p:cNvPicPr>
          <p:nvPr/>
        </p:nvPicPr>
        <p:blipFill>
          <a:blip r:embed="rId2"/>
          <a:stretch>
            <a:fillRect/>
          </a:stretch>
        </p:blipFill>
        <p:spPr>
          <a:xfrm>
            <a:off x="4543278" y="3429000"/>
            <a:ext cx="2082605" cy="2093123"/>
          </a:xfrm>
          <a:prstGeom prst="rect">
            <a:avLst/>
          </a:prstGeom>
        </p:spPr>
      </p:pic>
      <p:pic>
        <p:nvPicPr>
          <p:cNvPr id="17" name="Graphic 16" descr="Magnifying glass with solid fill">
            <a:extLst>
              <a:ext uri="{FF2B5EF4-FFF2-40B4-BE49-F238E27FC236}">
                <a16:creationId xmlns:a16="http://schemas.microsoft.com/office/drawing/2014/main" id="{744794DD-7B08-00B1-A62C-9DFC8005B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4583" y="4621217"/>
            <a:ext cx="482600" cy="482600"/>
          </a:xfrm>
          <a:prstGeom prst="rect">
            <a:avLst/>
          </a:prstGeom>
        </p:spPr>
      </p:pic>
      <p:pic>
        <p:nvPicPr>
          <p:cNvPr id="10" name="Picture 9">
            <a:extLst>
              <a:ext uri="{FF2B5EF4-FFF2-40B4-BE49-F238E27FC236}">
                <a16:creationId xmlns:a16="http://schemas.microsoft.com/office/drawing/2014/main" id="{4499D3AD-EC34-9F27-3C45-254A5753DDFB}"/>
              </a:ext>
            </a:extLst>
          </p:cNvPr>
          <p:cNvPicPr>
            <a:picLocks noChangeAspect="1"/>
          </p:cNvPicPr>
          <p:nvPr/>
        </p:nvPicPr>
        <p:blipFill>
          <a:blip r:embed="rId5"/>
          <a:stretch>
            <a:fillRect/>
          </a:stretch>
        </p:blipFill>
        <p:spPr>
          <a:xfrm>
            <a:off x="11537660" y="0"/>
            <a:ext cx="654340" cy="847493"/>
          </a:xfrm>
          <a:prstGeom prst="rect">
            <a:avLst/>
          </a:prstGeom>
        </p:spPr>
      </p:pic>
      <p:pic>
        <p:nvPicPr>
          <p:cNvPr id="1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918176C3-0727-0AFF-A339-2ADCCC291C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998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670935" y="465484"/>
            <a:ext cx="10515600" cy="688975"/>
          </a:xfrm>
        </p:spPr>
        <p:txBody>
          <a:bodyPr>
            <a:normAutofit fontScale="90000"/>
          </a:bodyPr>
          <a:lstStyle/>
          <a:p>
            <a:r>
              <a:rPr lang="en-US" sz="3400" dirty="0"/>
              <a:t>First, Let’s Focus on Intra-Document Uni-Modality</a:t>
            </a:r>
            <a:br>
              <a:rPr lang="en-US" sz="3400" dirty="0"/>
            </a:br>
            <a:r>
              <a:rPr lang="en-US" sz="3400" dirty="0"/>
              <a:t>Fake News Semantic Inconsistency Detection…</a:t>
            </a:r>
          </a:p>
        </p:txBody>
      </p:sp>
      <p:sp>
        <p:nvSpPr>
          <p:cNvPr id="3" name="Content Placeholder 2">
            <a:extLst>
              <a:ext uri="{FF2B5EF4-FFF2-40B4-BE49-F238E27FC236}">
                <a16:creationId xmlns:a16="http://schemas.microsoft.com/office/drawing/2014/main" id="{40F43AC3-DDEB-4642-9F25-90C1EF7F8447}"/>
              </a:ext>
            </a:extLst>
          </p:cNvPr>
          <p:cNvSpPr>
            <a:spLocks noGrp="1"/>
          </p:cNvSpPr>
          <p:nvPr>
            <p:ph idx="1"/>
          </p:nvPr>
        </p:nvSpPr>
        <p:spPr>
          <a:xfrm>
            <a:off x="670935" y="1538094"/>
            <a:ext cx="10515600" cy="4945063"/>
          </a:xfrm>
        </p:spPr>
        <p:txBody>
          <a:bodyPr/>
          <a:lstStyle/>
          <a:p>
            <a:pPr marL="0" indent="0">
              <a:buNone/>
            </a:pPr>
            <a:r>
              <a:rPr lang="en-US" b="1" dirty="0">
                <a:solidFill>
                  <a:srgbClr val="6C7690"/>
                </a:solidFill>
              </a:rPr>
              <a:t>A “Traditional Approach” from 3-4 Years Ago:</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66</a:t>
            </a:fld>
            <a:endParaRPr lang="en-US"/>
          </a:p>
        </p:txBody>
      </p:sp>
      <p:pic>
        <p:nvPicPr>
          <p:cNvPr id="8" name="Google Shape;69;p15">
            <a:extLst>
              <a:ext uri="{FF2B5EF4-FFF2-40B4-BE49-F238E27FC236}">
                <a16:creationId xmlns:a16="http://schemas.microsoft.com/office/drawing/2014/main" id="{7E3A4853-C090-784F-9AB9-C99F58B83CF6}"/>
              </a:ext>
            </a:extLst>
          </p:cNvPr>
          <p:cNvPicPr preferRelativeResize="0"/>
          <p:nvPr/>
        </p:nvPicPr>
        <p:blipFill>
          <a:blip r:embed="rId2">
            <a:alphaModFix/>
          </a:blip>
          <a:stretch>
            <a:fillRect/>
          </a:stretch>
        </p:blipFill>
        <p:spPr>
          <a:xfrm>
            <a:off x="670935" y="2096595"/>
            <a:ext cx="6287883" cy="2130475"/>
          </a:xfrm>
          <a:prstGeom prst="rect">
            <a:avLst/>
          </a:prstGeom>
          <a:noFill/>
          <a:ln>
            <a:noFill/>
          </a:ln>
        </p:spPr>
      </p:pic>
      <p:sp>
        <p:nvSpPr>
          <p:cNvPr id="10" name="TextBox 9">
            <a:extLst>
              <a:ext uri="{FF2B5EF4-FFF2-40B4-BE49-F238E27FC236}">
                <a16:creationId xmlns:a16="http://schemas.microsoft.com/office/drawing/2014/main" id="{A2A9498E-FEE4-624D-B08A-D7B5BEE43009}"/>
              </a:ext>
            </a:extLst>
          </p:cNvPr>
          <p:cNvSpPr txBox="1"/>
          <p:nvPr/>
        </p:nvSpPr>
        <p:spPr>
          <a:xfrm>
            <a:off x="665564" y="5665749"/>
            <a:ext cx="10959787" cy="569387"/>
          </a:xfrm>
          <a:prstGeom prst="rect">
            <a:avLst/>
          </a:prstGeom>
          <a:noFill/>
        </p:spPr>
        <p:txBody>
          <a:bodyPr wrap="square" rtlCol="0">
            <a:spAutoFit/>
          </a:bodyPr>
          <a:lstStyle/>
          <a:p>
            <a:r>
              <a:rPr lang="en-US" sz="1550" dirty="0">
                <a:highlight>
                  <a:srgbClr val="FFFF00"/>
                </a:highlight>
              </a:rPr>
              <a:t>Karimi, H and Tang, J. Learning Hierarchical Discourse-Level Structures for </a:t>
            </a:r>
            <a:r>
              <a:rPr lang="en-US" sz="1550" dirty="0">
                <a:solidFill>
                  <a:schemeClr val="tx1"/>
                </a:solidFill>
                <a:highlight>
                  <a:srgbClr val="FFFF00"/>
                </a:highlight>
                <a:hlinkClick r:id="rId3">
                  <a:extLst>
                    <a:ext uri="{A12FA001-AC4F-418D-AE19-62706E023703}">
                      <ahyp:hlinkClr xmlns:ahyp="http://schemas.microsoft.com/office/drawing/2018/hyperlinkcolor" val="tx"/>
                    </a:ext>
                  </a:extLst>
                </a:hlinkClick>
              </a:rPr>
              <a:t>Fake</a:t>
            </a:r>
            <a:r>
              <a:rPr lang="en-US" sz="1550" dirty="0">
                <a:solidFill>
                  <a:schemeClr val="tx1"/>
                </a:solidFill>
                <a:highlight>
                  <a:srgbClr val="FFFF00"/>
                </a:highlight>
              </a:rPr>
              <a:t> </a:t>
            </a:r>
            <a:r>
              <a:rPr lang="en-US" sz="1550" dirty="0">
                <a:highlight>
                  <a:srgbClr val="FFFF00"/>
                </a:highlight>
              </a:rPr>
              <a:t>News Detection</a:t>
            </a:r>
            <a:r>
              <a:rPr lang="en" sz="1550" dirty="0">
                <a:highlight>
                  <a:srgbClr val="FFFF00"/>
                </a:highlight>
              </a:rPr>
              <a:t>. </a:t>
            </a:r>
            <a:r>
              <a:rPr lang="en-US" sz="1550" dirty="0">
                <a:highlight>
                  <a:srgbClr val="FFFF00"/>
                </a:highlight>
              </a:rPr>
              <a:t>Proceedings of the </a:t>
            </a:r>
            <a:r>
              <a:rPr lang="en-US" sz="1550" u="sng" dirty="0">
                <a:highlight>
                  <a:srgbClr val="FFFF00"/>
                </a:highlight>
                <a:hlinkClick r:id="rId4"/>
              </a:rPr>
              <a:t>2019 Conference of the North American Chapter of the Association for Computational Linguistics: Human Language Technologies</a:t>
            </a:r>
            <a:r>
              <a:rPr lang="en-US" sz="1550" u="sng" dirty="0">
                <a:highlight>
                  <a:srgbClr val="FFFF00"/>
                </a:highlight>
              </a:rPr>
              <a:t> </a:t>
            </a:r>
            <a:r>
              <a:rPr lang="en-US" sz="1550" dirty="0">
                <a:highlight>
                  <a:srgbClr val="FFFF00"/>
                </a:highlight>
              </a:rPr>
              <a:t>(NAACL-19).</a:t>
            </a:r>
          </a:p>
        </p:txBody>
      </p:sp>
      <p:sp>
        <p:nvSpPr>
          <p:cNvPr id="11" name="TextBox 10">
            <a:extLst>
              <a:ext uri="{FF2B5EF4-FFF2-40B4-BE49-F238E27FC236}">
                <a16:creationId xmlns:a16="http://schemas.microsoft.com/office/drawing/2014/main" id="{ED686378-F902-9A44-BABB-18A9CBFAAD35}"/>
              </a:ext>
            </a:extLst>
          </p:cNvPr>
          <p:cNvSpPr txBox="1"/>
          <p:nvPr/>
        </p:nvSpPr>
        <p:spPr>
          <a:xfrm>
            <a:off x="7171644" y="2286172"/>
            <a:ext cx="4453707"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Use structure representation as a way to capture the complex information conveyed in news article </a:t>
            </a:r>
          </a:p>
          <a:p>
            <a:pPr marL="285750" indent="-285750">
              <a:buFont typeface="Arial" panose="020B0604020202020204" pitchFamily="34" charset="0"/>
              <a:buChar char="•"/>
            </a:pPr>
            <a:r>
              <a:rPr lang="en-US" sz="1600" dirty="0"/>
              <a:t>The “discourse-level” refers to individual sentences, which is coarser than information elements (e.g., events/entities, relations)</a:t>
            </a:r>
          </a:p>
        </p:txBody>
      </p:sp>
      <p:pic>
        <p:nvPicPr>
          <p:cNvPr id="12" name="Picture 11">
            <a:extLst>
              <a:ext uri="{FF2B5EF4-FFF2-40B4-BE49-F238E27FC236}">
                <a16:creationId xmlns:a16="http://schemas.microsoft.com/office/drawing/2014/main" id="{877D8FC5-7E82-B4A0-9F79-DABE576B5168}"/>
              </a:ext>
            </a:extLst>
          </p:cNvPr>
          <p:cNvPicPr>
            <a:picLocks noChangeAspect="1"/>
          </p:cNvPicPr>
          <p:nvPr/>
        </p:nvPicPr>
        <p:blipFill>
          <a:blip r:embed="rId5"/>
          <a:stretch>
            <a:fillRect/>
          </a:stretch>
        </p:blipFill>
        <p:spPr>
          <a:xfrm>
            <a:off x="11537660" y="0"/>
            <a:ext cx="654340" cy="847493"/>
          </a:xfrm>
          <a:prstGeom prst="rect">
            <a:avLst/>
          </a:prstGeom>
        </p:spPr>
      </p:pic>
      <p:pic>
        <p:nvPicPr>
          <p:cNvPr id="13"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3B9C75D-849E-33F9-ADB1-8ACED88947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838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0515600" cy="688975"/>
          </a:xfrm>
        </p:spPr>
        <p:txBody>
          <a:bodyPr>
            <a:normAutofit fontScale="90000"/>
          </a:bodyPr>
          <a:lstStyle/>
          <a:p>
            <a:r>
              <a:rPr lang="en-US" sz="3400" dirty="0"/>
              <a:t>Since then, relevant studies have explored finer-grained</a:t>
            </a:r>
            <a:br>
              <a:rPr lang="en-US" sz="3400" dirty="0"/>
            </a:br>
            <a:r>
              <a:rPr lang="en-US" sz="3400" dirty="0"/>
              <a:t>and more expressive approaches for the detection task</a:t>
            </a:r>
          </a:p>
        </p:txBody>
      </p:sp>
      <p:sp>
        <p:nvSpPr>
          <p:cNvPr id="3" name="Content Placeholder 2">
            <a:extLst>
              <a:ext uri="{FF2B5EF4-FFF2-40B4-BE49-F238E27FC236}">
                <a16:creationId xmlns:a16="http://schemas.microsoft.com/office/drawing/2014/main" id="{40F43AC3-DDEB-4642-9F25-90C1EF7F8447}"/>
              </a:ext>
            </a:extLst>
          </p:cNvPr>
          <p:cNvSpPr>
            <a:spLocks noGrp="1"/>
          </p:cNvSpPr>
          <p:nvPr>
            <p:ph idx="1"/>
          </p:nvPr>
        </p:nvSpPr>
        <p:spPr>
          <a:xfrm>
            <a:off x="670935" y="1538094"/>
            <a:ext cx="10515600" cy="4945063"/>
          </a:xfrm>
        </p:spPr>
        <p:txBody>
          <a:bodyPr/>
          <a:lstStyle/>
          <a:p>
            <a:pPr marL="0" indent="0">
              <a:buNone/>
            </a:pPr>
            <a:r>
              <a:rPr lang="en-US" b="1" dirty="0">
                <a:solidFill>
                  <a:srgbClr val="6C7690"/>
                </a:solidFill>
              </a:rPr>
              <a:t>The recent trends include:</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67</a:t>
            </a:fld>
            <a:endParaRPr lang="en-US"/>
          </a:p>
        </p:txBody>
      </p:sp>
      <p:sp>
        <p:nvSpPr>
          <p:cNvPr id="10" name="Rectangle 9">
            <a:extLst>
              <a:ext uri="{FF2B5EF4-FFF2-40B4-BE49-F238E27FC236}">
                <a16:creationId xmlns:a16="http://schemas.microsoft.com/office/drawing/2014/main" id="{412CB4F4-024A-1844-8E2F-9894FA97A0DF}"/>
              </a:ext>
            </a:extLst>
          </p:cNvPr>
          <p:cNvSpPr/>
          <p:nvPr/>
        </p:nvSpPr>
        <p:spPr>
          <a:xfrm>
            <a:off x="670936" y="2181825"/>
            <a:ext cx="4971582" cy="195146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6CD44C-D940-AF45-8AE9-51D17BC9CCE0}"/>
              </a:ext>
            </a:extLst>
          </p:cNvPr>
          <p:cNvSpPr/>
          <p:nvPr/>
        </p:nvSpPr>
        <p:spPr>
          <a:xfrm>
            <a:off x="5721280" y="2181825"/>
            <a:ext cx="5050345" cy="195146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B71C53-D1D4-1645-95FC-FEBF78AE059C}"/>
              </a:ext>
            </a:extLst>
          </p:cNvPr>
          <p:cNvSpPr/>
          <p:nvPr/>
        </p:nvSpPr>
        <p:spPr>
          <a:xfrm>
            <a:off x="5721279" y="4179473"/>
            <a:ext cx="5050345" cy="195146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6372EA-5AFC-5E49-9626-A194D050B889}"/>
              </a:ext>
            </a:extLst>
          </p:cNvPr>
          <p:cNvSpPr/>
          <p:nvPr/>
        </p:nvSpPr>
        <p:spPr>
          <a:xfrm>
            <a:off x="670936" y="4195427"/>
            <a:ext cx="4971582" cy="195146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5463D9F-9502-554B-AA84-E2EFFD56C5ED}"/>
              </a:ext>
            </a:extLst>
          </p:cNvPr>
          <p:cNvSpPr txBox="1"/>
          <p:nvPr/>
        </p:nvSpPr>
        <p:spPr>
          <a:xfrm>
            <a:off x="5744288" y="3791616"/>
            <a:ext cx="5106099" cy="338554"/>
          </a:xfrm>
          <a:prstGeom prst="rect">
            <a:avLst/>
          </a:prstGeom>
          <a:noFill/>
        </p:spPr>
        <p:txBody>
          <a:bodyPr wrap="square" rtlCol="0">
            <a:spAutoFit/>
          </a:bodyPr>
          <a:lstStyle/>
          <a:p>
            <a:r>
              <a:rPr lang="en-US" sz="1600" dirty="0"/>
              <a:t>Leveraging More Expressive Encoders (Feature Extractors)</a:t>
            </a:r>
          </a:p>
        </p:txBody>
      </p:sp>
      <p:sp>
        <p:nvSpPr>
          <p:cNvPr id="15" name="TextBox 14">
            <a:extLst>
              <a:ext uri="{FF2B5EF4-FFF2-40B4-BE49-F238E27FC236}">
                <a16:creationId xmlns:a16="http://schemas.microsoft.com/office/drawing/2014/main" id="{E44E49A9-47F5-B74C-872D-7A305053D929}"/>
              </a:ext>
            </a:extLst>
          </p:cNvPr>
          <p:cNvSpPr txBox="1"/>
          <p:nvPr/>
        </p:nvSpPr>
        <p:spPr>
          <a:xfrm>
            <a:off x="675805" y="3801568"/>
            <a:ext cx="5050345" cy="338554"/>
          </a:xfrm>
          <a:prstGeom prst="rect">
            <a:avLst/>
          </a:prstGeom>
          <a:noFill/>
        </p:spPr>
        <p:txBody>
          <a:bodyPr wrap="square" rtlCol="0">
            <a:spAutoFit/>
          </a:bodyPr>
          <a:lstStyle/>
          <a:p>
            <a:r>
              <a:rPr lang="en-US" sz="1600" dirty="0"/>
              <a:t>Finer-Grained Structured Representation of News Content</a:t>
            </a:r>
          </a:p>
        </p:txBody>
      </p:sp>
      <p:sp>
        <p:nvSpPr>
          <p:cNvPr id="16" name="TextBox 15">
            <a:extLst>
              <a:ext uri="{FF2B5EF4-FFF2-40B4-BE49-F238E27FC236}">
                <a16:creationId xmlns:a16="http://schemas.microsoft.com/office/drawing/2014/main" id="{B050D869-89C1-9044-81CE-9AA6105E352F}"/>
              </a:ext>
            </a:extLst>
          </p:cNvPr>
          <p:cNvSpPr txBox="1"/>
          <p:nvPr/>
        </p:nvSpPr>
        <p:spPr>
          <a:xfrm>
            <a:off x="6869151" y="5799216"/>
            <a:ext cx="3958227" cy="338554"/>
          </a:xfrm>
          <a:prstGeom prst="rect">
            <a:avLst/>
          </a:prstGeom>
          <a:noFill/>
        </p:spPr>
        <p:txBody>
          <a:bodyPr wrap="square" rtlCol="0">
            <a:spAutoFit/>
          </a:bodyPr>
          <a:lstStyle/>
          <a:p>
            <a:r>
              <a:rPr lang="en-US" sz="1600" dirty="0"/>
              <a:t>Incorporating Additional Context</a:t>
            </a:r>
          </a:p>
        </p:txBody>
      </p:sp>
      <p:sp>
        <p:nvSpPr>
          <p:cNvPr id="17" name="TextBox 16">
            <a:extLst>
              <a:ext uri="{FF2B5EF4-FFF2-40B4-BE49-F238E27FC236}">
                <a16:creationId xmlns:a16="http://schemas.microsoft.com/office/drawing/2014/main" id="{236D4C6A-FA65-224F-9680-B61F72D722D2}"/>
              </a:ext>
            </a:extLst>
          </p:cNvPr>
          <p:cNvSpPr txBox="1"/>
          <p:nvPr/>
        </p:nvSpPr>
        <p:spPr>
          <a:xfrm>
            <a:off x="644339" y="5807775"/>
            <a:ext cx="5099950" cy="338554"/>
          </a:xfrm>
          <a:prstGeom prst="rect">
            <a:avLst/>
          </a:prstGeom>
          <a:noFill/>
        </p:spPr>
        <p:txBody>
          <a:bodyPr wrap="square" rtlCol="0">
            <a:spAutoFit/>
          </a:bodyPr>
          <a:lstStyle/>
          <a:p>
            <a:r>
              <a:rPr lang="en-US" sz="1550" dirty="0"/>
              <a:t>Using More Expressive Reasoning Architectures in the Model</a:t>
            </a:r>
          </a:p>
        </p:txBody>
      </p:sp>
      <p:sp>
        <p:nvSpPr>
          <p:cNvPr id="18" name="TextBox 17">
            <a:extLst>
              <a:ext uri="{FF2B5EF4-FFF2-40B4-BE49-F238E27FC236}">
                <a16:creationId xmlns:a16="http://schemas.microsoft.com/office/drawing/2014/main" id="{7E04FD93-791A-2043-8870-2115C2769820}"/>
              </a:ext>
            </a:extLst>
          </p:cNvPr>
          <p:cNvSpPr txBox="1"/>
          <p:nvPr/>
        </p:nvSpPr>
        <p:spPr>
          <a:xfrm>
            <a:off x="6235585" y="2516726"/>
            <a:ext cx="1547447" cy="338554"/>
          </a:xfrm>
          <a:prstGeom prst="rect">
            <a:avLst/>
          </a:prstGeom>
          <a:noFill/>
        </p:spPr>
        <p:txBody>
          <a:bodyPr wrap="square">
            <a:spAutoFit/>
          </a:bodyPr>
          <a:lstStyle/>
          <a:p>
            <a:pPr lvl="0" algn="ctr"/>
            <a:r>
              <a:rPr lang="en-US" sz="1600" dirty="0"/>
              <a:t>Previously,</a:t>
            </a:r>
          </a:p>
        </p:txBody>
      </p:sp>
      <p:sp>
        <p:nvSpPr>
          <p:cNvPr id="19" name="TextBox 18">
            <a:extLst>
              <a:ext uri="{FF2B5EF4-FFF2-40B4-BE49-F238E27FC236}">
                <a16:creationId xmlns:a16="http://schemas.microsoft.com/office/drawing/2014/main" id="{B98CC5BE-D6B0-BB45-813D-F1359F9503FB}"/>
              </a:ext>
            </a:extLst>
          </p:cNvPr>
          <p:cNvSpPr txBox="1"/>
          <p:nvPr/>
        </p:nvSpPr>
        <p:spPr>
          <a:xfrm>
            <a:off x="8434753" y="2528035"/>
            <a:ext cx="1547447" cy="338554"/>
          </a:xfrm>
          <a:prstGeom prst="rect">
            <a:avLst/>
          </a:prstGeom>
          <a:noFill/>
        </p:spPr>
        <p:txBody>
          <a:bodyPr wrap="square">
            <a:spAutoFit/>
          </a:bodyPr>
          <a:lstStyle/>
          <a:p>
            <a:pPr lvl="0" algn="ctr"/>
            <a:r>
              <a:rPr lang="en-US" sz="1600" dirty="0"/>
              <a:t>More Recently,</a:t>
            </a:r>
          </a:p>
        </p:txBody>
      </p:sp>
      <p:pic>
        <p:nvPicPr>
          <p:cNvPr id="20" name="Google Shape;69;p15">
            <a:extLst>
              <a:ext uri="{FF2B5EF4-FFF2-40B4-BE49-F238E27FC236}">
                <a16:creationId xmlns:a16="http://schemas.microsoft.com/office/drawing/2014/main" id="{5C81E7B5-CDD6-4A4E-9CF3-4E3404B287CB}"/>
              </a:ext>
            </a:extLst>
          </p:cNvPr>
          <p:cNvPicPr preferRelativeResize="0"/>
          <p:nvPr/>
        </p:nvPicPr>
        <p:blipFill rotWithShape="1">
          <a:blip r:embed="rId2">
            <a:alphaModFix/>
          </a:blip>
          <a:srcRect l="27459" t="13601" r="60304" b="75407"/>
          <a:stretch/>
        </p:blipFill>
        <p:spPr>
          <a:xfrm>
            <a:off x="6624591" y="2931083"/>
            <a:ext cx="769434" cy="234176"/>
          </a:xfrm>
          <a:prstGeom prst="rect">
            <a:avLst/>
          </a:prstGeom>
          <a:noFill/>
          <a:ln>
            <a:noFill/>
          </a:ln>
        </p:spPr>
      </p:pic>
      <p:sp>
        <p:nvSpPr>
          <p:cNvPr id="22" name="Rounded Rectangle 21">
            <a:extLst>
              <a:ext uri="{FF2B5EF4-FFF2-40B4-BE49-F238E27FC236}">
                <a16:creationId xmlns:a16="http://schemas.microsoft.com/office/drawing/2014/main" id="{5B1F6E2A-896D-9947-A691-1B5A28085521}"/>
              </a:ext>
            </a:extLst>
          </p:cNvPr>
          <p:cNvSpPr/>
          <p:nvPr/>
        </p:nvSpPr>
        <p:spPr>
          <a:xfrm>
            <a:off x="8764858" y="2931083"/>
            <a:ext cx="814039" cy="234176"/>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F5B565D-AE8C-9644-8A62-C5BF90B05714}"/>
              </a:ext>
            </a:extLst>
          </p:cNvPr>
          <p:cNvSpPr txBox="1"/>
          <p:nvPr/>
        </p:nvSpPr>
        <p:spPr>
          <a:xfrm>
            <a:off x="8409304" y="2879257"/>
            <a:ext cx="1547447" cy="338554"/>
          </a:xfrm>
          <a:prstGeom prst="rect">
            <a:avLst/>
          </a:prstGeom>
          <a:noFill/>
        </p:spPr>
        <p:txBody>
          <a:bodyPr wrap="square">
            <a:spAutoFit/>
          </a:bodyPr>
          <a:lstStyle/>
          <a:p>
            <a:pPr lvl="0" algn="ctr"/>
            <a:r>
              <a:rPr lang="en-US" sz="1600" dirty="0"/>
              <a:t>BERT</a:t>
            </a:r>
          </a:p>
        </p:txBody>
      </p:sp>
      <p:pic>
        <p:nvPicPr>
          <p:cNvPr id="13314" name="Picture 2">
            <a:extLst>
              <a:ext uri="{FF2B5EF4-FFF2-40B4-BE49-F238E27FC236}">
                <a16:creationId xmlns:a16="http://schemas.microsoft.com/office/drawing/2014/main" id="{CFA53762-2BFE-4C4C-9CA0-BD8C65EA5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51" y="2391866"/>
            <a:ext cx="3200400" cy="127015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9180B14-E34A-A749-A6D2-97C7C7F62ECA}"/>
              </a:ext>
            </a:extLst>
          </p:cNvPr>
          <p:cNvSpPr txBox="1"/>
          <p:nvPr/>
        </p:nvSpPr>
        <p:spPr>
          <a:xfrm>
            <a:off x="4125951" y="2448808"/>
            <a:ext cx="1547447" cy="1077218"/>
          </a:xfrm>
          <a:prstGeom prst="rect">
            <a:avLst/>
          </a:prstGeom>
          <a:noFill/>
        </p:spPr>
        <p:txBody>
          <a:bodyPr wrap="square">
            <a:spAutoFit/>
          </a:bodyPr>
          <a:lstStyle/>
          <a:p>
            <a:pPr lvl="0" algn="ctr"/>
            <a:r>
              <a:rPr lang="en-US" sz="1600" dirty="0"/>
              <a:t>Event</a:t>
            </a:r>
          </a:p>
          <a:p>
            <a:pPr lvl="0" algn="ctr"/>
            <a:r>
              <a:rPr lang="en-US" sz="1600" dirty="0"/>
              <a:t>Entity</a:t>
            </a:r>
          </a:p>
          <a:p>
            <a:pPr lvl="0" algn="ctr"/>
            <a:r>
              <a:rPr lang="en-US" sz="1600" dirty="0"/>
              <a:t>Relations</a:t>
            </a:r>
          </a:p>
          <a:p>
            <a:pPr lvl="0" algn="ctr"/>
            <a:r>
              <a:rPr lang="en-US" sz="1600" dirty="0"/>
              <a:t>AMR</a:t>
            </a:r>
          </a:p>
        </p:txBody>
      </p:sp>
      <p:graphicFrame>
        <p:nvGraphicFramePr>
          <p:cNvPr id="24" name="Diagram 23">
            <a:extLst>
              <a:ext uri="{FF2B5EF4-FFF2-40B4-BE49-F238E27FC236}">
                <a16:creationId xmlns:a16="http://schemas.microsoft.com/office/drawing/2014/main" id="{1B0E2651-07C7-A843-8D60-B9DD8AB034CA}"/>
              </a:ext>
            </a:extLst>
          </p:cNvPr>
          <p:cNvGraphicFramePr/>
          <p:nvPr/>
        </p:nvGraphicFramePr>
        <p:xfrm>
          <a:off x="6380805" y="4363440"/>
          <a:ext cx="2534801" cy="1458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316" name="Picture 4" descr="Graph Attention Networks Under the Hood | by Giuseppe Futia | Towards Data  Science">
            <a:extLst>
              <a:ext uri="{FF2B5EF4-FFF2-40B4-BE49-F238E27FC236}">
                <a16:creationId xmlns:a16="http://schemas.microsoft.com/office/drawing/2014/main" id="{9C577C73-E888-5640-94DF-057811296E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5526" y="4769210"/>
            <a:ext cx="1491818" cy="9678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464DFF9-79F0-0E4D-9AA3-7FC7D19FFFDD}"/>
              </a:ext>
            </a:extLst>
          </p:cNvPr>
          <p:cNvSpPr txBox="1"/>
          <p:nvPr/>
        </p:nvSpPr>
        <p:spPr>
          <a:xfrm>
            <a:off x="2070200" y="4288215"/>
            <a:ext cx="1795061" cy="523220"/>
          </a:xfrm>
          <a:prstGeom prst="rect">
            <a:avLst/>
          </a:prstGeom>
          <a:noFill/>
        </p:spPr>
        <p:txBody>
          <a:bodyPr wrap="square">
            <a:spAutoFit/>
          </a:bodyPr>
          <a:lstStyle/>
          <a:p>
            <a:pPr lvl="0" algn="r"/>
            <a:r>
              <a:rPr lang="en-US" sz="1400" dirty="0">
                <a:solidFill>
                  <a:schemeClr val="tx1">
                    <a:lumMod val="75000"/>
                    <a:lumOff val="25000"/>
                  </a:schemeClr>
                </a:solidFill>
              </a:rPr>
              <a:t>Multi-Layer Graph Attention Networks</a:t>
            </a:r>
          </a:p>
        </p:txBody>
      </p:sp>
      <p:pic>
        <p:nvPicPr>
          <p:cNvPr id="26" name="Picture 25">
            <a:extLst>
              <a:ext uri="{FF2B5EF4-FFF2-40B4-BE49-F238E27FC236}">
                <a16:creationId xmlns:a16="http://schemas.microsoft.com/office/drawing/2014/main" id="{8104A434-8FE8-7DFF-D138-43B94B752022}"/>
              </a:ext>
            </a:extLst>
          </p:cNvPr>
          <p:cNvPicPr>
            <a:picLocks noChangeAspect="1"/>
          </p:cNvPicPr>
          <p:nvPr/>
        </p:nvPicPr>
        <p:blipFill>
          <a:blip r:embed="rId10"/>
          <a:stretch>
            <a:fillRect/>
          </a:stretch>
        </p:blipFill>
        <p:spPr>
          <a:xfrm>
            <a:off x="11537660" y="0"/>
            <a:ext cx="654340" cy="847493"/>
          </a:xfrm>
          <a:prstGeom prst="rect">
            <a:avLst/>
          </a:prstGeom>
        </p:spPr>
      </p:pic>
      <p:pic>
        <p:nvPicPr>
          <p:cNvPr id="2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2D6BEC10-1A42-E83C-265A-C3390429A0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482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Categorization of Semantic Consistency-based Fake News Detection</a:t>
            </a:r>
          </a:p>
        </p:txBody>
      </p:sp>
      <p:pic>
        <p:nvPicPr>
          <p:cNvPr id="21" name="Content Placeholder 20">
            <a:extLst>
              <a:ext uri="{FF2B5EF4-FFF2-40B4-BE49-F238E27FC236}">
                <a16:creationId xmlns:a16="http://schemas.microsoft.com/office/drawing/2014/main" id="{3DD7C7F1-3E74-C417-4CB2-3C5BB43B04BC}"/>
              </a:ext>
            </a:extLst>
          </p:cNvPr>
          <p:cNvPicPr>
            <a:picLocks noGrp="1" noChangeAspect="1"/>
          </p:cNvPicPr>
          <p:nvPr>
            <p:ph idx="1"/>
          </p:nvPr>
        </p:nvPicPr>
        <p:blipFill>
          <a:blip r:embed="rId2"/>
          <a:stretch>
            <a:fillRect/>
          </a:stretch>
        </p:blipFill>
        <p:spPr>
          <a:xfrm>
            <a:off x="4191000" y="1472787"/>
            <a:ext cx="4088026" cy="688974"/>
          </a:xfrm>
        </p:spPr>
      </p:pic>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68</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CAFFA77-457D-ED72-F919-F6F896302C2F}"/>
              </a:ext>
            </a:extLst>
          </p:cNvPr>
          <p:cNvSpPr/>
          <p:nvPr/>
        </p:nvSpPr>
        <p:spPr>
          <a:xfrm>
            <a:off x="2008184" y="2494561"/>
            <a:ext cx="1996166" cy="64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Within-Document</a:t>
            </a:r>
          </a:p>
          <a:p>
            <a:pPr algn="ctr"/>
            <a:r>
              <a:rPr lang="en-US" dirty="0">
                <a:solidFill>
                  <a:schemeClr val="tx1">
                    <a:lumMod val="85000"/>
                    <a:lumOff val="15000"/>
                  </a:schemeClr>
                </a:solidFill>
              </a:rPr>
              <a:t>Multi-Media</a:t>
            </a:r>
          </a:p>
        </p:txBody>
      </p:sp>
      <p:sp>
        <p:nvSpPr>
          <p:cNvPr id="32" name="Rectangle 31">
            <a:extLst>
              <a:ext uri="{FF2B5EF4-FFF2-40B4-BE49-F238E27FC236}">
                <a16:creationId xmlns:a16="http://schemas.microsoft.com/office/drawing/2014/main" id="{CDA51857-3915-6D61-38CD-019CAD2AB9F0}"/>
              </a:ext>
            </a:extLst>
          </p:cNvPr>
          <p:cNvSpPr/>
          <p:nvPr/>
        </p:nvSpPr>
        <p:spPr>
          <a:xfrm>
            <a:off x="5146500" y="2553683"/>
            <a:ext cx="1976440" cy="564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85000"/>
                    <a:lumOff val="15000"/>
                  </a:schemeClr>
                </a:solidFill>
              </a:rPr>
              <a:t>Est’d</a:t>
            </a:r>
            <a:r>
              <a:rPr lang="en-US" dirty="0">
                <a:solidFill>
                  <a:schemeClr val="tx1">
                    <a:lumMod val="85000"/>
                    <a:lumOff val="15000"/>
                  </a:schemeClr>
                </a:solidFill>
              </a:rPr>
              <a:t> Background Knowledge</a:t>
            </a:r>
          </a:p>
        </p:txBody>
      </p:sp>
      <p:sp>
        <p:nvSpPr>
          <p:cNvPr id="34" name="Rectangle 33">
            <a:extLst>
              <a:ext uri="{FF2B5EF4-FFF2-40B4-BE49-F238E27FC236}">
                <a16:creationId xmlns:a16="http://schemas.microsoft.com/office/drawing/2014/main" id="{57153DF8-B5C3-C0E5-5946-59E6B0D298BA}"/>
              </a:ext>
            </a:extLst>
          </p:cNvPr>
          <p:cNvSpPr/>
          <p:nvPr/>
        </p:nvSpPr>
        <p:spPr>
          <a:xfrm>
            <a:off x="8166846" y="2509137"/>
            <a:ext cx="1871662" cy="642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Context Awareness</a:t>
            </a:r>
          </a:p>
        </p:txBody>
      </p:sp>
      <p:sp>
        <p:nvSpPr>
          <p:cNvPr id="27" name="Bent-Up Arrow 26">
            <a:extLst>
              <a:ext uri="{FF2B5EF4-FFF2-40B4-BE49-F238E27FC236}">
                <a16:creationId xmlns:a16="http://schemas.microsoft.com/office/drawing/2014/main" id="{6B2771C2-BB63-67AC-C51E-9980CFB6F821}"/>
              </a:ext>
            </a:extLst>
          </p:cNvPr>
          <p:cNvSpPr/>
          <p:nvPr/>
        </p:nvSpPr>
        <p:spPr>
          <a:xfrm rot="5400000">
            <a:off x="1937214" y="332189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8" name="Bent-Up Arrow 37">
            <a:extLst>
              <a:ext uri="{FF2B5EF4-FFF2-40B4-BE49-F238E27FC236}">
                <a16:creationId xmlns:a16="http://schemas.microsoft.com/office/drawing/2014/main" id="{ABD345D1-7E2C-C6B5-F3DA-D815C051664D}"/>
              </a:ext>
            </a:extLst>
          </p:cNvPr>
          <p:cNvSpPr/>
          <p:nvPr/>
        </p:nvSpPr>
        <p:spPr>
          <a:xfrm rot="5400000">
            <a:off x="1937213" y="391504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9" name="Bent-Up Arrow 38">
            <a:extLst>
              <a:ext uri="{FF2B5EF4-FFF2-40B4-BE49-F238E27FC236}">
                <a16:creationId xmlns:a16="http://schemas.microsoft.com/office/drawing/2014/main" id="{71BACE4C-421D-D3DB-0163-622C503920C9}"/>
              </a:ext>
            </a:extLst>
          </p:cNvPr>
          <p:cNvSpPr/>
          <p:nvPr/>
        </p:nvSpPr>
        <p:spPr>
          <a:xfrm rot="5400000">
            <a:off x="1937213" y="450818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0" name="Bent-Up Arrow 39">
            <a:extLst>
              <a:ext uri="{FF2B5EF4-FFF2-40B4-BE49-F238E27FC236}">
                <a16:creationId xmlns:a16="http://schemas.microsoft.com/office/drawing/2014/main" id="{3AEB1582-73CF-B005-FD90-91AAD36467EF}"/>
              </a:ext>
            </a:extLst>
          </p:cNvPr>
          <p:cNvSpPr/>
          <p:nvPr/>
        </p:nvSpPr>
        <p:spPr>
          <a:xfrm rot="5400000">
            <a:off x="1937213" y="510132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1FB5AB99-0599-466D-9CBC-8C674651E3F4}"/>
              </a:ext>
            </a:extLst>
          </p:cNvPr>
          <p:cNvSpPr/>
          <p:nvPr/>
        </p:nvSpPr>
        <p:spPr>
          <a:xfrm>
            <a:off x="2422683" y="3447544"/>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928338BC-A11B-AAF9-FA60-09AAAD7E9541}"/>
              </a:ext>
            </a:extLst>
          </p:cNvPr>
          <p:cNvSpPr/>
          <p:nvPr/>
        </p:nvSpPr>
        <p:spPr>
          <a:xfrm>
            <a:off x="2422682" y="405740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26AEB6BE-43AF-8D89-8BE0-508A3C139A5E}"/>
              </a:ext>
            </a:extLst>
          </p:cNvPr>
          <p:cNvSpPr/>
          <p:nvPr/>
        </p:nvSpPr>
        <p:spPr>
          <a:xfrm>
            <a:off x="2422682" y="528406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Multi-Frame </a:t>
            </a:r>
            <a:r>
              <a:rPr lang="en-US" sz="1250" dirty="0">
                <a:solidFill>
                  <a:schemeClr val="tx1">
                    <a:lumMod val="85000"/>
                    <a:lumOff val="15000"/>
                  </a:schemeClr>
                </a:solidFill>
              </a:rPr>
              <a:t>Pooling for Videos</a:t>
            </a:r>
          </a:p>
        </p:txBody>
      </p:sp>
      <p:sp>
        <p:nvSpPr>
          <p:cNvPr id="44" name="Rounded Rectangle 43">
            <a:extLst>
              <a:ext uri="{FF2B5EF4-FFF2-40B4-BE49-F238E27FC236}">
                <a16:creationId xmlns:a16="http://schemas.microsoft.com/office/drawing/2014/main" id="{092E37A8-0D18-A647-5D59-0334FA468C2D}"/>
              </a:ext>
            </a:extLst>
          </p:cNvPr>
          <p:cNvSpPr/>
          <p:nvPr/>
        </p:nvSpPr>
        <p:spPr>
          <a:xfrm>
            <a:off x="2422682" y="4669539"/>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6A00FC9-0C12-4AEB-944C-F76453733284}"/>
              </a:ext>
            </a:extLst>
          </p:cNvPr>
          <p:cNvSpPr txBox="1"/>
          <p:nvPr/>
        </p:nvSpPr>
        <p:spPr>
          <a:xfrm>
            <a:off x="4191000" y="1647997"/>
            <a:ext cx="4088027" cy="338554"/>
          </a:xfrm>
          <a:prstGeom prst="rect">
            <a:avLst/>
          </a:prstGeom>
          <a:noFill/>
        </p:spPr>
        <p:txBody>
          <a:bodyPr wrap="square">
            <a:spAutoFit/>
          </a:bodyPr>
          <a:lstStyle/>
          <a:p>
            <a:pPr lvl="0" algn="ctr"/>
            <a:r>
              <a:rPr lang="en-US" sz="1600" dirty="0"/>
              <a:t>Semantic Consistency for Fake News Detection</a:t>
            </a:r>
          </a:p>
        </p:txBody>
      </p:sp>
      <p:sp>
        <p:nvSpPr>
          <p:cNvPr id="46" name="Bent-Up Arrow 45">
            <a:extLst>
              <a:ext uri="{FF2B5EF4-FFF2-40B4-BE49-F238E27FC236}">
                <a16:creationId xmlns:a16="http://schemas.microsoft.com/office/drawing/2014/main" id="{1C75CFAC-66DE-B0C7-3488-551C8F28B29D}"/>
              </a:ext>
            </a:extLst>
          </p:cNvPr>
          <p:cNvSpPr/>
          <p:nvPr/>
        </p:nvSpPr>
        <p:spPr>
          <a:xfrm rot="5400000">
            <a:off x="5080524" y="33260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7" name="Bent-Up Arrow 46">
            <a:extLst>
              <a:ext uri="{FF2B5EF4-FFF2-40B4-BE49-F238E27FC236}">
                <a16:creationId xmlns:a16="http://schemas.microsoft.com/office/drawing/2014/main" id="{9AB160CE-DF69-FCDC-60FB-EC90FA25347D}"/>
              </a:ext>
            </a:extLst>
          </p:cNvPr>
          <p:cNvSpPr/>
          <p:nvPr/>
        </p:nvSpPr>
        <p:spPr>
          <a:xfrm rot="5400000">
            <a:off x="5080523" y="391915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8" name="Bent-Up Arrow 47">
            <a:extLst>
              <a:ext uri="{FF2B5EF4-FFF2-40B4-BE49-F238E27FC236}">
                <a16:creationId xmlns:a16="http://schemas.microsoft.com/office/drawing/2014/main" id="{1C66B124-F9A5-5BB1-42AD-19494C7E94C8}"/>
              </a:ext>
            </a:extLst>
          </p:cNvPr>
          <p:cNvSpPr/>
          <p:nvPr/>
        </p:nvSpPr>
        <p:spPr>
          <a:xfrm rot="5400000">
            <a:off x="5080523" y="4512300"/>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9" name="Bent-Up Arrow 48">
            <a:extLst>
              <a:ext uri="{FF2B5EF4-FFF2-40B4-BE49-F238E27FC236}">
                <a16:creationId xmlns:a16="http://schemas.microsoft.com/office/drawing/2014/main" id="{DB109280-7470-519B-CDC4-103673D83018}"/>
              </a:ext>
            </a:extLst>
          </p:cNvPr>
          <p:cNvSpPr/>
          <p:nvPr/>
        </p:nvSpPr>
        <p:spPr>
          <a:xfrm rot="5400000">
            <a:off x="5080523" y="5105443"/>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0D0B541F-DED9-B05A-4093-AEB2C9FC2B66}"/>
              </a:ext>
            </a:extLst>
          </p:cNvPr>
          <p:cNvSpPr/>
          <p:nvPr/>
        </p:nvSpPr>
        <p:spPr>
          <a:xfrm>
            <a:off x="5565993" y="345166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Textual Knowledge</a:t>
            </a:r>
          </a:p>
        </p:txBody>
      </p:sp>
      <p:sp>
        <p:nvSpPr>
          <p:cNvPr id="51" name="Rounded Rectangle 50">
            <a:extLst>
              <a:ext uri="{FF2B5EF4-FFF2-40B4-BE49-F238E27FC236}">
                <a16:creationId xmlns:a16="http://schemas.microsoft.com/office/drawing/2014/main" id="{D7016A5D-908A-4387-E5DE-577155E4BEB4}"/>
              </a:ext>
            </a:extLst>
          </p:cNvPr>
          <p:cNvSpPr/>
          <p:nvPr/>
        </p:nvSpPr>
        <p:spPr>
          <a:xfrm>
            <a:off x="5565992" y="406151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Structural Knowledge</a:t>
            </a:r>
          </a:p>
        </p:txBody>
      </p:sp>
      <p:sp>
        <p:nvSpPr>
          <p:cNvPr id="52" name="Rounded Rectangle 51">
            <a:extLst>
              <a:ext uri="{FF2B5EF4-FFF2-40B4-BE49-F238E27FC236}">
                <a16:creationId xmlns:a16="http://schemas.microsoft.com/office/drawing/2014/main" id="{81C6B3D2-93F0-14A6-970A-E322C912932F}"/>
              </a:ext>
            </a:extLst>
          </p:cNvPr>
          <p:cNvSpPr/>
          <p:nvPr/>
        </p:nvSpPr>
        <p:spPr>
          <a:xfrm>
            <a:off x="5565992" y="528817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Entity/Event/</a:t>
            </a:r>
          </a:p>
          <a:p>
            <a:pPr algn="ctr"/>
            <a:r>
              <a:rPr lang="en-US" sz="1250" dirty="0">
                <a:solidFill>
                  <a:schemeClr val="tx1">
                    <a:lumMod val="85000"/>
                    <a:lumOff val="15000"/>
                  </a:schemeClr>
                </a:solidFill>
              </a:rPr>
              <a:t>Claim Level Linking </a:t>
            </a:r>
          </a:p>
        </p:txBody>
      </p:sp>
      <p:sp>
        <p:nvSpPr>
          <p:cNvPr id="53" name="Rounded Rectangle 52">
            <a:extLst>
              <a:ext uri="{FF2B5EF4-FFF2-40B4-BE49-F238E27FC236}">
                <a16:creationId xmlns:a16="http://schemas.microsoft.com/office/drawing/2014/main" id="{393D1603-2F2F-CB5E-72C7-C04421128A56}"/>
              </a:ext>
            </a:extLst>
          </p:cNvPr>
          <p:cNvSpPr/>
          <p:nvPr/>
        </p:nvSpPr>
        <p:spPr>
          <a:xfrm>
            <a:off x="5565992" y="4673655"/>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85000"/>
                    <a:lumOff val="15000"/>
                  </a:schemeClr>
                </a:solidFill>
              </a:rPr>
              <a:t>Heterogeneous</a:t>
            </a:r>
          </a:p>
          <a:p>
            <a:pPr algn="ctr"/>
            <a:r>
              <a:rPr lang="en-US" sz="1550" dirty="0">
                <a:solidFill>
                  <a:schemeClr val="tx1">
                    <a:lumMod val="85000"/>
                    <a:lumOff val="15000"/>
                  </a:schemeClr>
                </a:solidFill>
              </a:rPr>
              <a:t>Representation</a:t>
            </a:r>
          </a:p>
        </p:txBody>
      </p:sp>
      <p:sp>
        <p:nvSpPr>
          <p:cNvPr id="62" name="Bent-Up Arrow 61">
            <a:extLst>
              <a:ext uri="{FF2B5EF4-FFF2-40B4-BE49-F238E27FC236}">
                <a16:creationId xmlns:a16="http://schemas.microsoft.com/office/drawing/2014/main" id="{A2DE4A99-185F-88D5-F9A2-4F305BC81A53}"/>
              </a:ext>
            </a:extLst>
          </p:cNvPr>
          <p:cNvSpPr/>
          <p:nvPr/>
        </p:nvSpPr>
        <p:spPr>
          <a:xfrm rot="5400000">
            <a:off x="8069927" y="3363085"/>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3" name="Bent-Up Arrow 62">
            <a:extLst>
              <a:ext uri="{FF2B5EF4-FFF2-40B4-BE49-F238E27FC236}">
                <a16:creationId xmlns:a16="http://schemas.microsoft.com/office/drawing/2014/main" id="{56E9A10E-2F5F-1553-97F3-14D1F6496FB3}"/>
              </a:ext>
            </a:extLst>
          </p:cNvPr>
          <p:cNvSpPr/>
          <p:nvPr/>
        </p:nvSpPr>
        <p:spPr>
          <a:xfrm rot="5400000">
            <a:off x="8069926" y="395622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4" name="Bent-Up Arrow 63">
            <a:extLst>
              <a:ext uri="{FF2B5EF4-FFF2-40B4-BE49-F238E27FC236}">
                <a16:creationId xmlns:a16="http://schemas.microsoft.com/office/drawing/2014/main" id="{D0618EE2-2F38-2251-D2B9-7D5A697783E7}"/>
              </a:ext>
            </a:extLst>
          </p:cNvPr>
          <p:cNvSpPr/>
          <p:nvPr/>
        </p:nvSpPr>
        <p:spPr>
          <a:xfrm rot="5400000">
            <a:off x="8069926" y="454937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5" name="Bent-Up Arrow 64">
            <a:extLst>
              <a:ext uri="{FF2B5EF4-FFF2-40B4-BE49-F238E27FC236}">
                <a16:creationId xmlns:a16="http://schemas.microsoft.com/office/drawing/2014/main" id="{BC9F249A-B937-B57C-5D7F-ABDEA19E3515}"/>
              </a:ext>
            </a:extLst>
          </p:cNvPr>
          <p:cNvSpPr/>
          <p:nvPr/>
        </p:nvSpPr>
        <p:spPr>
          <a:xfrm rot="5400000">
            <a:off x="8069926" y="51425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860E1F69-2B6E-FA43-9FA5-3F735E74291A}"/>
              </a:ext>
            </a:extLst>
          </p:cNvPr>
          <p:cNvSpPr/>
          <p:nvPr/>
        </p:nvSpPr>
        <p:spPr>
          <a:xfrm>
            <a:off x="8555396" y="348873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D0C221D-E18A-88FD-6D14-6FCFE855516D}"/>
              </a:ext>
            </a:extLst>
          </p:cNvPr>
          <p:cNvSpPr/>
          <p:nvPr/>
        </p:nvSpPr>
        <p:spPr>
          <a:xfrm>
            <a:off x="8555395" y="409858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Reader</a:t>
            </a:r>
          </a:p>
          <a:p>
            <a:pPr algn="ctr"/>
            <a:r>
              <a:rPr lang="en-US" sz="1600" dirty="0">
                <a:solidFill>
                  <a:schemeClr val="tx1">
                    <a:lumMod val="85000"/>
                    <a:lumOff val="15000"/>
                  </a:schemeClr>
                </a:solidFill>
              </a:rPr>
              <a:t>Comments</a:t>
            </a:r>
          </a:p>
        </p:txBody>
      </p:sp>
      <p:sp>
        <p:nvSpPr>
          <p:cNvPr id="68" name="Rounded Rectangle 67">
            <a:extLst>
              <a:ext uri="{FF2B5EF4-FFF2-40B4-BE49-F238E27FC236}">
                <a16:creationId xmlns:a16="http://schemas.microsoft.com/office/drawing/2014/main" id="{E8DC54D0-7731-140B-6E17-7AECFBBF0556}"/>
              </a:ext>
            </a:extLst>
          </p:cNvPr>
          <p:cNvSpPr/>
          <p:nvPr/>
        </p:nvSpPr>
        <p:spPr>
          <a:xfrm>
            <a:off x="8555395" y="5325248"/>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D4667AC-E8FD-5439-786B-BC1E0EDA1BD1}"/>
              </a:ext>
            </a:extLst>
          </p:cNvPr>
          <p:cNvSpPr/>
          <p:nvPr/>
        </p:nvSpPr>
        <p:spPr>
          <a:xfrm>
            <a:off x="8555395" y="471072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1B7F94F-2BD8-82EC-56E0-37C5AFEB6C7D}"/>
              </a:ext>
            </a:extLst>
          </p:cNvPr>
          <p:cNvCxnSpPr>
            <a:cxnSpLocks/>
            <a:endCxn id="21" idx="2"/>
          </p:cNvCxnSpPr>
          <p:nvPr/>
        </p:nvCxnSpPr>
        <p:spPr>
          <a:xfrm flipV="1">
            <a:off x="5923705" y="2161761"/>
            <a:ext cx="311308" cy="36720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C98749-BD48-6E40-063E-03CB7F507D64}"/>
              </a:ext>
            </a:extLst>
          </p:cNvPr>
          <p:cNvCxnSpPr>
            <a:cxnSpLocks/>
            <a:endCxn id="21" idx="2"/>
          </p:cNvCxnSpPr>
          <p:nvPr/>
        </p:nvCxnSpPr>
        <p:spPr>
          <a:xfrm flipV="1">
            <a:off x="3985122" y="2161761"/>
            <a:ext cx="2249891" cy="327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820A67-B6EC-76A6-E0C1-317E191B01AF}"/>
              </a:ext>
            </a:extLst>
          </p:cNvPr>
          <p:cNvCxnSpPr>
            <a:cxnSpLocks/>
            <a:endCxn id="21" idx="2"/>
          </p:cNvCxnSpPr>
          <p:nvPr/>
        </p:nvCxnSpPr>
        <p:spPr>
          <a:xfrm flipH="1" flipV="1">
            <a:off x="6235013" y="2161761"/>
            <a:ext cx="1916977" cy="34737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E56D6B1-F88F-6C0B-ADF3-CC327C656E92}"/>
              </a:ext>
            </a:extLst>
          </p:cNvPr>
          <p:cNvSpPr txBox="1"/>
          <p:nvPr/>
        </p:nvSpPr>
        <p:spPr>
          <a:xfrm>
            <a:off x="2313777" y="3475859"/>
            <a:ext cx="1671345" cy="446276"/>
          </a:xfrm>
          <a:prstGeom prst="rect">
            <a:avLst/>
          </a:prstGeom>
          <a:noFill/>
        </p:spPr>
        <p:txBody>
          <a:bodyPr wrap="square" rtlCol="0">
            <a:spAutoFit/>
          </a:bodyPr>
          <a:lstStyle/>
          <a:p>
            <a:pPr algn="ctr"/>
            <a:r>
              <a:rPr lang="en-US" sz="1200" dirty="0"/>
              <a:t>Attention-Guided</a:t>
            </a:r>
          </a:p>
          <a:p>
            <a:pPr algn="ctr"/>
            <a:r>
              <a:rPr lang="en-US" sz="1100" dirty="0"/>
              <a:t>Cross-Modal Interaction</a:t>
            </a:r>
          </a:p>
        </p:txBody>
      </p:sp>
      <p:sp>
        <p:nvSpPr>
          <p:cNvPr id="84" name="TextBox 83">
            <a:extLst>
              <a:ext uri="{FF2B5EF4-FFF2-40B4-BE49-F238E27FC236}">
                <a16:creationId xmlns:a16="http://schemas.microsoft.com/office/drawing/2014/main" id="{6103AECF-E4AD-1566-F322-47B4066E2C85}"/>
              </a:ext>
            </a:extLst>
          </p:cNvPr>
          <p:cNvSpPr txBox="1"/>
          <p:nvPr/>
        </p:nvSpPr>
        <p:spPr>
          <a:xfrm>
            <a:off x="2447394" y="4177204"/>
            <a:ext cx="1457163" cy="338554"/>
          </a:xfrm>
          <a:prstGeom prst="rect">
            <a:avLst/>
          </a:prstGeom>
          <a:noFill/>
        </p:spPr>
        <p:txBody>
          <a:bodyPr wrap="square" rtlCol="0">
            <a:spAutoFit/>
          </a:bodyPr>
          <a:lstStyle/>
          <a:p>
            <a:pPr algn="ctr"/>
            <a:r>
              <a:rPr lang="en-US" sz="1600" dirty="0"/>
              <a:t>CLIP encoders</a:t>
            </a:r>
          </a:p>
        </p:txBody>
      </p:sp>
      <p:sp>
        <p:nvSpPr>
          <p:cNvPr id="85" name="TextBox 84">
            <a:extLst>
              <a:ext uri="{FF2B5EF4-FFF2-40B4-BE49-F238E27FC236}">
                <a16:creationId xmlns:a16="http://schemas.microsoft.com/office/drawing/2014/main" id="{1688A105-8774-D346-A556-BD834C099134}"/>
              </a:ext>
            </a:extLst>
          </p:cNvPr>
          <p:cNvSpPr txBox="1"/>
          <p:nvPr/>
        </p:nvSpPr>
        <p:spPr>
          <a:xfrm>
            <a:off x="2366828" y="4653860"/>
            <a:ext cx="1618294" cy="584775"/>
          </a:xfrm>
          <a:prstGeom prst="rect">
            <a:avLst/>
          </a:prstGeom>
          <a:noFill/>
        </p:spPr>
        <p:txBody>
          <a:bodyPr wrap="square" rtlCol="0">
            <a:spAutoFit/>
          </a:bodyPr>
          <a:lstStyle/>
          <a:p>
            <a:pPr algn="ctr"/>
            <a:r>
              <a:rPr lang="en-US" sz="1600" dirty="0"/>
              <a:t>IE/AMR graph reasoning</a:t>
            </a:r>
          </a:p>
        </p:txBody>
      </p:sp>
      <p:sp>
        <p:nvSpPr>
          <p:cNvPr id="86" name="TextBox 85">
            <a:extLst>
              <a:ext uri="{FF2B5EF4-FFF2-40B4-BE49-F238E27FC236}">
                <a16:creationId xmlns:a16="http://schemas.microsoft.com/office/drawing/2014/main" id="{28601857-C09D-8328-1376-CF18248234E1}"/>
              </a:ext>
            </a:extLst>
          </p:cNvPr>
          <p:cNvSpPr txBox="1"/>
          <p:nvPr/>
        </p:nvSpPr>
        <p:spPr>
          <a:xfrm>
            <a:off x="8544751" y="5296518"/>
            <a:ext cx="1457163" cy="584775"/>
          </a:xfrm>
          <a:prstGeom prst="rect">
            <a:avLst/>
          </a:prstGeom>
          <a:noFill/>
        </p:spPr>
        <p:txBody>
          <a:bodyPr wrap="square" rtlCol="0">
            <a:spAutoFit/>
          </a:bodyPr>
          <a:lstStyle/>
          <a:p>
            <a:pPr algn="ctr"/>
            <a:r>
              <a:rPr lang="en-US" sz="1600" dirty="0"/>
              <a:t>User Preference</a:t>
            </a:r>
          </a:p>
        </p:txBody>
      </p:sp>
      <p:sp>
        <p:nvSpPr>
          <p:cNvPr id="87" name="TextBox 86">
            <a:extLst>
              <a:ext uri="{FF2B5EF4-FFF2-40B4-BE49-F238E27FC236}">
                <a16:creationId xmlns:a16="http://schemas.microsoft.com/office/drawing/2014/main" id="{15BC2BEC-F364-04BE-6DAE-9E6310F70B14}"/>
              </a:ext>
            </a:extLst>
          </p:cNvPr>
          <p:cNvSpPr txBox="1"/>
          <p:nvPr/>
        </p:nvSpPr>
        <p:spPr>
          <a:xfrm>
            <a:off x="8544750" y="3464384"/>
            <a:ext cx="1457163" cy="553998"/>
          </a:xfrm>
          <a:prstGeom prst="rect">
            <a:avLst/>
          </a:prstGeom>
          <a:noFill/>
        </p:spPr>
        <p:txBody>
          <a:bodyPr wrap="square" rtlCol="0">
            <a:spAutoFit/>
          </a:bodyPr>
          <a:lstStyle/>
          <a:p>
            <a:pPr algn="ctr"/>
            <a:r>
              <a:rPr lang="en-US" sz="1500" dirty="0"/>
              <a:t>Cross-Doc </a:t>
            </a:r>
          </a:p>
          <a:p>
            <a:pPr algn="ctr"/>
            <a:r>
              <a:rPr lang="en-US" sz="1500" dirty="0"/>
              <a:t>News Cluster</a:t>
            </a:r>
          </a:p>
        </p:txBody>
      </p:sp>
      <p:sp>
        <p:nvSpPr>
          <p:cNvPr id="88" name="TextBox 87">
            <a:extLst>
              <a:ext uri="{FF2B5EF4-FFF2-40B4-BE49-F238E27FC236}">
                <a16:creationId xmlns:a16="http://schemas.microsoft.com/office/drawing/2014/main" id="{47568A96-4211-6BB2-0D61-AEE633FE4C09}"/>
              </a:ext>
            </a:extLst>
          </p:cNvPr>
          <p:cNvSpPr txBox="1"/>
          <p:nvPr/>
        </p:nvSpPr>
        <p:spPr>
          <a:xfrm>
            <a:off x="8572024" y="4684900"/>
            <a:ext cx="1457163" cy="584775"/>
          </a:xfrm>
          <a:prstGeom prst="rect">
            <a:avLst/>
          </a:prstGeom>
          <a:noFill/>
        </p:spPr>
        <p:txBody>
          <a:bodyPr wrap="square" rtlCol="0">
            <a:spAutoFit/>
          </a:bodyPr>
          <a:lstStyle/>
          <a:p>
            <a:pPr algn="ctr"/>
            <a:r>
              <a:rPr lang="en-US" sz="1600" dirty="0"/>
              <a:t>Propagation Pattern</a:t>
            </a:r>
          </a:p>
        </p:txBody>
      </p:sp>
    </p:spTree>
    <p:extLst>
      <p:ext uri="{BB962C8B-B14F-4D97-AF65-F5344CB8AC3E}">
        <p14:creationId xmlns:p14="http://schemas.microsoft.com/office/powerpoint/2010/main" val="2648870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Categorization of Semantic Consistency-based Fake News Detection</a:t>
            </a:r>
          </a:p>
        </p:txBody>
      </p:sp>
      <p:pic>
        <p:nvPicPr>
          <p:cNvPr id="21" name="Content Placeholder 20">
            <a:extLst>
              <a:ext uri="{FF2B5EF4-FFF2-40B4-BE49-F238E27FC236}">
                <a16:creationId xmlns:a16="http://schemas.microsoft.com/office/drawing/2014/main" id="{3DD7C7F1-3E74-C417-4CB2-3C5BB43B04BC}"/>
              </a:ext>
            </a:extLst>
          </p:cNvPr>
          <p:cNvPicPr>
            <a:picLocks noGrp="1" noChangeAspect="1"/>
          </p:cNvPicPr>
          <p:nvPr>
            <p:ph idx="1"/>
          </p:nvPr>
        </p:nvPicPr>
        <p:blipFill>
          <a:blip r:embed="rId2"/>
          <a:stretch>
            <a:fillRect/>
          </a:stretch>
        </p:blipFill>
        <p:spPr>
          <a:xfrm>
            <a:off x="4191000" y="1472787"/>
            <a:ext cx="4088026" cy="688974"/>
          </a:xfrm>
        </p:spPr>
      </p:pic>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69</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CAFFA77-457D-ED72-F919-F6F896302C2F}"/>
              </a:ext>
            </a:extLst>
          </p:cNvPr>
          <p:cNvSpPr/>
          <p:nvPr/>
        </p:nvSpPr>
        <p:spPr>
          <a:xfrm>
            <a:off x="2008184" y="2494561"/>
            <a:ext cx="1996166" cy="64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Within-Document</a:t>
            </a:r>
          </a:p>
          <a:p>
            <a:pPr algn="ctr"/>
            <a:r>
              <a:rPr lang="en-US" dirty="0">
                <a:solidFill>
                  <a:schemeClr val="tx1">
                    <a:lumMod val="85000"/>
                    <a:lumOff val="15000"/>
                  </a:schemeClr>
                </a:solidFill>
              </a:rPr>
              <a:t>Multi-Media</a:t>
            </a:r>
          </a:p>
        </p:txBody>
      </p:sp>
      <p:sp>
        <p:nvSpPr>
          <p:cNvPr id="32" name="Rectangle 31">
            <a:extLst>
              <a:ext uri="{FF2B5EF4-FFF2-40B4-BE49-F238E27FC236}">
                <a16:creationId xmlns:a16="http://schemas.microsoft.com/office/drawing/2014/main" id="{CDA51857-3915-6D61-38CD-019CAD2AB9F0}"/>
              </a:ext>
            </a:extLst>
          </p:cNvPr>
          <p:cNvSpPr/>
          <p:nvPr/>
        </p:nvSpPr>
        <p:spPr>
          <a:xfrm>
            <a:off x="5146500" y="2553683"/>
            <a:ext cx="1976440" cy="564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85000"/>
                    <a:lumOff val="15000"/>
                  </a:schemeClr>
                </a:solidFill>
              </a:rPr>
              <a:t>Est’d</a:t>
            </a:r>
            <a:r>
              <a:rPr lang="en-US" dirty="0">
                <a:solidFill>
                  <a:schemeClr val="tx1">
                    <a:lumMod val="85000"/>
                    <a:lumOff val="15000"/>
                  </a:schemeClr>
                </a:solidFill>
              </a:rPr>
              <a:t> Background Knowledge</a:t>
            </a:r>
          </a:p>
        </p:txBody>
      </p:sp>
      <p:sp>
        <p:nvSpPr>
          <p:cNvPr id="34" name="Rectangle 33">
            <a:extLst>
              <a:ext uri="{FF2B5EF4-FFF2-40B4-BE49-F238E27FC236}">
                <a16:creationId xmlns:a16="http://schemas.microsoft.com/office/drawing/2014/main" id="{57153DF8-B5C3-C0E5-5946-59E6B0D298BA}"/>
              </a:ext>
            </a:extLst>
          </p:cNvPr>
          <p:cNvSpPr/>
          <p:nvPr/>
        </p:nvSpPr>
        <p:spPr>
          <a:xfrm>
            <a:off x="8166846" y="2509137"/>
            <a:ext cx="1871662" cy="642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Context Awareness</a:t>
            </a:r>
          </a:p>
        </p:txBody>
      </p:sp>
      <p:sp>
        <p:nvSpPr>
          <p:cNvPr id="27" name="Bent-Up Arrow 26">
            <a:extLst>
              <a:ext uri="{FF2B5EF4-FFF2-40B4-BE49-F238E27FC236}">
                <a16:creationId xmlns:a16="http://schemas.microsoft.com/office/drawing/2014/main" id="{6B2771C2-BB63-67AC-C51E-9980CFB6F821}"/>
              </a:ext>
            </a:extLst>
          </p:cNvPr>
          <p:cNvSpPr/>
          <p:nvPr/>
        </p:nvSpPr>
        <p:spPr>
          <a:xfrm rot="5400000">
            <a:off x="1937214" y="332189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8" name="Bent-Up Arrow 37">
            <a:extLst>
              <a:ext uri="{FF2B5EF4-FFF2-40B4-BE49-F238E27FC236}">
                <a16:creationId xmlns:a16="http://schemas.microsoft.com/office/drawing/2014/main" id="{ABD345D1-7E2C-C6B5-F3DA-D815C051664D}"/>
              </a:ext>
            </a:extLst>
          </p:cNvPr>
          <p:cNvSpPr/>
          <p:nvPr/>
        </p:nvSpPr>
        <p:spPr>
          <a:xfrm rot="5400000">
            <a:off x="1937213" y="391504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9" name="Bent-Up Arrow 38">
            <a:extLst>
              <a:ext uri="{FF2B5EF4-FFF2-40B4-BE49-F238E27FC236}">
                <a16:creationId xmlns:a16="http://schemas.microsoft.com/office/drawing/2014/main" id="{71BACE4C-421D-D3DB-0163-622C503920C9}"/>
              </a:ext>
            </a:extLst>
          </p:cNvPr>
          <p:cNvSpPr/>
          <p:nvPr/>
        </p:nvSpPr>
        <p:spPr>
          <a:xfrm rot="5400000">
            <a:off x="1937213" y="450818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0" name="Bent-Up Arrow 39">
            <a:extLst>
              <a:ext uri="{FF2B5EF4-FFF2-40B4-BE49-F238E27FC236}">
                <a16:creationId xmlns:a16="http://schemas.microsoft.com/office/drawing/2014/main" id="{3AEB1582-73CF-B005-FD90-91AAD36467EF}"/>
              </a:ext>
            </a:extLst>
          </p:cNvPr>
          <p:cNvSpPr/>
          <p:nvPr/>
        </p:nvSpPr>
        <p:spPr>
          <a:xfrm rot="5400000">
            <a:off x="1937213" y="510132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1FB5AB99-0599-466D-9CBC-8C674651E3F4}"/>
              </a:ext>
            </a:extLst>
          </p:cNvPr>
          <p:cNvSpPr/>
          <p:nvPr/>
        </p:nvSpPr>
        <p:spPr>
          <a:xfrm>
            <a:off x="2422683" y="3447544"/>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928338BC-A11B-AAF9-FA60-09AAAD7E9541}"/>
              </a:ext>
            </a:extLst>
          </p:cNvPr>
          <p:cNvSpPr/>
          <p:nvPr/>
        </p:nvSpPr>
        <p:spPr>
          <a:xfrm>
            <a:off x="2422682" y="405740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26AEB6BE-43AF-8D89-8BE0-508A3C139A5E}"/>
              </a:ext>
            </a:extLst>
          </p:cNvPr>
          <p:cNvSpPr/>
          <p:nvPr/>
        </p:nvSpPr>
        <p:spPr>
          <a:xfrm>
            <a:off x="2422682" y="528406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Multi-Frame </a:t>
            </a:r>
            <a:r>
              <a:rPr lang="en-US" sz="1250" dirty="0">
                <a:solidFill>
                  <a:schemeClr val="tx1">
                    <a:lumMod val="85000"/>
                    <a:lumOff val="15000"/>
                  </a:schemeClr>
                </a:solidFill>
              </a:rPr>
              <a:t>Pooling for Videos</a:t>
            </a:r>
          </a:p>
        </p:txBody>
      </p:sp>
      <p:sp>
        <p:nvSpPr>
          <p:cNvPr id="44" name="Rounded Rectangle 43">
            <a:extLst>
              <a:ext uri="{FF2B5EF4-FFF2-40B4-BE49-F238E27FC236}">
                <a16:creationId xmlns:a16="http://schemas.microsoft.com/office/drawing/2014/main" id="{092E37A8-0D18-A647-5D59-0334FA468C2D}"/>
              </a:ext>
            </a:extLst>
          </p:cNvPr>
          <p:cNvSpPr/>
          <p:nvPr/>
        </p:nvSpPr>
        <p:spPr>
          <a:xfrm>
            <a:off x="2422682" y="4669539"/>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6A00FC9-0C12-4AEB-944C-F76453733284}"/>
              </a:ext>
            </a:extLst>
          </p:cNvPr>
          <p:cNvSpPr txBox="1"/>
          <p:nvPr/>
        </p:nvSpPr>
        <p:spPr>
          <a:xfrm>
            <a:off x="4191000" y="1647997"/>
            <a:ext cx="4088027" cy="338554"/>
          </a:xfrm>
          <a:prstGeom prst="rect">
            <a:avLst/>
          </a:prstGeom>
          <a:noFill/>
        </p:spPr>
        <p:txBody>
          <a:bodyPr wrap="square">
            <a:spAutoFit/>
          </a:bodyPr>
          <a:lstStyle/>
          <a:p>
            <a:pPr lvl="0" algn="ctr"/>
            <a:r>
              <a:rPr lang="en-US" sz="1600" dirty="0"/>
              <a:t>Semantic Consistency for Fake News Detection</a:t>
            </a:r>
          </a:p>
        </p:txBody>
      </p:sp>
      <p:sp>
        <p:nvSpPr>
          <p:cNvPr id="46" name="Bent-Up Arrow 45">
            <a:extLst>
              <a:ext uri="{FF2B5EF4-FFF2-40B4-BE49-F238E27FC236}">
                <a16:creationId xmlns:a16="http://schemas.microsoft.com/office/drawing/2014/main" id="{1C75CFAC-66DE-B0C7-3488-551C8F28B29D}"/>
              </a:ext>
            </a:extLst>
          </p:cNvPr>
          <p:cNvSpPr/>
          <p:nvPr/>
        </p:nvSpPr>
        <p:spPr>
          <a:xfrm rot="5400000">
            <a:off x="5080524" y="33260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7" name="Bent-Up Arrow 46">
            <a:extLst>
              <a:ext uri="{FF2B5EF4-FFF2-40B4-BE49-F238E27FC236}">
                <a16:creationId xmlns:a16="http://schemas.microsoft.com/office/drawing/2014/main" id="{9AB160CE-DF69-FCDC-60FB-EC90FA25347D}"/>
              </a:ext>
            </a:extLst>
          </p:cNvPr>
          <p:cNvSpPr/>
          <p:nvPr/>
        </p:nvSpPr>
        <p:spPr>
          <a:xfrm rot="5400000">
            <a:off x="5080523" y="391915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8" name="Bent-Up Arrow 47">
            <a:extLst>
              <a:ext uri="{FF2B5EF4-FFF2-40B4-BE49-F238E27FC236}">
                <a16:creationId xmlns:a16="http://schemas.microsoft.com/office/drawing/2014/main" id="{1C66B124-F9A5-5BB1-42AD-19494C7E94C8}"/>
              </a:ext>
            </a:extLst>
          </p:cNvPr>
          <p:cNvSpPr/>
          <p:nvPr/>
        </p:nvSpPr>
        <p:spPr>
          <a:xfrm rot="5400000">
            <a:off x="5080523" y="4512300"/>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9" name="Bent-Up Arrow 48">
            <a:extLst>
              <a:ext uri="{FF2B5EF4-FFF2-40B4-BE49-F238E27FC236}">
                <a16:creationId xmlns:a16="http://schemas.microsoft.com/office/drawing/2014/main" id="{DB109280-7470-519B-CDC4-103673D83018}"/>
              </a:ext>
            </a:extLst>
          </p:cNvPr>
          <p:cNvSpPr/>
          <p:nvPr/>
        </p:nvSpPr>
        <p:spPr>
          <a:xfrm rot="5400000">
            <a:off x="5080523" y="5105443"/>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0D0B541F-DED9-B05A-4093-AEB2C9FC2B66}"/>
              </a:ext>
            </a:extLst>
          </p:cNvPr>
          <p:cNvSpPr/>
          <p:nvPr/>
        </p:nvSpPr>
        <p:spPr>
          <a:xfrm>
            <a:off x="5565993" y="345166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Textual Knowledge</a:t>
            </a:r>
          </a:p>
        </p:txBody>
      </p:sp>
      <p:sp>
        <p:nvSpPr>
          <p:cNvPr id="51" name="Rounded Rectangle 50">
            <a:extLst>
              <a:ext uri="{FF2B5EF4-FFF2-40B4-BE49-F238E27FC236}">
                <a16:creationId xmlns:a16="http://schemas.microsoft.com/office/drawing/2014/main" id="{D7016A5D-908A-4387-E5DE-577155E4BEB4}"/>
              </a:ext>
            </a:extLst>
          </p:cNvPr>
          <p:cNvSpPr/>
          <p:nvPr/>
        </p:nvSpPr>
        <p:spPr>
          <a:xfrm>
            <a:off x="5565992" y="406151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Structural Knowledge</a:t>
            </a:r>
          </a:p>
        </p:txBody>
      </p:sp>
      <p:sp>
        <p:nvSpPr>
          <p:cNvPr id="52" name="Rounded Rectangle 51">
            <a:extLst>
              <a:ext uri="{FF2B5EF4-FFF2-40B4-BE49-F238E27FC236}">
                <a16:creationId xmlns:a16="http://schemas.microsoft.com/office/drawing/2014/main" id="{81C6B3D2-93F0-14A6-970A-E322C912932F}"/>
              </a:ext>
            </a:extLst>
          </p:cNvPr>
          <p:cNvSpPr/>
          <p:nvPr/>
        </p:nvSpPr>
        <p:spPr>
          <a:xfrm>
            <a:off x="5565992" y="528817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Entity/Event/</a:t>
            </a:r>
          </a:p>
          <a:p>
            <a:pPr algn="ctr"/>
            <a:r>
              <a:rPr lang="en-US" sz="1250" dirty="0">
                <a:solidFill>
                  <a:schemeClr val="tx1">
                    <a:lumMod val="85000"/>
                    <a:lumOff val="15000"/>
                  </a:schemeClr>
                </a:solidFill>
              </a:rPr>
              <a:t>Claim Level Linking </a:t>
            </a:r>
          </a:p>
        </p:txBody>
      </p:sp>
      <p:sp>
        <p:nvSpPr>
          <p:cNvPr id="53" name="Rounded Rectangle 52">
            <a:extLst>
              <a:ext uri="{FF2B5EF4-FFF2-40B4-BE49-F238E27FC236}">
                <a16:creationId xmlns:a16="http://schemas.microsoft.com/office/drawing/2014/main" id="{393D1603-2F2F-CB5E-72C7-C04421128A56}"/>
              </a:ext>
            </a:extLst>
          </p:cNvPr>
          <p:cNvSpPr/>
          <p:nvPr/>
        </p:nvSpPr>
        <p:spPr>
          <a:xfrm>
            <a:off x="5565992" y="4673655"/>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85000"/>
                    <a:lumOff val="15000"/>
                  </a:schemeClr>
                </a:solidFill>
              </a:rPr>
              <a:t>Heterogeneous</a:t>
            </a:r>
          </a:p>
          <a:p>
            <a:pPr algn="ctr"/>
            <a:r>
              <a:rPr lang="en-US" sz="1550" dirty="0">
                <a:solidFill>
                  <a:schemeClr val="tx1">
                    <a:lumMod val="85000"/>
                    <a:lumOff val="15000"/>
                  </a:schemeClr>
                </a:solidFill>
              </a:rPr>
              <a:t>Representation</a:t>
            </a:r>
          </a:p>
        </p:txBody>
      </p:sp>
      <p:sp>
        <p:nvSpPr>
          <p:cNvPr id="62" name="Bent-Up Arrow 61">
            <a:extLst>
              <a:ext uri="{FF2B5EF4-FFF2-40B4-BE49-F238E27FC236}">
                <a16:creationId xmlns:a16="http://schemas.microsoft.com/office/drawing/2014/main" id="{A2DE4A99-185F-88D5-F9A2-4F305BC81A53}"/>
              </a:ext>
            </a:extLst>
          </p:cNvPr>
          <p:cNvSpPr/>
          <p:nvPr/>
        </p:nvSpPr>
        <p:spPr>
          <a:xfrm rot="5400000">
            <a:off x="8069927" y="3363085"/>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3" name="Bent-Up Arrow 62">
            <a:extLst>
              <a:ext uri="{FF2B5EF4-FFF2-40B4-BE49-F238E27FC236}">
                <a16:creationId xmlns:a16="http://schemas.microsoft.com/office/drawing/2014/main" id="{56E9A10E-2F5F-1553-97F3-14D1F6496FB3}"/>
              </a:ext>
            </a:extLst>
          </p:cNvPr>
          <p:cNvSpPr/>
          <p:nvPr/>
        </p:nvSpPr>
        <p:spPr>
          <a:xfrm rot="5400000">
            <a:off x="8069926" y="395622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4" name="Bent-Up Arrow 63">
            <a:extLst>
              <a:ext uri="{FF2B5EF4-FFF2-40B4-BE49-F238E27FC236}">
                <a16:creationId xmlns:a16="http://schemas.microsoft.com/office/drawing/2014/main" id="{D0618EE2-2F38-2251-D2B9-7D5A697783E7}"/>
              </a:ext>
            </a:extLst>
          </p:cNvPr>
          <p:cNvSpPr/>
          <p:nvPr/>
        </p:nvSpPr>
        <p:spPr>
          <a:xfrm rot="5400000">
            <a:off x="8069926" y="454937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5" name="Bent-Up Arrow 64">
            <a:extLst>
              <a:ext uri="{FF2B5EF4-FFF2-40B4-BE49-F238E27FC236}">
                <a16:creationId xmlns:a16="http://schemas.microsoft.com/office/drawing/2014/main" id="{BC9F249A-B937-B57C-5D7F-ABDEA19E3515}"/>
              </a:ext>
            </a:extLst>
          </p:cNvPr>
          <p:cNvSpPr/>
          <p:nvPr/>
        </p:nvSpPr>
        <p:spPr>
          <a:xfrm rot="5400000">
            <a:off x="8069926" y="51425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860E1F69-2B6E-FA43-9FA5-3F735E74291A}"/>
              </a:ext>
            </a:extLst>
          </p:cNvPr>
          <p:cNvSpPr/>
          <p:nvPr/>
        </p:nvSpPr>
        <p:spPr>
          <a:xfrm>
            <a:off x="8555396" y="348873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D0C221D-E18A-88FD-6D14-6FCFE855516D}"/>
              </a:ext>
            </a:extLst>
          </p:cNvPr>
          <p:cNvSpPr/>
          <p:nvPr/>
        </p:nvSpPr>
        <p:spPr>
          <a:xfrm>
            <a:off x="8555395" y="409858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Reader</a:t>
            </a:r>
          </a:p>
          <a:p>
            <a:pPr algn="ctr"/>
            <a:r>
              <a:rPr lang="en-US" sz="1600" dirty="0">
                <a:solidFill>
                  <a:schemeClr val="tx1">
                    <a:lumMod val="85000"/>
                    <a:lumOff val="15000"/>
                  </a:schemeClr>
                </a:solidFill>
              </a:rPr>
              <a:t>Comments</a:t>
            </a:r>
          </a:p>
        </p:txBody>
      </p:sp>
      <p:sp>
        <p:nvSpPr>
          <p:cNvPr id="68" name="Rounded Rectangle 67">
            <a:extLst>
              <a:ext uri="{FF2B5EF4-FFF2-40B4-BE49-F238E27FC236}">
                <a16:creationId xmlns:a16="http://schemas.microsoft.com/office/drawing/2014/main" id="{E8DC54D0-7731-140B-6E17-7AECFBBF0556}"/>
              </a:ext>
            </a:extLst>
          </p:cNvPr>
          <p:cNvSpPr/>
          <p:nvPr/>
        </p:nvSpPr>
        <p:spPr>
          <a:xfrm>
            <a:off x="8555395" y="5325248"/>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D4667AC-E8FD-5439-786B-BC1E0EDA1BD1}"/>
              </a:ext>
            </a:extLst>
          </p:cNvPr>
          <p:cNvSpPr/>
          <p:nvPr/>
        </p:nvSpPr>
        <p:spPr>
          <a:xfrm>
            <a:off x="8555395" y="471072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1B7F94F-2BD8-82EC-56E0-37C5AFEB6C7D}"/>
              </a:ext>
            </a:extLst>
          </p:cNvPr>
          <p:cNvCxnSpPr>
            <a:cxnSpLocks/>
            <a:endCxn id="21" idx="2"/>
          </p:cNvCxnSpPr>
          <p:nvPr/>
        </p:nvCxnSpPr>
        <p:spPr>
          <a:xfrm flipV="1">
            <a:off x="5923705" y="2161761"/>
            <a:ext cx="311308" cy="36720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C98749-BD48-6E40-063E-03CB7F507D64}"/>
              </a:ext>
            </a:extLst>
          </p:cNvPr>
          <p:cNvCxnSpPr>
            <a:cxnSpLocks/>
            <a:endCxn id="21" idx="2"/>
          </p:cNvCxnSpPr>
          <p:nvPr/>
        </p:nvCxnSpPr>
        <p:spPr>
          <a:xfrm flipV="1">
            <a:off x="3985122" y="2161761"/>
            <a:ext cx="2249891" cy="327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820A67-B6EC-76A6-E0C1-317E191B01AF}"/>
              </a:ext>
            </a:extLst>
          </p:cNvPr>
          <p:cNvCxnSpPr>
            <a:cxnSpLocks/>
            <a:endCxn id="21" idx="2"/>
          </p:cNvCxnSpPr>
          <p:nvPr/>
        </p:nvCxnSpPr>
        <p:spPr>
          <a:xfrm flipH="1" flipV="1">
            <a:off x="6235013" y="2161761"/>
            <a:ext cx="1916977" cy="34737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E56D6B1-F88F-6C0B-ADF3-CC327C656E92}"/>
              </a:ext>
            </a:extLst>
          </p:cNvPr>
          <p:cNvSpPr txBox="1"/>
          <p:nvPr/>
        </p:nvSpPr>
        <p:spPr>
          <a:xfrm>
            <a:off x="2313777" y="3475859"/>
            <a:ext cx="1671345" cy="446276"/>
          </a:xfrm>
          <a:prstGeom prst="rect">
            <a:avLst/>
          </a:prstGeom>
          <a:noFill/>
        </p:spPr>
        <p:txBody>
          <a:bodyPr wrap="square" rtlCol="0">
            <a:spAutoFit/>
          </a:bodyPr>
          <a:lstStyle/>
          <a:p>
            <a:pPr algn="ctr"/>
            <a:r>
              <a:rPr lang="en-US" sz="1200" dirty="0"/>
              <a:t>Attention-Guided</a:t>
            </a:r>
          </a:p>
          <a:p>
            <a:pPr algn="ctr"/>
            <a:r>
              <a:rPr lang="en-US" sz="1100" dirty="0"/>
              <a:t>Cross-Modal Interaction</a:t>
            </a:r>
          </a:p>
        </p:txBody>
      </p:sp>
      <p:sp>
        <p:nvSpPr>
          <p:cNvPr id="84" name="TextBox 83">
            <a:extLst>
              <a:ext uri="{FF2B5EF4-FFF2-40B4-BE49-F238E27FC236}">
                <a16:creationId xmlns:a16="http://schemas.microsoft.com/office/drawing/2014/main" id="{6103AECF-E4AD-1566-F322-47B4066E2C85}"/>
              </a:ext>
            </a:extLst>
          </p:cNvPr>
          <p:cNvSpPr txBox="1"/>
          <p:nvPr/>
        </p:nvSpPr>
        <p:spPr>
          <a:xfrm>
            <a:off x="2447394" y="4177204"/>
            <a:ext cx="1457163" cy="338554"/>
          </a:xfrm>
          <a:prstGeom prst="rect">
            <a:avLst/>
          </a:prstGeom>
          <a:noFill/>
        </p:spPr>
        <p:txBody>
          <a:bodyPr wrap="square" rtlCol="0">
            <a:spAutoFit/>
          </a:bodyPr>
          <a:lstStyle/>
          <a:p>
            <a:pPr algn="ctr"/>
            <a:r>
              <a:rPr lang="en-US" sz="1600" dirty="0"/>
              <a:t>CLIP encoders</a:t>
            </a:r>
          </a:p>
        </p:txBody>
      </p:sp>
      <p:sp>
        <p:nvSpPr>
          <p:cNvPr id="85" name="TextBox 84">
            <a:extLst>
              <a:ext uri="{FF2B5EF4-FFF2-40B4-BE49-F238E27FC236}">
                <a16:creationId xmlns:a16="http://schemas.microsoft.com/office/drawing/2014/main" id="{1688A105-8774-D346-A556-BD834C099134}"/>
              </a:ext>
            </a:extLst>
          </p:cNvPr>
          <p:cNvSpPr txBox="1"/>
          <p:nvPr/>
        </p:nvSpPr>
        <p:spPr>
          <a:xfrm>
            <a:off x="2366828" y="4653860"/>
            <a:ext cx="1618294" cy="584775"/>
          </a:xfrm>
          <a:prstGeom prst="rect">
            <a:avLst/>
          </a:prstGeom>
          <a:noFill/>
        </p:spPr>
        <p:txBody>
          <a:bodyPr wrap="square" rtlCol="0">
            <a:spAutoFit/>
          </a:bodyPr>
          <a:lstStyle/>
          <a:p>
            <a:pPr algn="ctr"/>
            <a:r>
              <a:rPr lang="en-US" sz="1600" dirty="0"/>
              <a:t>IE/AMR graph reasoning</a:t>
            </a:r>
          </a:p>
        </p:txBody>
      </p:sp>
      <p:sp>
        <p:nvSpPr>
          <p:cNvPr id="86" name="TextBox 85">
            <a:extLst>
              <a:ext uri="{FF2B5EF4-FFF2-40B4-BE49-F238E27FC236}">
                <a16:creationId xmlns:a16="http://schemas.microsoft.com/office/drawing/2014/main" id="{28601857-C09D-8328-1376-CF18248234E1}"/>
              </a:ext>
            </a:extLst>
          </p:cNvPr>
          <p:cNvSpPr txBox="1"/>
          <p:nvPr/>
        </p:nvSpPr>
        <p:spPr>
          <a:xfrm>
            <a:off x="8544751" y="5296518"/>
            <a:ext cx="1457163" cy="584775"/>
          </a:xfrm>
          <a:prstGeom prst="rect">
            <a:avLst/>
          </a:prstGeom>
          <a:noFill/>
        </p:spPr>
        <p:txBody>
          <a:bodyPr wrap="square" rtlCol="0">
            <a:spAutoFit/>
          </a:bodyPr>
          <a:lstStyle/>
          <a:p>
            <a:pPr algn="ctr"/>
            <a:r>
              <a:rPr lang="en-US" sz="1600" dirty="0"/>
              <a:t>User Preference</a:t>
            </a:r>
          </a:p>
        </p:txBody>
      </p:sp>
      <p:sp>
        <p:nvSpPr>
          <p:cNvPr id="87" name="TextBox 86">
            <a:extLst>
              <a:ext uri="{FF2B5EF4-FFF2-40B4-BE49-F238E27FC236}">
                <a16:creationId xmlns:a16="http://schemas.microsoft.com/office/drawing/2014/main" id="{15BC2BEC-F364-04BE-6DAE-9E6310F70B14}"/>
              </a:ext>
            </a:extLst>
          </p:cNvPr>
          <p:cNvSpPr txBox="1"/>
          <p:nvPr/>
        </p:nvSpPr>
        <p:spPr>
          <a:xfrm>
            <a:off x="8544750" y="3464384"/>
            <a:ext cx="1457163" cy="553998"/>
          </a:xfrm>
          <a:prstGeom prst="rect">
            <a:avLst/>
          </a:prstGeom>
          <a:noFill/>
        </p:spPr>
        <p:txBody>
          <a:bodyPr wrap="square" rtlCol="0">
            <a:spAutoFit/>
          </a:bodyPr>
          <a:lstStyle/>
          <a:p>
            <a:pPr algn="ctr"/>
            <a:r>
              <a:rPr lang="en-US" sz="1500" dirty="0"/>
              <a:t>Cross-Doc </a:t>
            </a:r>
          </a:p>
          <a:p>
            <a:pPr algn="ctr"/>
            <a:r>
              <a:rPr lang="en-US" sz="1500" dirty="0"/>
              <a:t>News Cluster</a:t>
            </a:r>
          </a:p>
        </p:txBody>
      </p:sp>
      <p:sp>
        <p:nvSpPr>
          <p:cNvPr id="88" name="TextBox 87">
            <a:extLst>
              <a:ext uri="{FF2B5EF4-FFF2-40B4-BE49-F238E27FC236}">
                <a16:creationId xmlns:a16="http://schemas.microsoft.com/office/drawing/2014/main" id="{47568A96-4211-6BB2-0D61-AEE633FE4C09}"/>
              </a:ext>
            </a:extLst>
          </p:cNvPr>
          <p:cNvSpPr txBox="1"/>
          <p:nvPr/>
        </p:nvSpPr>
        <p:spPr>
          <a:xfrm>
            <a:off x="8572024" y="4684900"/>
            <a:ext cx="1457163" cy="584775"/>
          </a:xfrm>
          <a:prstGeom prst="rect">
            <a:avLst/>
          </a:prstGeom>
          <a:noFill/>
        </p:spPr>
        <p:txBody>
          <a:bodyPr wrap="square" rtlCol="0">
            <a:spAutoFit/>
          </a:bodyPr>
          <a:lstStyle/>
          <a:p>
            <a:pPr algn="ctr"/>
            <a:r>
              <a:rPr lang="en-US" sz="1600" dirty="0"/>
              <a:t>Propagation Pattern</a:t>
            </a:r>
          </a:p>
        </p:txBody>
      </p:sp>
      <p:sp>
        <p:nvSpPr>
          <p:cNvPr id="93" name="Rounded Rectangle 92">
            <a:extLst>
              <a:ext uri="{FF2B5EF4-FFF2-40B4-BE49-F238E27FC236}">
                <a16:creationId xmlns:a16="http://schemas.microsoft.com/office/drawing/2014/main" id="{5319630E-8A2C-C134-D846-E5F29026C568}"/>
              </a:ext>
            </a:extLst>
          </p:cNvPr>
          <p:cNvSpPr/>
          <p:nvPr/>
        </p:nvSpPr>
        <p:spPr>
          <a:xfrm>
            <a:off x="1730326" y="2161761"/>
            <a:ext cx="2658794" cy="3943617"/>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CF6EC48-9BB8-A40E-2E1B-2B4ABBA9D96B}"/>
              </a:ext>
            </a:extLst>
          </p:cNvPr>
          <p:cNvSpPr txBox="1"/>
          <p:nvPr/>
        </p:nvSpPr>
        <p:spPr>
          <a:xfrm>
            <a:off x="869352" y="6124215"/>
            <a:ext cx="4993263" cy="292388"/>
          </a:xfrm>
          <a:prstGeom prst="rect">
            <a:avLst/>
          </a:prstGeom>
          <a:noFill/>
        </p:spPr>
        <p:txBody>
          <a:bodyPr wrap="square" rtlCol="0">
            <a:spAutoFit/>
          </a:bodyPr>
          <a:lstStyle/>
          <a:p>
            <a:r>
              <a:rPr lang="en-US" sz="1300" dirty="0">
                <a:solidFill>
                  <a:schemeClr val="bg1"/>
                </a:solidFill>
                <a:highlight>
                  <a:srgbClr val="800000"/>
                </a:highlight>
              </a:rPr>
              <a:t>Check for de-contextualization between txt-</a:t>
            </a:r>
            <a:r>
              <a:rPr lang="en-US" sz="1300" dirty="0" err="1">
                <a:solidFill>
                  <a:schemeClr val="bg1"/>
                </a:solidFill>
                <a:highlight>
                  <a:srgbClr val="800000"/>
                </a:highlight>
              </a:rPr>
              <a:t>img</a:t>
            </a:r>
            <a:r>
              <a:rPr lang="en-US" sz="1300" dirty="0">
                <a:solidFill>
                  <a:schemeClr val="bg1"/>
                </a:solidFill>
                <a:highlight>
                  <a:srgbClr val="800000"/>
                </a:highlight>
              </a:rPr>
              <a:t>, txt-video, etc.</a:t>
            </a:r>
          </a:p>
        </p:txBody>
      </p:sp>
    </p:spTree>
    <p:extLst>
      <p:ext uri="{BB962C8B-B14F-4D97-AF65-F5344CB8AC3E}">
        <p14:creationId xmlns:p14="http://schemas.microsoft.com/office/powerpoint/2010/main" val="1454529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3135-744C-B144-BBC3-EC24DB67D8EA}"/>
              </a:ext>
            </a:extLst>
          </p:cNvPr>
          <p:cNvSpPr>
            <a:spLocks noGrp="1"/>
          </p:cNvSpPr>
          <p:nvPr>
            <p:ph type="title"/>
          </p:nvPr>
        </p:nvSpPr>
        <p:spPr>
          <a:xfrm>
            <a:off x="334536" y="58780"/>
            <a:ext cx="11857463" cy="688975"/>
          </a:xfrm>
        </p:spPr>
        <p:txBody>
          <a:bodyPr>
            <a:normAutofit fontScale="90000"/>
          </a:bodyPr>
          <a:lstStyle/>
          <a:p>
            <a:br>
              <a:rPr lang="en-US" sz="3200" dirty="0">
                <a:sym typeface="Palatino Linotype"/>
              </a:rPr>
            </a:br>
            <a:r>
              <a:rPr lang="en-US" sz="3200" b="1" dirty="0">
                <a:sym typeface="Palatino Linotype"/>
              </a:rPr>
              <a:t>Outline</a:t>
            </a:r>
            <a:endParaRPr lang="en-US" sz="3200" b="1" dirty="0"/>
          </a:p>
        </p:txBody>
      </p:sp>
      <p:sp>
        <p:nvSpPr>
          <p:cNvPr id="4" name="Slide Number Placeholder 3">
            <a:extLst>
              <a:ext uri="{FF2B5EF4-FFF2-40B4-BE49-F238E27FC236}">
                <a16:creationId xmlns:a16="http://schemas.microsoft.com/office/drawing/2014/main" id="{15704ED3-1774-A342-9144-8A09442F3433}"/>
              </a:ext>
            </a:extLst>
          </p:cNvPr>
          <p:cNvSpPr>
            <a:spLocks noGrp="1"/>
          </p:cNvSpPr>
          <p:nvPr>
            <p:ph type="sldNum" idx="12"/>
          </p:nvPr>
        </p:nvSpPr>
        <p:spPr>
          <a:xfrm>
            <a:off x="9045498" y="6295983"/>
            <a:ext cx="2743200" cy="365125"/>
          </a:xfrm>
        </p:spPr>
        <p:txBody>
          <a:bodyPr/>
          <a:lstStyle/>
          <a:p>
            <a:pPr marL="0" lvl="0" indent="0" algn="r" rtl="0">
              <a:spcBef>
                <a:spcPts val="0"/>
              </a:spcBef>
              <a:spcAft>
                <a:spcPts val="0"/>
              </a:spcAft>
              <a:buNone/>
            </a:pPr>
            <a:fld id="{00000000-1234-1234-1234-123412341234}" type="slidenum">
              <a:rPr lang="en-US" smtClean="0"/>
              <a:t>7</a:t>
            </a:fld>
            <a:endParaRPr lang="en-US"/>
          </a:p>
        </p:txBody>
      </p:sp>
      <p:graphicFrame>
        <p:nvGraphicFramePr>
          <p:cNvPr id="9" name="Content Placeholder 8">
            <a:extLst>
              <a:ext uri="{FF2B5EF4-FFF2-40B4-BE49-F238E27FC236}">
                <a16:creationId xmlns:a16="http://schemas.microsoft.com/office/drawing/2014/main" id="{E2961424-68DE-C946-88BE-8385A300F934}"/>
              </a:ext>
            </a:extLst>
          </p:cNvPr>
          <p:cNvGraphicFramePr>
            <a:graphicFrameLocks noGrp="1"/>
          </p:cNvGraphicFramePr>
          <p:nvPr>
            <p:ph idx="1"/>
          </p:nvPr>
        </p:nvGraphicFramePr>
        <p:xfrm>
          <a:off x="481361" y="1148575"/>
          <a:ext cx="7068015" cy="5334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78255C8-1BB4-D34A-849C-2D234F49B218}"/>
              </a:ext>
            </a:extLst>
          </p:cNvPr>
          <p:cNvSpPr txBox="1"/>
          <p:nvPr/>
        </p:nvSpPr>
        <p:spPr>
          <a:xfrm>
            <a:off x="16132629" y="2651760"/>
            <a:ext cx="184731" cy="369332"/>
          </a:xfrm>
          <a:prstGeom prst="rect">
            <a:avLst/>
          </a:prstGeom>
          <a:solidFill>
            <a:srgbClr val="7E92C1"/>
          </a:solidFill>
        </p:spPr>
        <p:txBody>
          <a:bodyPr wrap="none" rtlCol="0">
            <a:spAutoFit/>
          </a:bodyPr>
          <a:lstStyle/>
          <a:p>
            <a:endParaRPr lang="en-US" dirty="0"/>
          </a:p>
        </p:txBody>
      </p:sp>
      <p:graphicFrame>
        <p:nvGraphicFramePr>
          <p:cNvPr id="13" name="Diagram 12">
            <a:extLst>
              <a:ext uri="{FF2B5EF4-FFF2-40B4-BE49-F238E27FC236}">
                <a16:creationId xmlns:a16="http://schemas.microsoft.com/office/drawing/2014/main" id="{1D18C5E7-745C-424C-8680-88CFA0D7D8CD}"/>
              </a:ext>
            </a:extLst>
          </p:cNvPr>
          <p:cNvGraphicFramePr/>
          <p:nvPr/>
        </p:nvGraphicFramePr>
        <p:xfrm>
          <a:off x="6430536" y="1449658"/>
          <a:ext cx="4063999" cy="38857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TextBox 17">
            <a:extLst>
              <a:ext uri="{FF2B5EF4-FFF2-40B4-BE49-F238E27FC236}">
                <a16:creationId xmlns:a16="http://schemas.microsoft.com/office/drawing/2014/main" id="{F3FF8B52-E011-1843-8129-1F2203654E68}"/>
              </a:ext>
            </a:extLst>
          </p:cNvPr>
          <p:cNvSpPr txBox="1"/>
          <p:nvPr/>
        </p:nvSpPr>
        <p:spPr>
          <a:xfrm>
            <a:off x="9306340" y="1981565"/>
            <a:ext cx="1547447" cy="830997"/>
          </a:xfrm>
          <a:prstGeom prst="rect">
            <a:avLst/>
          </a:prstGeom>
          <a:noFill/>
        </p:spPr>
        <p:txBody>
          <a:bodyPr wrap="square">
            <a:spAutoFit/>
          </a:bodyPr>
          <a:lstStyle/>
          <a:p>
            <a:pPr lvl="0" algn="ctr"/>
            <a:r>
              <a:rPr lang="en-US" sz="1600" dirty="0"/>
              <a:t>Fighting Fake </a:t>
            </a:r>
          </a:p>
          <a:p>
            <a:pPr lvl="0" algn="ctr"/>
            <a:r>
              <a:rPr lang="en-US" sz="1600" dirty="0"/>
              <a:t>and/or </a:t>
            </a:r>
          </a:p>
          <a:p>
            <a:pPr lvl="0" algn="ctr"/>
            <a:r>
              <a:rPr lang="en-US" sz="1600" dirty="0"/>
              <a:t>Biased News </a:t>
            </a:r>
          </a:p>
        </p:txBody>
      </p:sp>
      <p:sp>
        <p:nvSpPr>
          <p:cNvPr id="16" name="Rectangle 15">
            <a:extLst>
              <a:ext uri="{FF2B5EF4-FFF2-40B4-BE49-F238E27FC236}">
                <a16:creationId xmlns:a16="http://schemas.microsoft.com/office/drawing/2014/main" id="{D33DE4D7-A17D-9348-9F54-46A0101D1795}"/>
              </a:ext>
            </a:extLst>
          </p:cNvPr>
          <p:cNvSpPr/>
          <p:nvPr/>
        </p:nvSpPr>
        <p:spPr>
          <a:xfrm rot="19123396">
            <a:off x="6748406" y="2690234"/>
            <a:ext cx="791737" cy="292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BE062A-5B0A-6E4E-BB43-8BB90B07AB80}"/>
              </a:ext>
            </a:extLst>
          </p:cNvPr>
          <p:cNvSpPr/>
          <p:nvPr/>
        </p:nvSpPr>
        <p:spPr>
          <a:xfrm rot="16200000">
            <a:off x="6693166" y="3091905"/>
            <a:ext cx="347164" cy="205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C65EB95-F902-9149-9F36-2D2CD87C673C}"/>
              </a:ext>
            </a:extLst>
          </p:cNvPr>
          <p:cNvSpPr/>
          <p:nvPr/>
        </p:nvSpPr>
        <p:spPr>
          <a:xfrm rot="16200000">
            <a:off x="6778533" y="3389150"/>
            <a:ext cx="276787" cy="305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0EA3673-216F-E74B-878C-61EF0B267057}"/>
              </a:ext>
            </a:extLst>
          </p:cNvPr>
          <p:cNvSpPr/>
          <p:nvPr/>
        </p:nvSpPr>
        <p:spPr>
          <a:xfrm>
            <a:off x="334536" y="3876741"/>
            <a:ext cx="6735336" cy="260594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4AED27-662A-B041-A257-9A863205C65C}"/>
              </a:ext>
            </a:extLst>
          </p:cNvPr>
          <p:cNvSpPr/>
          <p:nvPr/>
        </p:nvSpPr>
        <p:spPr>
          <a:xfrm>
            <a:off x="7069872" y="4223195"/>
            <a:ext cx="626329" cy="2176247"/>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BEAB73-B3F2-1D42-8819-DF0D7F9EEB92}"/>
              </a:ext>
            </a:extLst>
          </p:cNvPr>
          <p:cNvSpPr/>
          <p:nvPr/>
        </p:nvSpPr>
        <p:spPr>
          <a:xfrm rot="5400000">
            <a:off x="4043018" y="851858"/>
            <a:ext cx="310898" cy="5742810"/>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2413F-97E2-A540-B721-2DAAF3505473}"/>
              </a:ext>
            </a:extLst>
          </p:cNvPr>
          <p:cNvSpPr/>
          <p:nvPr/>
        </p:nvSpPr>
        <p:spPr>
          <a:xfrm rot="5400000">
            <a:off x="296234" y="3486392"/>
            <a:ext cx="223428" cy="56121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238DEF-F8DD-E24D-A998-B94C932F819C}"/>
              </a:ext>
            </a:extLst>
          </p:cNvPr>
          <p:cNvSpPr/>
          <p:nvPr/>
        </p:nvSpPr>
        <p:spPr>
          <a:xfrm rot="5400000">
            <a:off x="7348300" y="4036322"/>
            <a:ext cx="310900" cy="159716"/>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B65C70-5BA5-CE49-887F-187F1D015BF8}"/>
              </a:ext>
            </a:extLst>
          </p:cNvPr>
          <p:cNvSpPr/>
          <p:nvPr/>
        </p:nvSpPr>
        <p:spPr>
          <a:xfrm rot="5400000">
            <a:off x="7073851" y="3315134"/>
            <a:ext cx="203849" cy="202582"/>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242A8E-9153-CC4C-9CB4-EA7D549D8172}"/>
              </a:ext>
            </a:extLst>
          </p:cNvPr>
          <p:cNvSpPr/>
          <p:nvPr/>
        </p:nvSpPr>
        <p:spPr>
          <a:xfrm>
            <a:off x="407948" y="878622"/>
            <a:ext cx="7141428" cy="1288636"/>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1A1A37-C758-864C-9BD5-D57FAD803F6D}"/>
              </a:ext>
            </a:extLst>
          </p:cNvPr>
          <p:cNvSpPr/>
          <p:nvPr/>
        </p:nvSpPr>
        <p:spPr>
          <a:xfrm rot="19041635">
            <a:off x="509778" y="1635533"/>
            <a:ext cx="926507" cy="1007664"/>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3FF4BD8-BD40-29F5-35FF-9CE9F73F6B1A}"/>
              </a:ext>
            </a:extLst>
          </p:cNvPr>
          <p:cNvPicPr>
            <a:picLocks noChangeAspect="1"/>
          </p:cNvPicPr>
          <p:nvPr/>
        </p:nvPicPr>
        <p:blipFill>
          <a:blip r:embed="rId13"/>
          <a:stretch>
            <a:fillRect/>
          </a:stretch>
        </p:blipFill>
        <p:spPr>
          <a:xfrm>
            <a:off x="11537660" y="0"/>
            <a:ext cx="654340" cy="847493"/>
          </a:xfrm>
          <a:prstGeom prst="rect">
            <a:avLst/>
          </a:prstGeom>
        </p:spPr>
      </p:pic>
      <p:pic>
        <p:nvPicPr>
          <p:cNvPr id="27"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5D392BF-0EE6-1E64-69D5-5BD98B58685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827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Categorization of Semantic Consistency-based Fake News Detection</a:t>
            </a:r>
          </a:p>
        </p:txBody>
      </p:sp>
      <p:pic>
        <p:nvPicPr>
          <p:cNvPr id="21" name="Content Placeholder 20">
            <a:extLst>
              <a:ext uri="{FF2B5EF4-FFF2-40B4-BE49-F238E27FC236}">
                <a16:creationId xmlns:a16="http://schemas.microsoft.com/office/drawing/2014/main" id="{3DD7C7F1-3E74-C417-4CB2-3C5BB43B04BC}"/>
              </a:ext>
            </a:extLst>
          </p:cNvPr>
          <p:cNvPicPr>
            <a:picLocks noGrp="1" noChangeAspect="1"/>
          </p:cNvPicPr>
          <p:nvPr>
            <p:ph idx="1"/>
          </p:nvPr>
        </p:nvPicPr>
        <p:blipFill>
          <a:blip r:embed="rId2"/>
          <a:stretch>
            <a:fillRect/>
          </a:stretch>
        </p:blipFill>
        <p:spPr>
          <a:xfrm>
            <a:off x="4191000" y="1472787"/>
            <a:ext cx="4088026" cy="688974"/>
          </a:xfrm>
        </p:spPr>
      </p:pic>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70</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CAFFA77-457D-ED72-F919-F6F896302C2F}"/>
              </a:ext>
            </a:extLst>
          </p:cNvPr>
          <p:cNvSpPr/>
          <p:nvPr/>
        </p:nvSpPr>
        <p:spPr>
          <a:xfrm>
            <a:off x="2008184" y="2494561"/>
            <a:ext cx="1996166" cy="64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Within-Document</a:t>
            </a:r>
          </a:p>
          <a:p>
            <a:pPr algn="ctr"/>
            <a:r>
              <a:rPr lang="en-US" dirty="0">
                <a:solidFill>
                  <a:schemeClr val="tx1">
                    <a:lumMod val="85000"/>
                    <a:lumOff val="15000"/>
                  </a:schemeClr>
                </a:solidFill>
              </a:rPr>
              <a:t>Multi-Media</a:t>
            </a:r>
          </a:p>
        </p:txBody>
      </p:sp>
      <p:sp>
        <p:nvSpPr>
          <p:cNvPr id="32" name="Rectangle 31">
            <a:extLst>
              <a:ext uri="{FF2B5EF4-FFF2-40B4-BE49-F238E27FC236}">
                <a16:creationId xmlns:a16="http://schemas.microsoft.com/office/drawing/2014/main" id="{CDA51857-3915-6D61-38CD-019CAD2AB9F0}"/>
              </a:ext>
            </a:extLst>
          </p:cNvPr>
          <p:cNvSpPr/>
          <p:nvPr/>
        </p:nvSpPr>
        <p:spPr>
          <a:xfrm>
            <a:off x="5146500" y="2553683"/>
            <a:ext cx="1976440" cy="564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85000"/>
                    <a:lumOff val="15000"/>
                  </a:schemeClr>
                </a:solidFill>
              </a:rPr>
              <a:t>Est’d</a:t>
            </a:r>
            <a:r>
              <a:rPr lang="en-US" dirty="0">
                <a:solidFill>
                  <a:schemeClr val="tx1">
                    <a:lumMod val="85000"/>
                    <a:lumOff val="15000"/>
                  </a:schemeClr>
                </a:solidFill>
              </a:rPr>
              <a:t> Background Knowledge</a:t>
            </a:r>
          </a:p>
        </p:txBody>
      </p:sp>
      <p:sp>
        <p:nvSpPr>
          <p:cNvPr id="34" name="Rectangle 33">
            <a:extLst>
              <a:ext uri="{FF2B5EF4-FFF2-40B4-BE49-F238E27FC236}">
                <a16:creationId xmlns:a16="http://schemas.microsoft.com/office/drawing/2014/main" id="{57153DF8-B5C3-C0E5-5946-59E6B0D298BA}"/>
              </a:ext>
            </a:extLst>
          </p:cNvPr>
          <p:cNvSpPr/>
          <p:nvPr/>
        </p:nvSpPr>
        <p:spPr>
          <a:xfrm>
            <a:off x="8166846" y="2509137"/>
            <a:ext cx="1871662" cy="642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Context Awareness</a:t>
            </a:r>
          </a:p>
        </p:txBody>
      </p:sp>
      <p:sp>
        <p:nvSpPr>
          <p:cNvPr id="27" name="Bent-Up Arrow 26">
            <a:extLst>
              <a:ext uri="{FF2B5EF4-FFF2-40B4-BE49-F238E27FC236}">
                <a16:creationId xmlns:a16="http://schemas.microsoft.com/office/drawing/2014/main" id="{6B2771C2-BB63-67AC-C51E-9980CFB6F821}"/>
              </a:ext>
            </a:extLst>
          </p:cNvPr>
          <p:cNvSpPr/>
          <p:nvPr/>
        </p:nvSpPr>
        <p:spPr>
          <a:xfrm rot="5400000">
            <a:off x="1937214" y="332189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8" name="Bent-Up Arrow 37">
            <a:extLst>
              <a:ext uri="{FF2B5EF4-FFF2-40B4-BE49-F238E27FC236}">
                <a16:creationId xmlns:a16="http://schemas.microsoft.com/office/drawing/2014/main" id="{ABD345D1-7E2C-C6B5-F3DA-D815C051664D}"/>
              </a:ext>
            </a:extLst>
          </p:cNvPr>
          <p:cNvSpPr/>
          <p:nvPr/>
        </p:nvSpPr>
        <p:spPr>
          <a:xfrm rot="5400000">
            <a:off x="1937213" y="391504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9" name="Bent-Up Arrow 38">
            <a:extLst>
              <a:ext uri="{FF2B5EF4-FFF2-40B4-BE49-F238E27FC236}">
                <a16:creationId xmlns:a16="http://schemas.microsoft.com/office/drawing/2014/main" id="{71BACE4C-421D-D3DB-0163-622C503920C9}"/>
              </a:ext>
            </a:extLst>
          </p:cNvPr>
          <p:cNvSpPr/>
          <p:nvPr/>
        </p:nvSpPr>
        <p:spPr>
          <a:xfrm rot="5400000">
            <a:off x="1937213" y="450818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0" name="Bent-Up Arrow 39">
            <a:extLst>
              <a:ext uri="{FF2B5EF4-FFF2-40B4-BE49-F238E27FC236}">
                <a16:creationId xmlns:a16="http://schemas.microsoft.com/office/drawing/2014/main" id="{3AEB1582-73CF-B005-FD90-91AAD36467EF}"/>
              </a:ext>
            </a:extLst>
          </p:cNvPr>
          <p:cNvSpPr/>
          <p:nvPr/>
        </p:nvSpPr>
        <p:spPr>
          <a:xfrm rot="5400000">
            <a:off x="1937213" y="510132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1FB5AB99-0599-466D-9CBC-8C674651E3F4}"/>
              </a:ext>
            </a:extLst>
          </p:cNvPr>
          <p:cNvSpPr/>
          <p:nvPr/>
        </p:nvSpPr>
        <p:spPr>
          <a:xfrm>
            <a:off x="2422683" y="3447544"/>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928338BC-A11B-AAF9-FA60-09AAAD7E9541}"/>
              </a:ext>
            </a:extLst>
          </p:cNvPr>
          <p:cNvSpPr/>
          <p:nvPr/>
        </p:nvSpPr>
        <p:spPr>
          <a:xfrm>
            <a:off x="2422682" y="405740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26AEB6BE-43AF-8D89-8BE0-508A3C139A5E}"/>
              </a:ext>
            </a:extLst>
          </p:cNvPr>
          <p:cNvSpPr/>
          <p:nvPr/>
        </p:nvSpPr>
        <p:spPr>
          <a:xfrm>
            <a:off x="2422682" y="528406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Multi-Frame </a:t>
            </a:r>
            <a:r>
              <a:rPr lang="en-US" sz="1250" dirty="0">
                <a:solidFill>
                  <a:schemeClr val="tx1">
                    <a:lumMod val="85000"/>
                    <a:lumOff val="15000"/>
                  </a:schemeClr>
                </a:solidFill>
              </a:rPr>
              <a:t>Pooling for Videos</a:t>
            </a:r>
          </a:p>
        </p:txBody>
      </p:sp>
      <p:sp>
        <p:nvSpPr>
          <p:cNvPr id="44" name="Rounded Rectangle 43">
            <a:extLst>
              <a:ext uri="{FF2B5EF4-FFF2-40B4-BE49-F238E27FC236}">
                <a16:creationId xmlns:a16="http://schemas.microsoft.com/office/drawing/2014/main" id="{092E37A8-0D18-A647-5D59-0334FA468C2D}"/>
              </a:ext>
            </a:extLst>
          </p:cNvPr>
          <p:cNvSpPr/>
          <p:nvPr/>
        </p:nvSpPr>
        <p:spPr>
          <a:xfrm>
            <a:off x="2422682" y="4669539"/>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6A00FC9-0C12-4AEB-944C-F76453733284}"/>
              </a:ext>
            </a:extLst>
          </p:cNvPr>
          <p:cNvSpPr txBox="1"/>
          <p:nvPr/>
        </p:nvSpPr>
        <p:spPr>
          <a:xfrm>
            <a:off x="4191000" y="1647997"/>
            <a:ext cx="4088027" cy="338554"/>
          </a:xfrm>
          <a:prstGeom prst="rect">
            <a:avLst/>
          </a:prstGeom>
          <a:noFill/>
        </p:spPr>
        <p:txBody>
          <a:bodyPr wrap="square">
            <a:spAutoFit/>
          </a:bodyPr>
          <a:lstStyle/>
          <a:p>
            <a:pPr lvl="0" algn="ctr"/>
            <a:r>
              <a:rPr lang="en-US" sz="1600" dirty="0"/>
              <a:t>Semantic Consistency for Fake News Detection</a:t>
            </a:r>
          </a:p>
        </p:txBody>
      </p:sp>
      <p:sp>
        <p:nvSpPr>
          <p:cNvPr id="46" name="Bent-Up Arrow 45">
            <a:extLst>
              <a:ext uri="{FF2B5EF4-FFF2-40B4-BE49-F238E27FC236}">
                <a16:creationId xmlns:a16="http://schemas.microsoft.com/office/drawing/2014/main" id="{1C75CFAC-66DE-B0C7-3488-551C8F28B29D}"/>
              </a:ext>
            </a:extLst>
          </p:cNvPr>
          <p:cNvSpPr/>
          <p:nvPr/>
        </p:nvSpPr>
        <p:spPr>
          <a:xfrm rot="5400000">
            <a:off x="5080524" y="33260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7" name="Bent-Up Arrow 46">
            <a:extLst>
              <a:ext uri="{FF2B5EF4-FFF2-40B4-BE49-F238E27FC236}">
                <a16:creationId xmlns:a16="http://schemas.microsoft.com/office/drawing/2014/main" id="{9AB160CE-DF69-FCDC-60FB-EC90FA25347D}"/>
              </a:ext>
            </a:extLst>
          </p:cNvPr>
          <p:cNvSpPr/>
          <p:nvPr/>
        </p:nvSpPr>
        <p:spPr>
          <a:xfrm rot="5400000">
            <a:off x="5080523" y="391915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8" name="Bent-Up Arrow 47">
            <a:extLst>
              <a:ext uri="{FF2B5EF4-FFF2-40B4-BE49-F238E27FC236}">
                <a16:creationId xmlns:a16="http://schemas.microsoft.com/office/drawing/2014/main" id="{1C66B124-F9A5-5BB1-42AD-19494C7E94C8}"/>
              </a:ext>
            </a:extLst>
          </p:cNvPr>
          <p:cNvSpPr/>
          <p:nvPr/>
        </p:nvSpPr>
        <p:spPr>
          <a:xfrm rot="5400000">
            <a:off x="5080523" y="4512300"/>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9" name="Bent-Up Arrow 48">
            <a:extLst>
              <a:ext uri="{FF2B5EF4-FFF2-40B4-BE49-F238E27FC236}">
                <a16:creationId xmlns:a16="http://schemas.microsoft.com/office/drawing/2014/main" id="{DB109280-7470-519B-CDC4-103673D83018}"/>
              </a:ext>
            </a:extLst>
          </p:cNvPr>
          <p:cNvSpPr/>
          <p:nvPr/>
        </p:nvSpPr>
        <p:spPr>
          <a:xfrm rot="5400000">
            <a:off x="5080523" y="5105443"/>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0D0B541F-DED9-B05A-4093-AEB2C9FC2B66}"/>
              </a:ext>
            </a:extLst>
          </p:cNvPr>
          <p:cNvSpPr/>
          <p:nvPr/>
        </p:nvSpPr>
        <p:spPr>
          <a:xfrm>
            <a:off x="5565993" y="345166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Textual Knowledge</a:t>
            </a:r>
          </a:p>
        </p:txBody>
      </p:sp>
      <p:sp>
        <p:nvSpPr>
          <p:cNvPr id="51" name="Rounded Rectangle 50">
            <a:extLst>
              <a:ext uri="{FF2B5EF4-FFF2-40B4-BE49-F238E27FC236}">
                <a16:creationId xmlns:a16="http://schemas.microsoft.com/office/drawing/2014/main" id="{D7016A5D-908A-4387-E5DE-577155E4BEB4}"/>
              </a:ext>
            </a:extLst>
          </p:cNvPr>
          <p:cNvSpPr/>
          <p:nvPr/>
        </p:nvSpPr>
        <p:spPr>
          <a:xfrm>
            <a:off x="5565992" y="406151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Structural Knowledge</a:t>
            </a:r>
          </a:p>
        </p:txBody>
      </p:sp>
      <p:sp>
        <p:nvSpPr>
          <p:cNvPr id="52" name="Rounded Rectangle 51">
            <a:extLst>
              <a:ext uri="{FF2B5EF4-FFF2-40B4-BE49-F238E27FC236}">
                <a16:creationId xmlns:a16="http://schemas.microsoft.com/office/drawing/2014/main" id="{81C6B3D2-93F0-14A6-970A-E322C912932F}"/>
              </a:ext>
            </a:extLst>
          </p:cNvPr>
          <p:cNvSpPr/>
          <p:nvPr/>
        </p:nvSpPr>
        <p:spPr>
          <a:xfrm>
            <a:off x="5565992" y="528817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Entity/Event/</a:t>
            </a:r>
          </a:p>
          <a:p>
            <a:pPr algn="ctr"/>
            <a:r>
              <a:rPr lang="en-US" sz="1250" dirty="0">
                <a:solidFill>
                  <a:schemeClr val="tx1">
                    <a:lumMod val="85000"/>
                    <a:lumOff val="15000"/>
                  </a:schemeClr>
                </a:solidFill>
              </a:rPr>
              <a:t>Claim Level Linking </a:t>
            </a:r>
          </a:p>
        </p:txBody>
      </p:sp>
      <p:sp>
        <p:nvSpPr>
          <p:cNvPr id="53" name="Rounded Rectangle 52">
            <a:extLst>
              <a:ext uri="{FF2B5EF4-FFF2-40B4-BE49-F238E27FC236}">
                <a16:creationId xmlns:a16="http://schemas.microsoft.com/office/drawing/2014/main" id="{393D1603-2F2F-CB5E-72C7-C04421128A56}"/>
              </a:ext>
            </a:extLst>
          </p:cNvPr>
          <p:cNvSpPr/>
          <p:nvPr/>
        </p:nvSpPr>
        <p:spPr>
          <a:xfrm>
            <a:off x="5565992" y="4673655"/>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85000"/>
                    <a:lumOff val="15000"/>
                  </a:schemeClr>
                </a:solidFill>
              </a:rPr>
              <a:t>Heterogeneous</a:t>
            </a:r>
          </a:p>
          <a:p>
            <a:pPr algn="ctr"/>
            <a:r>
              <a:rPr lang="en-US" sz="1550" dirty="0">
                <a:solidFill>
                  <a:schemeClr val="tx1">
                    <a:lumMod val="85000"/>
                    <a:lumOff val="15000"/>
                  </a:schemeClr>
                </a:solidFill>
              </a:rPr>
              <a:t>Representation</a:t>
            </a:r>
          </a:p>
        </p:txBody>
      </p:sp>
      <p:sp>
        <p:nvSpPr>
          <p:cNvPr id="62" name="Bent-Up Arrow 61">
            <a:extLst>
              <a:ext uri="{FF2B5EF4-FFF2-40B4-BE49-F238E27FC236}">
                <a16:creationId xmlns:a16="http://schemas.microsoft.com/office/drawing/2014/main" id="{A2DE4A99-185F-88D5-F9A2-4F305BC81A53}"/>
              </a:ext>
            </a:extLst>
          </p:cNvPr>
          <p:cNvSpPr/>
          <p:nvPr/>
        </p:nvSpPr>
        <p:spPr>
          <a:xfrm rot="5400000">
            <a:off x="8069927" y="3363085"/>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3" name="Bent-Up Arrow 62">
            <a:extLst>
              <a:ext uri="{FF2B5EF4-FFF2-40B4-BE49-F238E27FC236}">
                <a16:creationId xmlns:a16="http://schemas.microsoft.com/office/drawing/2014/main" id="{56E9A10E-2F5F-1553-97F3-14D1F6496FB3}"/>
              </a:ext>
            </a:extLst>
          </p:cNvPr>
          <p:cNvSpPr/>
          <p:nvPr/>
        </p:nvSpPr>
        <p:spPr>
          <a:xfrm rot="5400000">
            <a:off x="8069926" y="395622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4" name="Bent-Up Arrow 63">
            <a:extLst>
              <a:ext uri="{FF2B5EF4-FFF2-40B4-BE49-F238E27FC236}">
                <a16:creationId xmlns:a16="http://schemas.microsoft.com/office/drawing/2014/main" id="{D0618EE2-2F38-2251-D2B9-7D5A697783E7}"/>
              </a:ext>
            </a:extLst>
          </p:cNvPr>
          <p:cNvSpPr/>
          <p:nvPr/>
        </p:nvSpPr>
        <p:spPr>
          <a:xfrm rot="5400000">
            <a:off x="8069926" y="454937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5" name="Bent-Up Arrow 64">
            <a:extLst>
              <a:ext uri="{FF2B5EF4-FFF2-40B4-BE49-F238E27FC236}">
                <a16:creationId xmlns:a16="http://schemas.microsoft.com/office/drawing/2014/main" id="{BC9F249A-B937-B57C-5D7F-ABDEA19E3515}"/>
              </a:ext>
            </a:extLst>
          </p:cNvPr>
          <p:cNvSpPr/>
          <p:nvPr/>
        </p:nvSpPr>
        <p:spPr>
          <a:xfrm rot="5400000">
            <a:off x="8069926" y="51425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860E1F69-2B6E-FA43-9FA5-3F735E74291A}"/>
              </a:ext>
            </a:extLst>
          </p:cNvPr>
          <p:cNvSpPr/>
          <p:nvPr/>
        </p:nvSpPr>
        <p:spPr>
          <a:xfrm>
            <a:off x="8555396" y="348873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D0C221D-E18A-88FD-6D14-6FCFE855516D}"/>
              </a:ext>
            </a:extLst>
          </p:cNvPr>
          <p:cNvSpPr/>
          <p:nvPr/>
        </p:nvSpPr>
        <p:spPr>
          <a:xfrm>
            <a:off x="8555395" y="409858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Reader</a:t>
            </a:r>
          </a:p>
          <a:p>
            <a:pPr algn="ctr"/>
            <a:r>
              <a:rPr lang="en-US" sz="1600" dirty="0">
                <a:solidFill>
                  <a:schemeClr val="tx1">
                    <a:lumMod val="85000"/>
                    <a:lumOff val="15000"/>
                  </a:schemeClr>
                </a:solidFill>
              </a:rPr>
              <a:t>Comments</a:t>
            </a:r>
          </a:p>
        </p:txBody>
      </p:sp>
      <p:sp>
        <p:nvSpPr>
          <p:cNvPr id="68" name="Rounded Rectangle 67">
            <a:extLst>
              <a:ext uri="{FF2B5EF4-FFF2-40B4-BE49-F238E27FC236}">
                <a16:creationId xmlns:a16="http://schemas.microsoft.com/office/drawing/2014/main" id="{E8DC54D0-7731-140B-6E17-7AECFBBF0556}"/>
              </a:ext>
            </a:extLst>
          </p:cNvPr>
          <p:cNvSpPr/>
          <p:nvPr/>
        </p:nvSpPr>
        <p:spPr>
          <a:xfrm>
            <a:off x="8555395" y="5325248"/>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D4667AC-E8FD-5439-786B-BC1E0EDA1BD1}"/>
              </a:ext>
            </a:extLst>
          </p:cNvPr>
          <p:cNvSpPr/>
          <p:nvPr/>
        </p:nvSpPr>
        <p:spPr>
          <a:xfrm>
            <a:off x="8555395" y="471072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1B7F94F-2BD8-82EC-56E0-37C5AFEB6C7D}"/>
              </a:ext>
            </a:extLst>
          </p:cNvPr>
          <p:cNvCxnSpPr>
            <a:cxnSpLocks/>
            <a:endCxn id="21" idx="2"/>
          </p:cNvCxnSpPr>
          <p:nvPr/>
        </p:nvCxnSpPr>
        <p:spPr>
          <a:xfrm flipV="1">
            <a:off x="5923705" y="2161761"/>
            <a:ext cx="311308" cy="36720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C98749-BD48-6E40-063E-03CB7F507D64}"/>
              </a:ext>
            </a:extLst>
          </p:cNvPr>
          <p:cNvCxnSpPr>
            <a:cxnSpLocks/>
            <a:endCxn id="21" idx="2"/>
          </p:cNvCxnSpPr>
          <p:nvPr/>
        </p:nvCxnSpPr>
        <p:spPr>
          <a:xfrm flipV="1">
            <a:off x="3985122" y="2161761"/>
            <a:ext cx="2249891" cy="327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820A67-B6EC-76A6-E0C1-317E191B01AF}"/>
              </a:ext>
            </a:extLst>
          </p:cNvPr>
          <p:cNvCxnSpPr>
            <a:cxnSpLocks/>
            <a:endCxn id="21" idx="2"/>
          </p:cNvCxnSpPr>
          <p:nvPr/>
        </p:nvCxnSpPr>
        <p:spPr>
          <a:xfrm flipH="1" flipV="1">
            <a:off x="6235013" y="2161761"/>
            <a:ext cx="1916977" cy="34737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E56D6B1-F88F-6C0B-ADF3-CC327C656E92}"/>
              </a:ext>
            </a:extLst>
          </p:cNvPr>
          <p:cNvSpPr txBox="1"/>
          <p:nvPr/>
        </p:nvSpPr>
        <p:spPr>
          <a:xfrm>
            <a:off x="2313777" y="3475859"/>
            <a:ext cx="1671345" cy="446276"/>
          </a:xfrm>
          <a:prstGeom prst="rect">
            <a:avLst/>
          </a:prstGeom>
          <a:noFill/>
        </p:spPr>
        <p:txBody>
          <a:bodyPr wrap="square" rtlCol="0">
            <a:spAutoFit/>
          </a:bodyPr>
          <a:lstStyle/>
          <a:p>
            <a:pPr algn="ctr"/>
            <a:r>
              <a:rPr lang="en-US" sz="1200" dirty="0"/>
              <a:t>Attention-Guided</a:t>
            </a:r>
          </a:p>
          <a:p>
            <a:pPr algn="ctr"/>
            <a:r>
              <a:rPr lang="en-US" sz="1100" dirty="0"/>
              <a:t>Cross-Modal Interaction</a:t>
            </a:r>
          </a:p>
        </p:txBody>
      </p:sp>
      <p:sp>
        <p:nvSpPr>
          <p:cNvPr id="84" name="TextBox 83">
            <a:extLst>
              <a:ext uri="{FF2B5EF4-FFF2-40B4-BE49-F238E27FC236}">
                <a16:creationId xmlns:a16="http://schemas.microsoft.com/office/drawing/2014/main" id="{6103AECF-E4AD-1566-F322-47B4066E2C85}"/>
              </a:ext>
            </a:extLst>
          </p:cNvPr>
          <p:cNvSpPr txBox="1"/>
          <p:nvPr/>
        </p:nvSpPr>
        <p:spPr>
          <a:xfrm>
            <a:off x="2447394" y="4177204"/>
            <a:ext cx="1457163" cy="338554"/>
          </a:xfrm>
          <a:prstGeom prst="rect">
            <a:avLst/>
          </a:prstGeom>
          <a:noFill/>
        </p:spPr>
        <p:txBody>
          <a:bodyPr wrap="square" rtlCol="0">
            <a:spAutoFit/>
          </a:bodyPr>
          <a:lstStyle/>
          <a:p>
            <a:pPr algn="ctr"/>
            <a:r>
              <a:rPr lang="en-US" sz="1600" dirty="0"/>
              <a:t>CLIP encoders</a:t>
            </a:r>
          </a:p>
        </p:txBody>
      </p:sp>
      <p:sp>
        <p:nvSpPr>
          <p:cNvPr id="85" name="TextBox 84">
            <a:extLst>
              <a:ext uri="{FF2B5EF4-FFF2-40B4-BE49-F238E27FC236}">
                <a16:creationId xmlns:a16="http://schemas.microsoft.com/office/drawing/2014/main" id="{1688A105-8774-D346-A556-BD834C099134}"/>
              </a:ext>
            </a:extLst>
          </p:cNvPr>
          <p:cNvSpPr txBox="1"/>
          <p:nvPr/>
        </p:nvSpPr>
        <p:spPr>
          <a:xfrm>
            <a:off x="2366828" y="4653860"/>
            <a:ext cx="1618294" cy="584775"/>
          </a:xfrm>
          <a:prstGeom prst="rect">
            <a:avLst/>
          </a:prstGeom>
          <a:noFill/>
        </p:spPr>
        <p:txBody>
          <a:bodyPr wrap="square" rtlCol="0">
            <a:spAutoFit/>
          </a:bodyPr>
          <a:lstStyle/>
          <a:p>
            <a:pPr algn="ctr"/>
            <a:r>
              <a:rPr lang="en-US" sz="1600" dirty="0"/>
              <a:t>IE/AMR graph reasoning</a:t>
            </a:r>
          </a:p>
        </p:txBody>
      </p:sp>
      <p:sp>
        <p:nvSpPr>
          <p:cNvPr id="86" name="TextBox 85">
            <a:extLst>
              <a:ext uri="{FF2B5EF4-FFF2-40B4-BE49-F238E27FC236}">
                <a16:creationId xmlns:a16="http://schemas.microsoft.com/office/drawing/2014/main" id="{28601857-C09D-8328-1376-CF18248234E1}"/>
              </a:ext>
            </a:extLst>
          </p:cNvPr>
          <p:cNvSpPr txBox="1"/>
          <p:nvPr/>
        </p:nvSpPr>
        <p:spPr>
          <a:xfrm>
            <a:off x="8544751" y="5296518"/>
            <a:ext cx="1457163" cy="584775"/>
          </a:xfrm>
          <a:prstGeom prst="rect">
            <a:avLst/>
          </a:prstGeom>
          <a:noFill/>
        </p:spPr>
        <p:txBody>
          <a:bodyPr wrap="square" rtlCol="0">
            <a:spAutoFit/>
          </a:bodyPr>
          <a:lstStyle/>
          <a:p>
            <a:pPr algn="ctr"/>
            <a:r>
              <a:rPr lang="en-US" sz="1600" dirty="0"/>
              <a:t>User Preference</a:t>
            </a:r>
          </a:p>
        </p:txBody>
      </p:sp>
      <p:sp>
        <p:nvSpPr>
          <p:cNvPr id="87" name="TextBox 86">
            <a:extLst>
              <a:ext uri="{FF2B5EF4-FFF2-40B4-BE49-F238E27FC236}">
                <a16:creationId xmlns:a16="http://schemas.microsoft.com/office/drawing/2014/main" id="{15BC2BEC-F364-04BE-6DAE-9E6310F70B14}"/>
              </a:ext>
            </a:extLst>
          </p:cNvPr>
          <p:cNvSpPr txBox="1"/>
          <p:nvPr/>
        </p:nvSpPr>
        <p:spPr>
          <a:xfrm>
            <a:off x="8544750" y="3464384"/>
            <a:ext cx="1457163" cy="553998"/>
          </a:xfrm>
          <a:prstGeom prst="rect">
            <a:avLst/>
          </a:prstGeom>
          <a:noFill/>
        </p:spPr>
        <p:txBody>
          <a:bodyPr wrap="square" rtlCol="0">
            <a:spAutoFit/>
          </a:bodyPr>
          <a:lstStyle/>
          <a:p>
            <a:pPr algn="ctr"/>
            <a:r>
              <a:rPr lang="en-US" sz="1500" dirty="0"/>
              <a:t>Cross-Doc </a:t>
            </a:r>
          </a:p>
          <a:p>
            <a:pPr algn="ctr"/>
            <a:r>
              <a:rPr lang="en-US" sz="1500" dirty="0"/>
              <a:t>News Cluster</a:t>
            </a:r>
          </a:p>
        </p:txBody>
      </p:sp>
      <p:sp>
        <p:nvSpPr>
          <p:cNvPr id="88" name="TextBox 87">
            <a:extLst>
              <a:ext uri="{FF2B5EF4-FFF2-40B4-BE49-F238E27FC236}">
                <a16:creationId xmlns:a16="http://schemas.microsoft.com/office/drawing/2014/main" id="{47568A96-4211-6BB2-0D61-AEE633FE4C09}"/>
              </a:ext>
            </a:extLst>
          </p:cNvPr>
          <p:cNvSpPr txBox="1"/>
          <p:nvPr/>
        </p:nvSpPr>
        <p:spPr>
          <a:xfrm>
            <a:off x="8572024" y="4684900"/>
            <a:ext cx="1457163" cy="584775"/>
          </a:xfrm>
          <a:prstGeom prst="rect">
            <a:avLst/>
          </a:prstGeom>
          <a:noFill/>
        </p:spPr>
        <p:txBody>
          <a:bodyPr wrap="square" rtlCol="0">
            <a:spAutoFit/>
          </a:bodyPr>
          <a:lstStyle/>
          <a:p>
            <a:pPr algn="ctr"/>
            <a:r>
              <a:rPr lang="en-US" sz="1600" dirty="0"/>
              <a:t>Propagation Pattern</a:t>
            </a:r>
          </a:p>
        </p:txBody>
      </p:sp>
      <p:sp>
        <p:nvSpPr>
          <p:cNvPr id="93" name="Rounded Rectangle 92">
            <a:extLst>
              <a:ext uri="{FF2B5EF4-FFF2-40B4-BE49-F238E27FC236}">
                <a16:creationId xmlns:a16="http://schemas.microsoft.com/office/drawing/2014/main" id="{5319630E-8A2C-C134-D846-E5F29026C568}"/>
              </a:ext>
            </a:extLst>
          </p:cNvPr>
          <p:cNvSpPr/>
          <p:nvPr/>
        </p:nvSpPr>
        <p:spPr>
          <a:xfrm>
            <a:off x="7822684" y="2175204"/>
            <a:ext cx="2658794" cy="3943617"/>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F9E60A2-5269-364B-D642-9B9F02A5885D}"/>
              </a:ext>
            </a:extLst>
          </p:cNvPr>
          <p:cNvSpPr txBox="1"/>
          <p:nvPr/>
        </p:nvSpPr>
        <p:spPr>
          <a:xfrm>
            <a:off x="6096000" y="6181372"/>
            <a:ext cx="6213231" cy="300070"/>
          </a:xfrm>
          <a:prstGeom prst="rect">
            <a:avLst/>
          </a:prstGeom>
          <a:noFill/>
        </p:spPr>
        <p:txBody>
          <a:bodyPr wrap="square" rtlCol="0">
            <a:spAutoFit/>
          </a:bodyPr>
          <a:lstStyle/>
          <a:p>
            <a:r>
              <a:rPr lang="en-US" sz="1300" dirty="0">
                <a:solidFill>
                  <a:schemeClr val="bg1"/>
                </a:solidFill>
                <a:highlight>
                  <a:srgbClr val="800000"/>
                </a:highlight>
              </a:rPr>
              <a:t>Capture concurrent info and causal reactions; Achieve </a:t>
            </a:r>
            <a:r>
              <a:rPr lang="en-US" sz="1300" dirty="0" err="1">
                <a:solidFill>
                  <a:schemeClr val="bg1"/>
                </a:solidFill>
                <a:highlight>
                  <a:srgbClr val="800000"/>
                </a:highlight>
              </a:rPr>
              <a:t>explainability</a:t>
            </a:r>
            <a:r>
              <a:rPr lang="en-US" sz="1300" dirty="0">
                <a:solidFill>
                  <a:schemeClr val="bg1"/>
                </a:solidFill>
                <a:highlight>
                  <a:srgbClr val="800000"/>
                </a:highlight>
              </a:rPr>
              <a:t> and customizability</a:t>
            </a:r>
          </a:p>
        </p:txBody>
      </p:sp>
    </p:spTree>
    <p:extLst>
      <p:ext uri="{BB962C8B-B14F-4D97-AF65-F5344CB8AC3E}">
        <p14:creationId xmlns:p14="http://schemas.microsoft.com/office/powerpoint/2010/main" val="376840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Categorization of Semantic Consistency-based Fake News Detection</a:t>
            </a:r>
          </a:p>
        </p:txBody>
      </p:sp>
      <p:pic>
        <p:nvPicPr>
          <p:cNvPr id="21" name="Content Placeholder 20">
            <a:extLst>
              <a:ext uri="{FF2B5EF4-FFF2-40B4-BE49-F238E27FC236}">
                <a16:creationId xmlns:a16="http://schemas.microsoft.com/office/drawing/2014/main" id="{3DD7C7F1-3E74-C417-4CB2-3C5BB43B04BC}"/>
              </a:ext>
            </a:extLst>
          </p:cNvPr>
          <p:cNvPicPr>
            <a:picLocks noGrp="1" noChangeAspect="1"/>
          </p:cNvPicPr>
          <p:nvPr>
            <p:ph idx="1"/>
          </p:nvPr>
        </p:nvPicPr>
        <p:blipFill>
          <a:blip r:embed="rId2"/>
          <a:stretch>
            <a:fillRect/>
          </a:stretch>
        </p:blipFill>
        <p:spPr>
          <a:xfrm>
            <a:off x="4191000" y="1472787"/>
            <a:ext cx="4088026" cy="688974"/>
          </a:xfrm>
        </p:spPr>
      </p:pic>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71</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CAFFA77-457D-ED72-F919-F6F896302C2F}"/>
              </a:ext>
            </a:extLst>
          </p:cNvPr>
          <p:cNvSpPr/>
          <p:nvPr/>
        </p:nvSpPr>
        <p:spPr>
          <a:xfrm>
            <a:off x="2008184" y="2494561"/>
            <a:ext cx="1996166" cy="64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Within-Document</a:t>
            </a:r>
          </a:p>
          <a:p>
            <a:pPr algn="ctr"/>
            <a:r>
              <a:rPr lang="en-US" dirty="0">
                <a:solidFill>
                  <a:schemeClr val="tx1">
                    <a:lumMod val="85000"/>
                    <a:lumOff val="15000"/>
                  </a:schemeClr>
                </a:solidFill>
              </a:rPr>
              <a:t>Multi-Media</a:t>
            </a:r>
          </a:p>
        </p:txBody>
      </p:sp>
      <p:sp>
        <p:nvSpPr>
          <p:cNvPr id="32" name="Rectangle 31">
            <a:extLst>
              <a:ext uri="{FF2B5EF4-FFF2-40B4-BE49-F238E27FC236}">
                <a16:creationId xmlns:a16="http://schemas.microsoft.com/office/drawing/2014/main" id="{CDA51857-3915-6D61-38CD-019CAD2AB9F0}"/>
              </a:ext>
            </a:extLst>
          </p:cNvPr>
          <p:cNvSpPr/>
          <p:nvPr/>
        </p:nvSpPr>
        <p:spPr>
          <a:xfrm>
            <a:off x="5146500" y="2553683"/>
            <a:ext cx="1976440" cy="564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85000"/>
                    <a:lumOff val="15000"/>
                  </a:schemeClr>
                </a:solidFill>
              </a:rPr>
              <a:t>Est’d</a:t>
            </a:r>
            <a:r>
              <a:rPr lang="en-US" dirty="0">
                <a:solidFill>
                  <a:schemeClr val="tx1">
                    <a:lumMod val="85000"/>
                    <a:lumOff val="15000"/>
                  </a:schemeClr>
                </a:solidFill>
              </a:rPr>
              <a:t> Background Knowledge</a:t>
            </a:r>
          </a:p>
        </p:txBody>
      </p:sp>
      <p:sp>
        <p:nvSpPr>
          <p:cNvPr id="34" name="Rectangle 33">
            <a:extLst>
              <a:ext uri="{FF2B5EF4-FFF2-40B4-BE49-F238E27FC236}">
                <a16:creationId xmlns:a16="http://schemas.microsoft.com/office/drawing/2014/main" id="{57153DF8-B5C3-C0E5-5946-59E6B0D298BA}"/>
              </a:ext>
            </a:extLst>
          </p:cNvPr>
          <p:cNvSpPr/>
          <p:nvPr/>
        </p:nvSpPr>
        <p:spPr>
          <a:xfrm>
            <a:off x="8166846" y="2509137"/>
            <a:ext cx="1871662" cy="642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Context Awareness</a:t>
            </a:r>
          </a:p>
        </p:txBody>
      </p:sp>
      <p:sp>
        <p:nvSpPr>
          <p:cNvPr id="27" name="Bent-Up Arrow 26">
            <a:extLst>
              <a:ext uri="{FF2B5EF4-FFF2-40B4-BE49-F238E27FC236}">
                <a16:creationId xmlns:a16="http://schemas.microsoft.com/office/drawing/2014/main" id="{6B2771C2-BB63-67AC-C51E-9980CFB6F821}"/>
              </a:ext>
            </a:extLst>
          </p:cNvPr>
          <p:cNvSpPr/>
          <p:nvPr/>
        </p:nvSpPr>
        <p:spPr>
          <a:xfrm rot="5400000">
            <a:off x="1937214" y="332189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8" name="Bent-Up Arrow 37">
            <a:extLst>
              <a:ext uri="{FF2B5EF4-FFF2-40B4-BE49-F238E27FC236}">
                <a16:creationId xmlns:a16="http://schemas.microsoft.com/office/drawing/2014/main" id="{ABD345D1-7E2C-C6B5-F3DA-D815C051664D}"/>
              </a:ext>
            </a:extLst>
          </p:cNvPr>
          <p:cNvSpPr/>
          <p:nvPr/>
        </p:nvSpPr>
        <p:spPr>
          <a:xfrm rot="5400000">
            <a:off x="1937213" y="391504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9" name="Bent-Up Arrow 38">
            <a:extLst>
              <a:ext uri="{FF2B5EF4-FFF2-40B4-BE49-F238E27FC236}">
                <a16:creationId xmlns:a16="http://schemas.microsoft.com/office/drawing/2014/main" id="{71BACE4C-421D-D3DB-0163-622C503920C9}"/>
              </a:ext>
            </a:extLst>
          </p:cNvPr>
          <p:cNvSpPr/>
          <p:nvPr/>
        </p:nvSpPr>
        <p:spPr>
          <a:xfrm rot="5400000">
            <a:off x="1937213" y="450818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0" name="Bent-Up Arrow 39">
            <a:extLst>
              <a:ext uri="{FF2B5EF4-FFF2-40B4-BE49-F238E27FC236}">
                <a16:creationId xmlns:a16="http://schemas.microsoft.com/office/drawing/2014/main" id="{3AEB1582-73CF-B005-FD90-91AAD36467EF}"/>
              </a:ext>
            </a:extLst>
          </p:cNvPr>
          <p:cNvSpPr/>
          <p:nvPr/>
        </p:nvSpPr>
        <p:spPr>
          <a:xfrm rot="5400000">
            <a:off x="1937213" y="510132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1FB5AB99-0599-466D-9CBC-8C674651E3F4}"/>
              </a:ext>
            </a:extLst>
          </p:cNvPr>
          <p:cNvSpPr/>
          <p:nvPr/>
        </p:nvSpPr>
        <p:spPr>
          <a:xfrm>
            <a:off x="2422683" y="3447544"/>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928338BC-A11B-AAF9-FA60-09AAAD7E9541}"/>
              </a:ext>
            </a:extLst>
          </p:cNvPr>
          <p:cNvSpPr/>
          <p:nvPr/>
        </p:nvSpPr>
        <p:spPr>
          <a:xfrm>
            <a:off x="2422682" y="405740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26AEB6BE-43AF-8D89-8BE0-508A3C139A5E}"/>
              </a:ext>
            </a:extLst>
          </p:cNvPr>
          <p:cNvSpPr/>
          <p:nvPr/>
        </p:nvSpPr>
        <p:spPr>
          <a:xfrm>
            <a:off x="2422682" y="528406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Multi-Frame </a:t>
            </a:r>
            <a:r>
              <a:rPr lang="en-US" sz="1250" dirty="0">
                <a:solidFill>
                  <a:schemeClr val="tx1">
                    <a:lumMod val="85000"/>
                    <a:lumOff val="15000"/>
                  </a:schemeClr>
                </a:solidFill>
              </a:rPr>
              <a:t>Pooling for Videos</a:t>
            </a:r>
          </a:p>
        </p:txBody>
      </p:sp>
      <p:sp>
        <p:nvSpPr>
          <p:cNvPr id="44" name="Rounded Rectangle 43">
            <a:extLst>
              <a:ext uri="{FF2B5EF4-FFF2-40B4-BE49-F238E27FC236}">
                <a16:creationId xmlns:a16="http://schemas.microsoft.com/office/drawing/2014/main" id="{092E37A8-0D18-A647-5D59-0334FA468C2D}"/>
              </a:ext>
            </a:extLst>
          </p:cNvPr>
          <p:cNvSpPr/>
          <p:nvPr/>
        </p:nvSpPr>
        <p:spPr>
          <a:xfrm>
            <a:off x="2422682" y="4669539"/>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6A00FC9-0C12-4AEB-944C-F76453733284}"/>
              </a:ext>
            </a:extLst>
          </p:cNvPr>
          <p:cNvSpPr txBox="1"/>
          <p:nvPr/>
        </p:nvSpPr>
        <p:spPr>
          <a:xfrm>
            <a:off x="4191000" y="1647997"/>
            <a:ext cx="4088027" cy="338554"/>
          </a:xfrm>
          <a:prstGeom prst="rect">
            <a:avLst/>
          </a:prstGeom>
          <a:noFill/>
        </p:spPr>
        <p:txBody>
          <a:bodyPr wrap="square">
            <a:spAutoFit/>
          </a:bodyPr>
          <a:lstStyle/>
          <a:p>
            <a:pPr lvl="0" algn="ctr"/>
            <a:r>
              <a:rPr lang="en-US" sz="1600" dirty="0"/>
              <a:t>Semantic Consistency for Fake News Detection</a:t>
            </a:r>
          </a:p>
        </p:txBody>
      </p:sp>
      <p:sp>
        <p:nvSpPr>
          <p:cNvPr id="46" name="Bent-Up Arrow 45">
            <a:extLst>
              <a:ext uri="{FF2B5EF4-FFF2-40B4-BE49-F238E27FC236}">
                <a16:creationId xmlns:a16="http://schemas.microsoft.com/office/drawing/2014/main" id="{1C75CFAC-66DE-B0C7-3488-551C8F28B29D}"/>
              </a:ext>
            </a:extLst>
          </p:cNvPr>
          <p:cNvSpPr/>
          <p:nvPr/>
        </p:nvSpPr>
        <p:spPr>
          <a:xfrm rot="5400000">
            <a:off x="5080524" y="33260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7" name="Bent-Up Arrow 46">
            <a:extLst>
              <a:ext uri="{FF2B5EF4-FFF2-40B4-BE49-F238E27FC236}">
                <a16:creationId xmlns:a16="http://schemas.microsoft.com/office/drawing/2014/main" id="{9AB160CE-DF69-FCDC-60FB-EC90FA25347D}"/>
              </a:ext>
            </a:extLst>
          </p:cNvPr>
          <p:cNvSpPr/>
          <p:nvPr/>
        </p:nvSpPr>
        <p:spPr>
          <a:xfrm rot="5400000">
            <a:off x="5080523" y="391915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8" name="Bent-Up Arrow 47">
            <a:extLst>
              <a:ext uri="{FF2B5EF4-FFF2-40B4-BE49-F238E27FC236}">
                <a16:creationId xmlns:a16="http://schemas.microsoft.com/office/drawing/2014/main" id="{1C66B124-F9A5-5BB1-42AD-19494C7E94C8}"/>
              </a:ext>
            </a:extLst>
          </p:cNvPr>
          <p:cNvSpPr/>
          <p:nvPr/>
        </p:nvSpPr>
        <p:spPr>
          <a:xfrm rot="5400000">
            <a:off x="5080523" y="4512300"/>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9" name="Bent-Up Arrow 48">
            <a:extLst>
              <a:ext uri="{FF2B5EF4-FFF2-40B4-BE49-F238E27FC236}">
                <a16:creationId xmlns:a16="http://schemas.microsoft.com/office/drawing/2014/main" id="{DB109280-7470-519B-CDC4-103673D83018}"/>
              </a:ext>
            </a:extLst>
          </p:cNvPr>
          <p:cNvSpPr/>
          <p:nvPr/>
        </p:nvSpPr>
        <p:spPr>
          <a:xfrm rot="5400000">
            <a:off x="5080523" y="5105443"/>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0D0B541F-DED9-B05A-4093-AEB2C9FC2B66}"/>
              </a:ext>
            </a:extLst>
          </p:cNvPr>
          <p:cNvSpPr/>
          <p:nvPr/>
        </p:nvSpPr>
        <p:spPr>
          <a:xfrm>
            <a:off x="5565993" y="345166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Textual Knowledge</a:t>
            </a:r>
          </a:p>
        </p:txBody>
      </p:sp>
      <p:sp>
        <p:nvSpPr>
          <p:cNvPr id="51" name="Rounded Rectangle 50">
            <a:extLst>
              <a:ext uri="{FF2B5EF4-FFF2-40B4-BE49-F238E27FC236}">
                <a16:creationId xmlns:a16="http://schemas.microsoft.com/office/drawing/2014/main" id="{D7016A5D-908A-4387-E5DE-577155E4BEB4}"/>
              </a:ext>
            </a:extLst>
          </p:cNvPr>
          <p:cNvSpPr/>
          <p:nvPr/>
        </p:nvSpPr>
        <p:spPr>
          <a:xfrm>
            <a:off x="5565992" y="406151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Structural Knowledge</a:t>
            </a:r>
          </a:p>
        </p:txBody>
      </p:sp>
      <p:sp>
        <p:nvSpPr>
          <p:cNvPr id="52" name="Rounded Rectangle 51">
            <a:extLst>
              <a:ext uri="{FF2B5EF4-FFF2-40B4-BE49-F238E27FC236}">
                <a16:creationId xmlns:a16="http://schemas.microsoft.com/office/drawing/2014/main" id="{81C6B3D2-93F0-14A6-970A-E322C912932F}"/>
              </a:ext>
            </a:extLst>
          </p:cNvPr>
          <p:cNvSpPr/>
          <p:nvPr/>
        </p:nvSpPr>
        <p:spPr>
          <a:xfrm>
            <a:off x="5565992" y="528817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Entity/Event/</a:t>
            </a:r>
          </a:p>
          <a:p>
            <a:pPr algn="ctr"/>
            <a:r>
              <a:rPr lang="en-US" sz="1250" dirty="0">
                <a:solidFill>
                  <a:schemeClr val="tx1">
                    <a:lumMod val="85000"/>
                    <a:lumOff val="15000"/>
                  </a:schemeClr>
                </a:solidFill>
              </a:rPr>
              <a:t>Claim Level Linking </a:t>
            </a:r>
          </a:p>
        </p:txBody>
      </p:sp>
      <p:sp>
        <p:nvSpPr>
          <p:cNvPr id="53" name="Rounded Rectangle 52">
            <a:extLst>
              <a:ext uri="{FF2B5EF4-FFF2-40B4-BE49-F238E27FC236}">
                <a16:creationId xmlns:a16="http://schemas.microsoft.com/office/drawing/2014/main" id="{393D1603-2F2F-CB5E-72C7-C04421128A56}"/>
              </a:ext>
            </a:extLst>
          </p:cNvPr>
          <p:cNvSpPr/>
          <p:nvPr/>
        </p:nvSpPr>
        <p:spPr>
          <a:xfrm>
            <a:off x="5565992" y="4673655"/>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85000"/>
                    <a:lumOff val="15000"/>
                  </a:schemeClr>
                </a:solidFill>
              </a:rPr>
              <a:t>Heterogeneous</a:t>
            </a:r>
          </a:p>
          <a:p>
            <a:pPr algn="ctr"/>
            <a:r>
              <a:rPr lang="en-US" sz="1550" dirty="0">
                <a:solidFill>
                  <a:schemeClr val="tx1">
                    <a:lumMod val="85000"/>
                    <a:lumOff val="15000"/>
                  </a:schemeClr>
                </a:solidFill>
              </a:rPr>
              <a:t>Representation</a:t>
            </a:r>
          </a:p>
        </p:txBody>
      </p:sp>
      <p:sp>
        <p:nvSpPr>
          <p:cNvPr id="62" name="Bent-Up Arrow 61">
            <a:extLst>
              <a:ext uri="{FF2B5EF4-FFF2-40B4-BE49-F238E27FC236}">
                <a16:creationId xmlns:a16="http://schemas.microsoft.com/office/drawing/2014/main" id="{A2DE4A99-185F-88D5-F9A2-4F305BC81A53}"/>
              </a:ext>
            </a:extLst>
          </p:cNvPr>
          <p:cNvSpPr/>
          <p:nvPr/>
        </p:nvSpPr>
        <p:spPr>
          <a:xfrm rot="5400000">
            <a:off x="8069927" y="3363085"/>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3" name="Bent-Up Arrow 62">
            <a:extLst>
              <a:ext uri="{FF2B5EF4-FFF2-40B4-BE49-F238E27FC236}">
                <a16:creationId xmlns:a16="http://schemas.microsoft.com/office/drawing/2014/main" id="{56E9A10E-2F5F-1553-97F3-14D1F6496FB3}"/>
              </a:ext>
            </a:extLst>
          </p:cNvPr>
          <p:cNvSpPr/>
          <p:nvPr/>
        </p:nvSpPr>
        <p:spPr>
          <a:xfrm rot="5400000">
            <a:off x="8069926" y="395622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4" name="Bent-Up Arrow 63">
            <a:extLst>
              <a:ext uri="{FF2B5EF4-FFF2-40B4-BE49-F238E27FC236}">
                <a16:creationId xmlns:a16="http://schemas.microsoft.com/office/drawing/2014/main" id="{D0618EE2-2F38-2251-D2B9-7D5A697783E7}"/>
              </a:ext>
            </a:extLst>
          </p:cNvPr>
          <p:cNvSpPr/>
          <p:nvPr/>
        </p:nvSpPr>
        <p:spPr>
          <a:xfrm rot="5400000">
            <a:off x="8069926" y="454937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5" name="Bent-Up Arrow 64">
            <a:extLst>
              <a:ext uri="{FF2B5EF4-FFF2-40B4-BE49-F238E27FC236}">
                <a16:creationId xmlns:a16="http://schemas.microsoft.com/office/drawing/2014/main" id="{BC9F249A-B937-B57C-5D7F-ABDEA19E3515}"/>
              </a:ext>
            </a:extLst>
          </p:cNvPr>
          <p:cNvSpPr/>
          <p:nvPr/>
        </p:nvSpPr>
        <p:spPr>
          <a:xfrm rot="5400000">
            <a:off x="8069926" y="51425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860E1F69-2B6E-FA43-9FA5-3F735E74291A}"/>
              </a:ext>
            </a:extLst>
          </p:cNvPr>
          <p:cNvSpPr/>
          <p:nvPr/>
        </p:nvSpPr>
        <p:spPr>
          <a:xfrm>
            <a:off x="8555396" y="348873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D0C221D-E18A-88FD-6D14-6FCFE855516D}"/>
              </a:ext>
            </a:extLst>
          </p:cNvPr>
          <p:cNvSpPr/>
          <p:nvPr/>
        </p:nvSpPr>
        <p:spPr>
          <a:xfrm>
            <a:off x="8555395" y="409858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Reader</a:t>
            </a:r>
          </a:p>
          <a:p>
            <a:pPr algn="ctr"/>
            <a:r>
              <a:rPr lang="en-US" sz="1600" dirty="0">
                <a:solidFill>
                  <a:schemeClr val="tx1">
                    <a:lumMod val="85000"/>
                    <a:lumOff val="15000"/>
                  </a:schemeClr>
                </a:solidFill>
              </a:rPr>
              <a:t>Comments</a:t>
            </a:r>
          </a:p>
        </p:txBody>
      </p:sp>
      <p:sp>
        <p:nvSpPr>
          <p:cNvPr id="68" name="Rounded Rectangle 67">
            <a:extLst>
              <a:ext uri="{FF2B5EF4-FFF2-40B4-BE49-F238E27FC236}">
                <a16:creationId xmlns:a16="http://schemas.microsoft.com/office/drawing/2014/main" id="{E8DC54D0-7731-140B-6E17-7AECFBBF0556}"/>
              </a:ext>
            </a:extLst>
          </p:cNvPr>
          <p:cNvSpPr/>
          <p:nvPr/>
        </p:nvSpPr>
        <p:spPr>
          <a:xfrm>
            <a:off x="8555395" y="5325248"/>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D4667AC-E8FD-5439-786B-BC1E0EDA1BD1}"/>
              </a:ext>
            </a:extLst>
          </p:cNvPr>
          <p:cNvSpPr/>
          <p:nvPr/>
        </p:nvSpPr>
        <p:spPr>
          <a:xfrm>
            <a:off x="8555395" y="471072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1B7F94F-2BD8-82EC-56E0-37C5AFEB6C7D}"/>
              </a:ext>
            </a:extLst>
          </p:cNvPr>
          <p:cNvCxnSpPr>
            <a:cxnSpLocks/>
            <a:endCxn id="21" idx="2"/>
          </p:cNvCxnSpPr>
          <p:nvPr/>
        </p:nvCxnSpPr>
        <p:spPr>
          <a:xfrm flipV="1">
            <a:off x="5923705" y="2161761"/>
            <a:ext cx="311308" cy="36720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C98749-BD48-6E40-063E-03CB7F507D64}"/>
              </a:ext>
            </a:extLst>
          </p:cNvPr>
          <p:cNvCxnSpPr>
            <a:cxnSpLocks/>
            <a:endCxn id="21" idx="2"/>
          </p:cNvCxnSpPr>
          <p:nvPr/>
        </p:nvCxnSpPr>
        <p:spPr>
          <a:xfrm flipV="1">
            <a:off x="3985122" y="2161761"/>
            <a:ext cx="2249891" cy="327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820A67-B6EC-76A6-E0C1-317E191B01AF}"/>
              </a:ext>
            </a:extLst>
          </p:cNvPr>
          <p:cNvCxnSpPr>
            <a:cxnSpLocks/>
            <a:endCxn id="21" idx="2"/>
          </p:cNvCxnSpPr>
          <p:nvPr/>
        </p:nvCxnSpPr>
        <p:spPr>
          <a:xfrm flipH="1" flipV="1">
            <a:off x="6235013" y="2161761"/>
            <a:ext cx="1916977" cy="34737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E56D6B1-F88F-6C0B-ADF3-CC327C656E92}"/>
              </a:ext>
            </a:extLst>
          </p:cNvPr>
          <p:cNvSpPr txBox="1"/>
          <p:nvPr/>
        </p:nvSpPr>
        <p:spPr>
          <a:xfrm>
            <a:off x="2313777" y="3475859"/>
            <a:ext cx="1671345" cy="446276"/>
          </a:xfrm>
          <a:prstGeom prst="rect">
            <a:avLst/>
          </a:prstGeom>
          <a:noFill/>
        </p:spPr>
        <p:txBody>
          <a:bodyPr wrap="square" rtlCol="0">
            <a:spAutoFit/>
          </a:bodyPr>
          <a:lstStyle/>
          <a:p>
            <a:pPr algn="ctr"/>
            <a:r>
              <a:rPr lang="en-US" sz="1200" dirty="0"/>
              <a:t>Attention-Guided</a:t>
            </a:r>
          </a:p>
          <a:p>
            <a:pPr algn="ctr"/>
            <a:r>
              <a:rPr lang="en-US" sz="1100" dirty="0"/>
              <a:t>Cross-Modal Interaction</a:t>
            </a:r>
          </a:p>
        </p:txBody>
      </p:sp>
      <p:sp>
        <p:nvSpPr>
          <p:cNvPr id="84" name="TextBox 83">
            <a:extLst>
              <a:ext uri="{FF2B5EF4-FFF2-40B4-BE49-F238E27FC236}">
                <a16:creationId xmlns:a16="http://schemas.microsoft.com/office/drawing/2014/main" id="{6103AECF-E4AD-1566-F322-47B4066E2C85}"/>
              </a:ext>
            </a:extLst>
          </p:cNvPr>
          <p:cNvSpPr txBox="1"/>
          <p:nvPr/>
        </p:nvSpPr>
        <p:spPr>
          <a:xfrm>
            <a:off x="2447394" y="4177204"/>
            <a:ext cx="1457163" cy="338554"/>
          </a:xfrm>
          <a:prstGeom prst="rect">
            <a:avLst/>
          </a:prstGeom>
          <a:noFill/>
        </p:spPr>
        <p:txBody>
          <a:bodyPr wrap="square" rtlCol="0">
            <a:spAutoFit/>
          </a:bodyPr>
          <a:lstStyle/>
          <a:p>
            <a:pPr algn="ctr"/>
            <a:r>
              <a:rPr lang="en-US" sz="1600" dirty="0"/>
              <a:t>CLIP encoders</a:t>
            </a:r>
          </a:p>
        </p:txBody>
      </p:sp>
      <p:sp>
        <p:nvSpPr>
          <p:cNvPr id="85" name="TextBox 84">
            <a:extLst>
              <a:ext uri="{FF2B5EF4-FFF2-40B4-BE49-F238E27FC236}">
                <a16:creationId xmlns:a16="http://schemas.microsoft.com/office/drawing/2014/main" id="{1688A105-8774-D346-A556-BD834C099134}"/>
              </a:ext>
            </a:extLst>
          </p:cNvPr>
          <p:cNvSpPr txBox="1"/>
          <p:nvPr/>
        </p:nvSpPr>
        <p:spPr>
          <a:xfrm>
            <a:off x="2366828" y="4653860"/>
            <a:ext cx="1618294" cy="584775"/>
          </a:xfrm>
          <a:prstGeom prst="rect">
            <a:avLst/>
          </a:prstGeom>
          <a:noFill/>
        </p:spPr>
        <p:txBody>
          <a:bodyPr wrap="square" rtlCol="0">
            <a:spAutoFit/>
          </a:bodyPr>
          <a:lstStyle/>
          <a:p>
            <a:pPr algn="ctr"/>
            <a:r>
              <a:rPr lang="en-US" sz="1600" dirty="0"/>
              <a:t>IE/AMR graph reasoning</a:t>
            </a:r>
          </a:p>
        </p:txBody>
      </p:sp>
      <p:sp>
        <p:nvSpPr>
          <p:cNvPr id="86" name="TextBox 85">
            <a:extLst>
              <a:ext uri="{FF2B5EF4-FFF2-40B4-BE49-F238E27FC236}">
                <a16:creationId xmlns:a16="http://schemas.microsoft.com/office/drawing/2014/main" id="{28601857-C09D-8328-1376-CF18248234E1}"/>
              </a:ext>
            </a:extLst>
          </p:cNvPr>
          <p:cNvSpPr txBox="1"/>
          <p:nvPr/>
        </p:nvSpPr>
        <p:spPr>
          <a:xfrm>
            <a:off x="8544751" y="5296518"/>
            <a:ext cx="1457163" cy="584775"/>
          </a:xfrm>
          <a:prstGeom prst="rect">
            <a:avLst/>
          </a:prstGeom>
          <a:noFill/>
        </p:spPr>
        <p:txBody>
          <a:bodyPr wrap="square" rtlCol="0">
            <a:spAutoFit/>
          </a:bodyPr>
          <a:lstStyle/>
          <a:p>
            <a:pPr algn="ctr"/>
            <a:r>
              <a:rPr lang="en-US" sz="1600" dirty="0"/>
              <a:t>User Preference</a:t>
            </a:r>
          </a:p>
        </p:txBody>
      </p:sp>
      <p:sp>
        <p:nvSpPr>
          <p:cNvPr id="87" name="TextBox 86">
            <a:extLst>
              <a:ext uri="{FF2B5EF4-FFF2-40B4-BE49-F238E27FC236}">
                <a16:creationId xmlns:a16="http://schemas.microsoft.com/office/drawing/2014/main" id="{15BC2BEC-F364-04BE-6DAE-9E6310F70B14}"/>
              </a:ext>
            </a:extLst>
          </p:cNvPr>
          <p:cNvSpPr txBox="1"/>
          <p:nvPr/>
        </p:nvSpPr>
        <p:spPr>
          <a:xfrm>
            <a:off x="8544750" y="3464384"/>
            <a:ext cx="1457163" cy="553998"/>
          </a:xfrm>
          <a:prstGeom prst="rect">
            <a:avLst/>
          </a:prstGeom>
          <a:noFill/>
        </p:spPr>
        <p:txBody>
          <a:bodyPr wrap="square" rtlCol="0">
            <a:spAutoFit/>
          </a:bodyPr>
          <a:lstStyle/>
          <a:p>
            <a:pPr algn="ctr"/>
            <a:r>
              <a:rPr lang="en-US" sz="1500" dirty="0"/>
              <a:t>Cross-Doc </a:t>
            </a:r>
          </a:p>
          <a:p>
            <a:pPr algn="ctr"/>
            <a:r>
              <a:rPr lang="en-US" sz="1500" dirty="0"/>
              <a:t>News Cluster</a:t>
            </a:r>
          </a:p>
        </p:txBody>
      </p:sp>
      <p:sp>
        <p:nvSpPr>
          <p:cNvPr id="88" name="TextBox 87">
            <a:extLst>
              <a:ext uri="{FF2B5EF4-FFF2-40B4-BE49-F238E27FC236}">
                <a16:creationId xmlns:a16="http://schemas.microsoft.com/office/drawing/2014/main" id="{47568A96-4211-6BB2-0D61-AEE633FE4C09}"/>
              </a:ext>
            </a:extLst>
          </p:cNvPr>
          <p:cNvSpPr txBox="1"/>
          <p:nvPr/>
        </p:nvSpPr>
        <p:spPr>
          <a:xfrm>
            <a:off x="8572024" y="4684900"/>
            <a:ext cx="1457163" cy="584775"/>
          </a:xfrm>
          <a:prstGeom prst="rect">
            <a:avLst/>
          </a:prstGeom>
          <a:noFill/>
        </p:spPr>
        <p:txBody>
          <a:bodyPr wrap="square" rtlCol="0">
            <a:spAutoFit/>
          </a:bodyPr>
          <a:lstStyle/>
          <a:p>
            <a:pPr algn="ctr"/>
            <a:r>
              <a:rPr lang="en-US" sz="1600" dirty="0"/>
              <a:t>Propagation Pattern</a:t>
            </a:r>
          </a:p>
        </p:txBody>
      </p:sp>
      <p:sp>
        <p:nvSpPr>
          <p:cNvPr id="93" name="Rounded Rectangle 92">
            <a:extLst>
              <a:ext uri="{FF2B5EF4-FFF2-40B4-BE49-F238E27FC236}">
                <a16:creationId xmlns:a16="http://schemas.microsoft.com/office/drawing/2014/main" id="{5319630E-8A2C-C134-D846-E5F29026C568}"/>
              </a:ext>
            </a:extLst>
          </p:cNvPr>
          <p:cNvSpPr/>
          <p:nvPr/>
        </p:nvSpPr>
        <p:spPr>
          <a:xfrm>
            <a:off x="4885247" y="2402939"/>
            <a:ext cx="2473596" cy="354766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8C6AE2B-2E79-1704-9929-DB65E7C8D2B6}"/>
              </a:ext>
            </a:extLst>
          </p:cNvPr>
          <p:cNvSpPr txBox="1"/>
          <p:nvPr/>
        </p:nvSpPr>
        <p:spPr>
          <a:xfrm>
            <a:off x="3879845" y="6124215"/>
            <a:ext cx="4993263" cy="292388"/>
          </a:xfrm>
          <a:prstGeom prst="rect">
            <a:avLst/>
          </a:prstGeom>
          <a:noFill/>
        </p:spPr>
        <p:txBody>
          <a:bodyPr wrap="square" rtlCol="0">
            <a:spAutoFit/>
          </a:bodyPr>
          <a:lstStyle/>
          <a:p>
            <a:r>
              <a:rPr lang="en-US" sz="1300" dirty="0">
                <a:solidFill>
                  <a:schemeClr val="bg1"/>
                </a:solidFill>
                <a:highlight>
                  <a:srgbClr val="800000"/>
                </a:highlight>
              </a:rPr>
              <a:t>Compare Info w/ </a:t>
            </a:r>
            <a:r>
              <a:rPr lang="en-US" sz="1300" dirty="0" err="1">
                <a:solidFill>
                  <a:schemeClr val="bg1"/>
                </a:solidFill>
                <a:highlight>
                  <a:srgbClr val="800000"/>
                </a:highlight>
              </a:rPr>
              <a:t>FreeBase</a:t>
            </a:r>
            <a:r>
              <a:rPr lang="en-US" sz="1300" dirty="0">
                <a:solidFill>
                  <a:schemeClr val="bg1"/>
                </a:solidFill>
                <a:highlight>
                  <a:srgbClr val="800000"/>
                </a:highlight>
              </a:rPr>
              <a:t>, Wikipedia, Fact-Checking Webpages, etc. </a:t>
            </a:r>
          </a:p>
        </p:txBody>
      </p:sp>
    </p:spTree>
    <p:extLst>
      <p:ext uri="{BB962C8B-B14F-4D97-AF65-F5344CB8AC3E}">
        <p14:creationId xmlns:p14="http://schemas.microsoft.com/office/powerpoint/2010/main" val="2201517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Categorization of Semantic Consistency-based Fake News Detection</a:t>
            </a:r>
          </a:p>
        </p:txBody>
      </p:sp>
      <p:pic>
        <p:nvPicPr>
          <p:cNvPr id="21" name="Content Placeholder 20">
            <a:extLst>
              <a:ext uri="{FF2B5EF4-FFF2-40B4-BE49-F238E27FC236}">
                <a16:creationId xmlns:a16="http://schemas.microsoft.com/office/drawing/2014/main" id="{3DD7C7F1-3E74-C417-4CB2-3C5BB43B04BC}"/>
              </a:ext>
            </a:extLst>
          </p:cNvPr>
          <p:cNvPicPr>
            <a:picLocks noGrp="1" noChangeAspect="1"/>
          </p:cNvPicPr>
          <p:nvPr>
            <p:ph idx="1"/>
          </p:nvPr>
        </p:nvPicPr>
        <p:blipFill>
          <a:blip r:embed="rId2"/>
          <a:stretch>
            <a:fillRect/>
          </a:stretch>
        </p:blipFill>
        <p:spPr>
          <a:xfrm>
            <a:off x="4191000" y="1472787"/>
            <a:ext cx="4088026" cy="688974"/>
          </a:xfrm>
        </p:spPr>
      </p:pic>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72</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CAFFA77-457D-ED72-F919-F6F896302C2F}"/>
              </a:ext>
            </a:extLst>
          </p:cNvPr>
          <p:cNvSpPr/>
          <p:nvPr/>
        </p:nvSpPr>
        <p:spPr>
          <a:xfrm>
            <a:off x="2008184" y="2494561"/>
            <a:ext cx="1996166" cy="64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Within-Document</a:t>
            </a:r>
          </a:p>
          <a:p>
            <a:pPr algn="ctr"/>
            <a:r>
              <a:rPr lang="en-US" dirty="0">
                <a:solidFill>
                  <a:schemeClr val="tx1">
                    <a:lumMod val="85000"/>
                    <a:lumOff val="15000"/>
                  </a:schemeClr>
                </a:solidFill>
              </a:rPr>
              <a:t>Multi-Media</a:t>
            </a:r>
          </a:p>
        </p:txBody>
      </p:sp>
      <p:sp>
        <p:nvSpPr>
          <p:cNvPr id="32" name="Rectangle 31">
            <a:extLst>
              <a:ext uri="{FF2B5EF4-FFF2-40B4-BE49-F238E27FC236}">
                <a16:creationId xmlns:a16="http://schemas.microsoft.com/office/drawing/2014/main" id="{CDA51857-3915-6D61-38CD-019CAD2AB9F0}"/>
              </a:ext>
            </a:extLst>
          </p:cNvPr>
          <p:cNvSpPr/>
          <p:nvPr/>
        </p:nvSpPr>
        <p:spPr>
          <a:xfrm>
            <a:off x="5146500" y="2553683"/>
            <a:ext cx="1976440" cy="564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85000"/>
                    <a:lumOff val="15000"/>
                  </a:schemeClr>
                </a:solidFill>
              </a:rPr>
              <a:t>Est’d</a:t>
            </a:r>
            <a:r>
              <a:rPr lang="en-US" dirty="0">
                <a:solidFill>
                  <a:schemeClr val="tx1">
                    <a:lumMod val="85000"/>
                    <a:lumOff val="15000"/>
                  </a:schemeClr>
                </a:solidFill>
              </a:rPr>
              <a:t> Background Knowledge</a:t>
            </a:r>
          </a:p>
        </p:txBody>
      </p:sp>
      <p:sp>
        <p:nvSpPr>
          <p:cNvPr id="34" name="Rectangle 33">
            <a:extLst>
              <a:ext uri="{FF2B5EF4-FFF2-40B4-BE49-F238E27FC236}">
                <a16:creationId xmlns:a16="http://schemas.microsoft.com/office/drawing/2014/main" id="{57153DF8-B5C3-C0E5-5946-59E6B0D298BA}"/>
              </a:ext>
            </a:extLst>
          </p:cNvPr>
          <p:cNvSpPr/>
          <p:nvPr/>
        </p:nvSpPr>
        <p:spPr>
          <a:xfrm>
            <a:off x="8166846" y="2509137"/>
            <a:ext cx="1871662" cy="642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Context Awareness</a:t>
            </a:r>
          </a:p>
        </p:txBody>
      </p:sp>
      <p:sp>
        <p:nvSpPr>
          <p:cNvPr id="27" name="Bent-Up Arrow 26">
            <a:extLst>
              <a:ext uri="{FF2B5EF4-FFF2-40B4-BE49-F238E27FC236}">
                <a16:creationId xmlns:a16="http://schemas.microsoft.com/office/drawing/2014/main" id="{6B2771C2-BB63-67AC-C51E-9980CFB6F821}"/>
              </a:ext>
            </a:extLst>
          </p:cNvPr>
          <p:cNvSpPr/>
          <p:nvPr/>
        </p:nvSpPr>
        <p:spPr>
          <a:xfrm rot="5400000">
            <a:off x="1937214" y="332189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8" name="Bent-Up Arrow 37">
            <a:extLst>
              <a:ext uri="{FF2B5EF4-FFF2-40B4-BE49-F238E27FC236}">
                <a16:creationId xmlns:a16="http://schemas.microsoft.com/office/drawing/2014/main" id="{ABD345D1-7E2C-C6B5-F3DA-D815C051664D}"/>
              </a:ext>
            </a:extLst>
          </p:cNvPr>
          <p:cNvSpPr/>
          <p:nvPr/>
        </p:nvSpPr>
        <p:spPr>
          <a:xfrm rot="5400000">
            <a:off x="1937213" y="391504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9" name="Bent-Up Arrow 38">
            <a:extLst>
              <a:ext uri="{FF2B5EF4-FFF2-40B4-BE49-F238E27FC236}">
                <a16:creationId xmlns:a16="http://schemas.microsoft.com/office/drawing/2014/main" id="{71BACE4C-421D-D3DB-0163-622C503920C9}"/>
              </a:ext>
            </a:extLst>
          </p:cNvPr>
          <p:cNvSpPr/>
          <p:nvPr/>
        </p:nvSpPr>
        <p:spPr>
          <a:xfrm rot="5400000">
            <a:off x="1937213" y="450818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0" name="Bent-Up Arrow 39">
            <a:extLst>
              <a:ext uri="{FF2B5EF4-FFF2-40B4-BE49-F238E27FC236}">
                <a16:creationId xmlns:a16="http://schemas.microsoft.com/office/drawing/2014/main" id="{3AEB1582-73CF-B005-FD90-91AAD36467EF}"/>
              </a:ext>
            </a:extLst>
          </p:cNvPr>
          <p:cNvSpPr/>
          <p:nvPr/>
        </p:nvSpPr>
        <p:spPr>
          <a:xfrm rot="5400000">
            <a:off x="1937213" y="510132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1FB5AB99-0599-466D-9CBC-8C674651E3F4}"/>
              </a:ext>
            </a:extLst>
          </p:cNvPr>
          <p:cNvSpPr/>
          <p:nvPr/>
        </p:nvSpPr>
        <p:spPr>
          <a:xfrm>
            <a:off x="2422683" y="3447544"/>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928338BC-A11B-AAF9-FA60-09AAAD7E9541}"/>
              </a:ext>
            </a:extLst>
          </p:cNvPr>
          <p:cNvSpPr/>
          <p:nvPr/>
        </p:nvSpPr>
        <p:spPr>
          <a:xfrm>
            <a:off x="2422682" y="405740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26AEB6BE-43AF-8D89-8BE0-508A3C139A5E}"/>
              </a:ext>
            </a:extLst>
          </p:cNvPr>
          <p:cNvSpPr/>
          <p:nvPr/>
        </p:nvSpPr>
        <p:spPr>
          <a:xfrm>
            <a:off x="2422682" y="528406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Multi-Frame </a:t>
            </a:r>
            <a:r>
              <a:rPr lang="en-US" sz="1250" dirty="0">
                <a:solidFill>
                  <a:schemeClr val="tx1">
                    <a:lumMod val="85000"/>
                    <a:lumOff val="15000"/>
                  </a:schemeClr>
                </a:solidFill>
              </a:rPr>
              <a:t>Pooling for Videos</a:t>
            </a:r>
          </a:p>
        </p:txBody>
      </p:sp>
      <p:sp>
        <p:nvSpPr>
          <p:cNvPr id="44" name="Rounded Rectangle 43">
            <a:extLst>
              <a:ext uri="{FF2B5EF4-FFF2-40B4-BE49-F238E27FC236}">
                <a16:creationId xmlns:a16="http://schemas.microsoft.com/office/drawing/2014/main" id="{092E37A8-0D18-A647-5D59-0334FA468C2D}"/>
              </a:ext>
            </a:extLst>
          </p:cNvPr>
          <p:cNvSpPr/>
          <p:nvPr/>
        </p:nvSpPr>
        <p:spPr>
          <a:xfrm>
            <a:off x="2422682" y="4669539"/>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6A00FC9-0C12-4AEB-944C-F76453733284}"/>
              </a:ext>
            </a:extLst>
          </p:cNvPr>
          <p:cNvSpPr txBox="1"/>
          <p:nvPr/>
        </p:nvSpPr>
        <p:spPr>
          <a:xfrm>
            <a:off x="4191000" y="1647997"/>
            <a:ext cx="4088027" cy="338554"/>
          </a:xfrm>
          <a:prstGeom prst="rect">
            <a:avLst/>
          </a:prstGeom>
          <a:noFill/>
        </p:spPr>
        <p:txBody>
          <a:bodyPr wrap="square">
            <a:spAutoFit/>
          </a:bodyPr>
          <a:lstStyle/>
          <a:p>
            <a:pPr lvl="0" algn="ctr"/>
            <a:r>
              <a:rPr lang="en-US" sz="1600" dirty="0"/>
              <a:t>Semantic Consistency for Fake News Detection</a:t>
            </a:r>
          </a:p>
        </p:txBody>
      </p:sp>
      <p:sp>
        <p:nvSpPr>
          <p:cNvPr id="46" name="Bent-Up Arrow 45">
            <a:extLst>
              <a:ext uri="{FF2B5EF4-FFF2-40B4-BE49-F238E27FC236}">
                <a16:creationId xmlns:a16="http://schemas.microsoft.com/office/drawing/2014/main" id="{1C75CFAC-66DE-B0C7-3488-551C8F28B29D}"/>
              </a:ext>
            </a:extLst>
          </p:cNvPr>
          <p:cNvSpPr/>
          <p:nvPr/>
        </p:nvSpPr>
        <p:spPr>
          <a:xfrm rot="5400000">
            <a:off x="5080524" y="33260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7" name="Bent-Up Arrow 46">
            <a:extLst>
              <a:ext uri="{FF2B5EF4-FFF2-40B4-BE49-F238E27FC236}">
                <a16:creationId xmlns:a16="http://schemas.microsoft.com/office/drawing/2014/main" id="{9AB160CE-DF69-FCDC-60FB-EC90FA25347D}"/>
              </a:ext>
            </a:extLst>
          </p:cNvPr>
          <p:cNvSpPr/>
          <p:nvPr/>
        </p:nvSpPr>
        <p:spPr>
          <a:xfrm rot="5400000">
            <a:off x="5080523" y="391915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8" name="Bent-Up Arrow 47">
            <a:extLst>
              <a:ext uri="{FF2B5EF4-FFF2-40B4-BE49-F238E27FC236}">
                <a16:creationId xmlns:a16="http://schemas.microsoft.com/office/drawing/2014/main" id="{1C66B124-F9A5-5BB1-42AD-19494C7E94C8}"/>
              </a:ext>
            </a:extLst>
          </p:cNvPr>
          <p:cNvSpPr/>
          <p:nvPr/>
        </p:nvSpPr>
        <p:spPr>
          <a:xfrm rot="5400000">
            <a:off x="5080523" y="4512300"/>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9" name="Bent-Up Arrow 48">
            <a:extLst>
              <a:ext uri="{FF2B5EF4-FFF2-40B4-BE49-F238E27FC236}">
                <a16:creationId xmlns:a16="http://schemas.microsoft.com/office/drawing/2014/main" id="{DB109280-7470-519B-CDC4-103673D83018}"/>
              </a:ext>
            </a:extLst>
          </p:cNvPr>
          <p:cNvSpPr/>
          <p:nvPr/>
        </p:nvSpPr>
        <p:spPr>
          <a:xfrm rot="5400000">
            <a:off x="5080523" y="5105443"/>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0D0B541F-DED9-B05A-4093-AEB2C9FC2B66}"/>
              </a:ext>
            </a:extLst>
          </p:cNvPr>
          <p:cNvSpPr/>
          <p:nvPr/>
        </p:nvSpPr>
        <p:spPr>
          <a:xfrm>
            <a:off x="5565993" y="345166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Textual Knowledge</a:t>
            </a:r>
          </a:p>
        </p:txBody>
      </p:sp>
      <p:sp>
        <p:nvSpPr>
          <p:cNvPr id="51" name="Rounded Rectangle 50">
            <a:extLst>
              <a:ext uri="{FF2B5EF4-FFF2-40B4-BE49-F238E27FC236}">
                <a16:creationId xmlns:a16="http://schemas.microsoft.com/office/drawing/2014/main" id="{D7016A5D-908A-4387-E5DE-577155E4BEB4}"/>
              </a:ext>
            </a:extLst>
          </p:cNvPr>
          <p:cNvSpPr/>
          <p:nvPr/>
        </p:nvSpPr>
        <p:spPr>
          <a:xfrm>
            <a:off x="5565992" y="406151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Structural Knowledge</a:t>
            </a:r>
          </a:p>
        </p:txBody>
      </p:sp>
      <p:sp>
        <p:nvSpPr>
          <p:cNvPr id="52" name="Rounded Rectangle 51">
            <a:extLst>
              <a:ext uri="{FF2B5EF4-FFF2-40B4-BE49-F238E27FC236}">
                <a16:creationId xmlns:a16="http://schemas.microsoft.com/office/drawing/2014/main" id="{81C6B3D2-93F0-14A6-970A-E322C912932F}"/>
              </a:ext>
            </a:extLst>
          </p:cNvPr>
          <p:cNvSpPr/>
          <p:nvPr/>
        </p:nvSpPr>
        <p:spPr>
          <a:xfrm>
            <a:off x="5565992" y="528817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Entity/Event/</a:t>
            </a:r>
          </a:p>
          <a:p>
            <a:pPr algn="ctr"/>
            <a:r>
              <a:rPr lang="en-US" sz="1250" dirty="0">
                <a:solidFill>
                  <a:schemeClr val="tx1">
                    <a:lumMod val="85000"/>
                    <a:lumOff val="15000"/>
                  </a:schemeClr>
                </a:solidFill>
              </a:rPr>
              <a:t>Claim Level Linking </a:t>
            </a:r>
          </a:p>
        </p:txBody>
      </p:sp>
      <p:sp>
        <p:nvSpPr>
          <p:cNvPr id="53" name="Rounded Rectangle 52">
            <a:extLst>
              <a:ext uri="{FF2B5EF4-FFF2-40B4-BE49-F238E27FC236}">
                <a16:creationId xmlns:a16="http://schemas.microsoft.com/office/drawing/2014/main" id="{393D1603-2F2F-CB5E-72C7-C04421128A56}"/>
              </a:ext>
            </a:extLst>
          </p:cNvPr>
          <p:cNvSpPr/>
          <p:nvPr/>
        </p:nvSpPr>
        <p:spPr>
          <a:xfrm>
            <a:off x="5565992" y="4673655"/>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85000"/>
                    <a:lumOff val="15000"/>
                  </a:schemeClr>
                </a:solidFill>
              </a:rPr>
              <a:t>Heterogeneous</a:t>
            </a:r>
          </a:p>
          <a:p>
            <a:pPr algn="ctr"/>
            <a:r>
              <a:rPr lang="en-US" sz="1550" dirty="0">
                <a:solidFill>
                  <a:schemeClr val="tx1">
                    <a:lumMod val="85000"/>
                    <a:lumOff val="15000"/>
                  </a:schemeClr>
                </a:solidFill>
              </a:rPr>
              <a:t>Representation</a:t>
            </a:r>
          </a:p>
        </p:txBody>
      </p:sp>
      <p:sp>
        <p:nvSpPr>
          <p:cNvPr id="62" name="Bent-Up Arrow 61">
            <a:extLst>
              <a:ext uri="{FF2B5EF4-FFF2-40B4-BE49-F238E27FC236}">
                <a16:creationId xmlns:a16="http://schemas.microsoft.com/office/drawing/2014/main" id="{A2DE4A99-185F-88D5-F9A2-4F305BC81A53}"/>
              </a:ext>
            </a:extLst>
          </p:cNvPr>
          <p:cNvSpPr/>
          <p:nvPr/>
        </p:nvSpPr>
        <p:spPr>
          <a:xfrm rot="5400000">
            <a:off x="8069927" y="3363085"/>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3" name="Bent-Up Arrow 62">
            <a:extLst>
              <a:ext uri="{FF2B5EF4-FFF2-40B4-BE49-F238E27FC236}">
                <a16:creationId xmlns:a16="http://schemas.microsoft.com/office/drawing/2014/main" id="{56E9A10E-2F5F-1553-97F3-14D1F6496FB3}"/>
              </a:ext>
            </a:extLst>
          </p:cNvPr>
          <p:cNvSpPr/>
          <p:nvPr/>
        </p:nvSpPr>
        <p:spPr>
          <a:xfrm rot="5400000">
            <a:off x="8069926" y="395622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4" name="Bent-Up Arrow 63">
            <a:extLst>
              <a:ext uri="{FF2B5EF4-FFF2-40B4-BE49-F238E27FC236}">
                <a16:creationId xmlns:a16="http://schemas.microsoft.com/office/drawing/2014/main" id="{D0618EE2-2F38-2251-D2B9-7D5A697783E7}"/>
              </a:ext>
            </a:extLst>
          </p:cNvPr>
          <p:cNvSpPr/>
          <p:nvPr/>
        </p:nvSpPr>
        <p:spPr>
          <a:xfrm rot="5400000">
            <a:off x="8069926" y="454937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5" name="Bent-Up Arrow 64">
            <a:extLst>
              <a:ext uri="{FF2B5EF4-FFF2-40B4-BE49-F238E27FC236}">
                <a16:creationId xmlns:a16="http://schemas.microsoft.com/office/drawing/2014/main" id="{BC9F249A-B937-B57C-5D7F-ABDEA19E3515}"/>
              </a:ext>
            </a:extLst>
          </p:cNvPr>
          <p:cNvSpPr/>
          <p:nvPr/>
        </p:nvSpPr>
        <p:spPr>
          <a:xfrm rot="5400000">
            <a:off x="8069926" y="51425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860E1F69-2B6E-FA43-9FA5-3F735E74291A}"/>
              </a:ext>
            </a:extLst>
          </p:cNvPr>
          <p:cNvSpPr/>
          <p:nvPr/>
        </p:nvSpPr>
        <p:spPr>
          <a:xfrm>
            <a:off x="8555396" y="348873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D0C221D-E18A-88FD-6D14-6FCFE855516D}"/>
              </a:ext>
            </a:extLst>
          </p:cNvPr>
          <p:cNvSpPr/>
          <p:nvPr/>
        </p:nvSpPr>
        <p:spPr>
          <a:xfrm>
            <a:off x="8555395" y="409858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Reader</a:t>
            </a:r>
          </a:p>
          <a:p>
            <a:pPr algn="ctr"/>
            <a:r>
              <a:rPr lang="en-US" sz="1600" dirty="0">
                <a:solidFill>
                  <a:schemeClr val="tx1">
                    <a:lumMod val="85000"/>
                    <a:lumOff val="15000"/>
                  </a:schemeClr>
                </a:solidFill>
              </a:rPr>
              <a:t>Comments</a:t>
            </a:r>
          </a:p>
        </p:txBody>
      </p:sp>
      <p:sp>
        <p:nvSpPr>
          <p:cNvPr id="68" name="Rounded Rectangle 67">
            <a:extLst>
              <a:ext uri="{FF2B5EF4-FFF2-40B4-BE49-F238E27FC236}">
                <a16:creationId xmlns:a16="http://schemas.microsoft.com/office/drawing/2014/main" id="{E8DC54D0-7731-140B-6E17-7AECFBBF0556}"/>
              </a:ext>
            </a:extLst>
          </p:cNvPr>
          <p:cNvSpPr/>
          <p:nvPr/>
        </p:nvSpPr>
        <p:spPr>
          <a:xfrm>
            <a:off x="8555395" y="5325248"/>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D4667AC-E8FD-5439-786B-BC1E0EDA1BD1}"/>
              </a:ext>
            </a:extLst>
          </p:cNvPr>
          <p:cNvSpPr/>
          <p:nvPr/>
        </p:nvSpPr>
        <p:spPr>
          <a:xfrm>
            <a:off x="8555395" y="471072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1B7F94F-2BD8-82EC-56E0-37C5AFEB6C7D}"/>
              </a:ext>
            </a:extLst>
          </p:cNvPr>
          <p:cNvCxnSpPr>
            <a:cxnSpLocks/>
            <a:endCxn id="21" idx="2"/>
          </p:cNvCxnSpPr>
          <p:nvPr/>
        </p:nvCxnSpPr>
        <p:spPr>
          <a:xfrm flipV="1">
            <a:off x="5923705" y="2161761"/>
            <a:ext cx="311308" cy="36720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C98749-BD48-6E40-063E-03CB7F507D64}"/>
              </a:ext>
            </a:extLst>
          </p:cNvPr>
          <p:cNvCxnSpPr>
            <a:cxnSpLocks/>
            <a:endCxn id="21" idx="2"/>
          </p:cNvCxnSpPr>
          <p:nvPr/>
        </p:nvCxnSpPr>
        <p:spPr>
          <a:xfrm flipV="1">
            <a:off x="3985122" y="2161761"/>
            <a:ext cx="2249891" cy="327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820A67-B6EC-76A6-E0C1-317E191B01AF}"/>
              </a:ext>
            </a:extLst>
          </p:cNvPr>
          <p:cNvCxnSpPr>
            <a:cxnSpLocks/>
            <a:endCxn id="21" idx="2"/>
          </p:cNvCxnSpPr>
          <p:nvPr/>
        </p:nvCxnSpPr>
        <p:spPr>
          <a:xfrm flipH="1" flipV="1">
            <a:off x="6235013" y="2161761"/>
            <a:ext cx="1916977" cy="34737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E56D6B1-F88F-6C0B-ADF3-CC327C656E92}"/>
              </a:ext>
            </a:extLst>
          </p:cNvPr>
          <p:cNvSpPr txBox="1"/>
          <p:nvPr/>
        </p:nvSpPr>
        <p:spPr>
          <a:xfrm>
            <a:off x="2313777" y="3475859"/>
            <a:ext cx="1671345" cy="446276"/>
          </a:xfrm>
          <a:prstGeom prst="rect">
            <a:avLst/>
          </a:prstGeom>
          <a:noFill/>
        </p:spPr>
        <p:txBody>
          <a:bodyPr wrap="square" rtlCol="0">
            <a:spAutoFit/>
          </a:bodyPr>
          <a:lstStyle/>
          <a:p>
            <a:pPr algn="ctr"/>
            <a:r>
              <a:rPr lang="en-US" sz="1200" dirty="0"/>
              <a:t>Attention-Guided</a:t>
            </a:r>
          </a:p>
          <a:p>
            <a:pPr algn="ctr"/>
            <a:r>
              <a:rPr lang="en-US" sz="1100" dirty="0"/>
              <a:t>Cross-Modal Interaction</a:t>
            </a:r>
          </a:p>
        </p:txBody>
      </p:sp>
      <p:sp>
        <p:nvSpPr>
          <p:cNvPr id="84" name="TextBox 83">
            <a:extLst>
              <a:ext uri="{FF2B5EF4-FFF2-40B4-BE49-F238E27FC236}">
                <a16:creationId xmlns:a16="http://schemas.microsoft.com/office/drawing/2014/main" id="{6103AECF-E4AD-1566-F322-47B4066E2C85}"/>
              </a:ext>
            </a:extLst>
          </p:cNvPr>
          <p:cNvSpPr txBox="1"/>
          <p:nvPr/>
        </p:nvSpPr>
        <p:spPr>
          <a:xfrm>
            <a:off x="2447394" y="4177204"/>
            <a:ext cx="1457163" cy="338554"/>
          </a:xfrm>
          <a:prstGeom prst="rect">
            <a:avLst/>
          </a:prstGeom>
          <a:noFill/>
        </p:spPr>
        <p:txBody>
          <a:bodyPr wrap="square" rtlCol="0">
            <a:spAutoFit/>
          </a:bodyPr>
          <a:lstStyle/>
          <a:p>
            <a:pPr algn="ctr"/>
            <a:r>
              <a:rPr lang="en-US" sz="1600" dirty="0"/>
              <a:t>CLIP encoders</a:t>
            </a:r>
          </a:p>
        </p:txBody>
      </p:sp>
      <p:sp>
        <p:nvSpPr>
          <p:cNvPr id="85" name="TextBox 84">
            <a:extLst>
              <a:ext uri="{FF2B5EF4-FFF2-40B4-BE49-F238E27FC236}">
                <a16:creationId xmlns:a16="http://schemas.microsoft.com/office/drawing/2014/main" id="{1688A105-8774-D346-A556-BD834C099134}"/>
              </a:ext>
            </a:extLst>
          </p:cNvPr>
          <p:cNvSpPr txBox="1"/>
          <p:nvPr/>
        </p:nvSpPr>
        <p:spPr>
          <a:xfrm>
            <a:off x="2366828" y="4653860"/>
            <a:ext cx="1618294" cy="584775"/>
          </a:xfrm>
          <a:prstGeom prst="rect">
            <a:avLst/>
          </a:prstGeom>
          <a:noFill/>
        </p:spPr>
        <p:txBody>
          <a:bodyPr wrap="square" rtlCol="0">
            <a:spAutoFit/>
          </a:bodyPr>
          <a:lstStyle/>
          <a:p>
            <a:pPr algn="ctr"/>
            <a:r>
              <a:rPr lang="en-US" sz="1600" dirty="0"/>
              <a:t>IE/AMR graph reasoning</a:t>
            </a:r>
          </a:p>
        </p:txBody>
      </p:sp>
      <p:sp>
        <p:nvSpPr>
          <p:cNvPr id="86" name="TextBox 85">
            <a:extLst>
              <a:ext uri="{FF2B5EF4-FFF2-40B4-BE49-F238E27FC236}">
                <a16:creationId xmlns:a16="http://schemas.microsoft.com/office/drawing/2014/main" id="{28601857-C09D-8328-1376-CF18248234E1}"/>
              </a:ext>
            </a:extLst>
          </p:cNvPr>
          <p:cNvSpPr txBox="1"/>
          <p:nvPr/>
        </p:nvSpPr>
        <p:spPr>
          <a:xfrm>
            <a:off x="8544751" y="5296518"/>
            <a:ext cx="1457163" cy="584775"/>
          </a:xfrm>
          <a:prstGeom prst="rect">
            <a:avLst/>
          </a:prstGeom>
          <a:noFill/>
        </p:spPr>
        <p:txBody>
          <a:bodyPr wrap="square" rtlCol="0">
            <a:spAutoFit/>
          </a:bodyPr>
          <a:lstStyle/>
          <a:p>
            <a:pPr algn="ctr"/>
            <a:r>
              <a:rPr lang="en-US" sz="1600" dirty="0"/>
              <a:t>User Preference</a:t>
            </a:r>
          </a:p>
        </p:txBody>
      </p:sp>
      <p:sp>
        <p:nvSpPr>
          <p:cNvPr id="87" name="TextBox 86">
            <a:extLst>
              <a:ext uri="{FF2B5EF4-FFF2-40B4-BE49-F238E27FC236}">
                <a16:creationId xmlns:a16="http://schemas.microsoft.com/office/drawing/2014/main" id="{15BC2BEC-F364-04BE-6DAE-9E6310F70B14}"/>
              </a:ext>
            </a:extLst>
          </p:cNvPr>
          <p:cNvSpPr txBox="1"/>
          <p:nvPr/>
        </p:nvSpPr>
        <p:spPr>
          <a:xfrm>
            <a:off x="8544750" y="3464384"/>
            <a:ext cx="1457163" cy="553998"/>
          </a:xfrm>
          <a:prstGeom prst="rect">
            <a:avLst/>
          </a:prstGeom>
          <a:noFill/>
        </p:spPr>
        <p:txBody>
          <a:bodyPr wrap="square" rtlCol="0">
            <a:spAutoFit/>
          </a:bodyPr>
          <a:lstStyle/>
          <a:p>
            <a:pPr algn="ctr"/>
            <a:r>
              <a:rPr lang="en-US" sz="1500" dirty="0"/>
              <a:t>Cross-Doc </a:t>
            </a:r>
          </a:p>
          <a:p>
            <a:pPr algn="ctr"/>
            <a:r>
              <a:rPr lang="en-US" sz="1500" dirty="0"/>
              <a:t>News Cluster</a:t>
            </a:r>
          </a:p>
        </p:txBody>
      </p:sp>
      <p:sp>
        <p:nvSpPr>
          <p:cNvPr id="88" name="TextBox 87">
            <a:extLst>
              <a:ext uri="{FF2B5EF4-FFF2-40B4-BE49-F238E27FC236}">
                <a16:creationId xmlns:a16="http://schemas.microsoft.com/office/drawing/2014/main" id="{47568A96-4211-6BB2-0D61-AEE633FE4C09}"/>
              </a:ext>
            </a:extLst>
          </p:cNvPr>
          <p:cNvSpPr txBox="1"/>
          <p:nvPr/>
        </p:nvSpPr>
        <p:spPr>
          <a:xfrm>
            <a:off x="8572024" y="4684900"/>
            <a:ext cx="1457163" cy="584775"/>
          </a:xfrm>
          <a:prstGeom prst="rect">
            <a:avLst/>
          </a:prstGeom>
          <a:noFill/>
        </p:spPr>
        <p:txBody>
          <a:bodyPr wrap="square" rtlCol="0">
            <a:spAutoFit/>
          </a:bodyPr>
          <a:lstStyle/>
          <a:p>
            <a:pPr algn="ctr"/>
            <a:r>
              <a:rPr lang="en-US" sz="1600" dirty="0"/>
              <a:t>Propagation Pattern</a:t>
            </a:r>
          </a:p>
        </p:txBody>
      </p:sp>
      <p:sp>
        <p:nvSpPr>
          <p:cNvPr id="93" name="Rounded Rectangle 92">
            <a:extLst>
              <a:ext uri="{FF2B5EF4-FFF2-40B4-BE49-F238E27FC236}">
                <a16:creationId xmlns:a16="http://schemas.microsoft.com/office/drawing/2014/main" id="{5319630E-8A2C-C134-D846-E5F29026C568}"/>
              </a:ext>
            </a:extLst>
          </p:cNvPr>
          <p:cNvSpPr/>
          <p:nvPr/>
        </p:nvSpPr>
        <p:spPr>
          <a:xfrm>
            <a:off x="4885247" y="2402939"/>
            <a:ext cx="2473596" cy="354766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8C6AE2B-2E79-1704-9929-DB65E7C8D2B6}"/>
              </a:ext>
            </a:extLst>
          </p:cNvPr>
          <p:cNvSpPr txBox="1"/>
          <p:nvPr/>
        </p:nvSpPr>
        <p:spPr>
          <a:xfrm>
            <a:off x="3879845" y="6124215"/>
            <a:ext cx="4993263" cy="292388"/>
          </a:xfrm>
          <a:prstGeom prst="rect">
            <a:avLst/>
          </a:prstGeom>
          <a:noFill/>
        </p:spPr>
        <p:txBody>
          <a:bodyPr wrap="square" rtlCol="0">
            <a:spAutoFit/>
          </a:bodyPr>
          <a:lstStyle/>
          <a:p>
            <a:r>
              <a:rPr lang="en-US" sz="1300" dirty="0">
                <a:solidFill>
                  <a:schemeClr val="bg1"/>
                </a:solidFill>
                <a:highlight>
                  <a:srgbClr val="800000"/>
                </a:highlight>
              </a:rPr>
              <a:t>Compare Info w/ </a:t>
            </a:r>
            <a:r>
              <a:rPr lang="en-US" sz="1300" dirty="0" err="1">
                <a:solidFill>
                  <a:schemeClr val="bg1"/>
                </a:solidFill>
                <a:highlight>
                  <a:srgbClr val="800000"/>
                </a:highlight>
              </a:rPr>
              <a:t>FreeBase</a:t>
            </a:r>
            <a:r>
              <a:rPr lang="en-US" sz="1300" dirty="0">
                <a:solidFill>
                  <a:schemeClr val="bg1"/>
                </a:solidFill>
                <a:highlight>
                  <a:srgbClr val="800000"/>
                </a:highlight>
              </a:rPr>
              <a:t>, Wikipedia, Fact-Checking Webpages, etc. </a:t>
            </a:r>
          </a:p>
        </p:txBody>
      </p:sp>
      <p:sp>
        <p:nvSpPr>
          <p:cNvPr id="7" name="TextBox 6">
            <a:extLst>
              <a:ext uri="{FF2B5EF4-FFF2-40B4-BE49-F238E27FC236}">
                <a16:creationId xmlns:a16="http://schemas.microsoft.com/office/drawing/2014/main" id="{BDC95AB8-A48A-E513-37E8-AC68F2D7D2B6}"/>
              </a:ext>
            </a:extLst>
          </p:cNvPr>
          <p:cNvSpPr txBox="1"/>
          <p:nvPr/>
        </p:nvSpPr>
        <p:spPr>
          <a:xfrm>
            <a:off x="863600" y="1472787"/>
            <a:ext cx="2044700" cy="384721"/>
          </a:xfrm>
          <a:prstGeom prst="rect">
            <a:avLst/>
          </a:prstGeom>
          <a:noFill/>
        </p:spPr>
        <p:txBody>
          <a:bodyPr wrap="square" rtlCol="0">
            <a:spAutoFit/>
          </a:bodyPr>
          <a:lstStyle/>
          <a:p>
            <a:r>
              <a:rPr lang="en-US" sz="1900" b="1" dirty="0"/>
              <a:t>Let’s start (here)…</a:t>
            </a:r>
          </a:p>
        </p:txBody>
      </p:sp>
    </p:spTree>
    <p:extLst>
      <p:ext uri="{BB962C8B-B14F-4D97-AF65-F5344CB8AC3E}">
        <p14:creationId xmlns:p14="http://schemas.microsoft.com/office/powerpoint/2010/main" val="39196105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837342" cy="688975"/>
          </a:xfrm>
        </p:spPr>
        <p:txBody>
          <a:bodyPr>
            <a:noAutofit/>
          </a:bodyPr>
          <a:lstStyle/>
          <a:p>
            <a:r>
              <a:rPr lang="en-US" sz="2800" dirty="0"/>
              <a:t>Semantic Consistency </a:t>
            </a:r>
            <a:r>
              <a:rPr lang="en-US" sz="2500" dirty="0" err="1"/>
              <a:t>w.r.t.</a:t>
            </a:r>
            <a:r>
              <a:rPr lang="en-US" sz="2500" dirty="0"/>
              <a:t> </a:t>
            </a:r>
            <a:r>
              <a:rPr lang="en-US" sz="2800" dirty="0"/>
              <a:t>Background Knowledge for Fake News Detection</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73</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37B8338D-CF13-E440-F8B3-9FCE4B91F774}"/>
              </a:ext>
            </a:extLst>
          </p:cNvPr>
          <p:cNvSpPr>
            <a:spLocks noGrp="1"/>
          </p:cNvSpPr>
          <p:nvPr>
            <p:ph idx="1"/>
          </p:nvPr>
        </p:nvSpPr>
        <p:spPr>
          <a:xfrm>
            <a:off x="838200" y="1524000"/>
            <a:ext cx="10515600" cy="4652963"/>
          </a:xfrm>
        </p:spPr>
        <p:txBody>
          <a:bodyPr/>
          <a:lstStyle/>
          <a:p>
            <a:r>
              <a:rPr lang="en-US" b="1" dirty="0">
                <a:solidFill>
                  <a:srgbClr val="6C7690"/>
                </a:solidFill>
              </a:rPr>
              <a:t>Overall picture:</a:t>
            </a:r>
            <a:endParaRPr lang="en-US" dirty="0"/>
          </a:p>
        </p:txBody>
      </p:sp>
      <p:sp>
        <p:nvSpPr>
          <p:cNvPr id="54" name="TextBox 53">
            <a:extLst>
              <a:ext uri="{FF2B5EF4-FFF2-40B4-BE49-F238E27FC236}">
                <a16:creationId xmlns:a16="http://schemas.microsoft.com/office/drawing/2014/main" id="{2CFED633-93E4-859F-4477-641FAAE9F80B}"/>
              </a:ext>
            </a:extLst>
          </p:cNvPr>
          <p:cNvSpPr txBox="1"/>
          <p:nvPr/>
        </p:nvSpPr>
        <p:spPr>
          <a:xfrm>
            <a:off x="1172655" y="4665168"/>
            <a:ext cx="2421445" cy="351332"/>
          </a:xfrm>
          <a:prstGeom prst="rect">
            <a:avLst/>
          </a:prstGeom>
          <a:noFill/>
        </p:spPr>
        <p:txBody>
          <a:bodyPr wrap="square" rtlCol="0">
            <a:spAutoFit/>
          </a:bodyPr>
          <a:lstStyle/>
          <a:p>
            <a:r>
              <a:rPr lang="en-US" sz="1600" u="sng" dirty="0"/>
              <a:t>Given an input document</a:t>
            </a:r>
          </a:p>
        </p:txBody>
      </p:sp>
      <p:sp>
        <p:nvSpPr>
          <p:cNvPr id="55" name="TextBox 54">
            <a:extLst>
              <a:ext uri="{FF2B5EF4-FFF2-40B4-BE49-F238E27FC236}">
                <a16:creationId xmlns:a16="http://schemas.microsoft.com/office/drawing/2014/main" id="{4A797B44-EB1F-2FC6-9AE2-66D3603CA1CE}"/>
              </a:ext>
            </a:extLst>
          </p:cNvPr>
          <p:cNvSpPr txBox="1"/>
          <p:nvPr/>
        </p:nvSpPr>
        <p:spPr>
          <a:xfrm>
            <a:off x="8144955" y="4665168"/>
            <a:ext cx="2874390" cy="338554"/>
          </a:xfrm>
          <a:prstGeom prst="rect">
            <a:avLst/>
          </a:prstGeom>
          <a:noFill/>
        </p:spPr>
        <p:txBody>
          <a:bodyPr wrap="square" rtlCol="0">
            <a:spAutoFit/>
          </a:bodyPr>
          <a:lstStyle/>
          <a:p>
            <a:pPr algn="ctr"/>
            <a:r>
              <a:rPr lang="en-US" sz="1600" u="sng" dirty="0"/>
              <a:t>Given background knowledge</a:t>
            </a:r>
          </a:p>
        </p:txBody>
      </p:sp>
      <p:sp>
        <p:nvSpPr>
          <p:cNvPr id="56" name="TextBox 55">
            <a:extLst>
              <a:ext uri="{FF2B5EF4-FFF2-40B4-BE49-F238E27FC236}">
                <a16:creationId xmlns:a16="http://schemas.microsoft.com/office/drawing/2014/main" id="{5A283FA0-2E8B-0F8F-8194-A8E16F298470}"/>
              </a:ext>
            </a:extLst>
          </p:cNvPr>
          <p:cNvSpPr txBox="1"/>
          <p:nvPr/>
        </p:nvSpPr>
        <p:spPr>
          <a:xfrm>
            <a:off x="4550855" y="4588967"/>
            <a:ext cx="2421445" cy="584775"/>
          </a:xfrm>
          <a:prstGeom prst="rect">
            <a:avLst/>
          </a:prstGeom>
          <a:noFill/>
        </p:spPr>
        <p:txBody>
          <a:bodyPr wrap="square" rtlCol="0">
            <a:spAutoFit/>
          </a:bodyPr>
          <a:lstStyle/>
          <a:p>
            <a:pPr algn="ctr"/>
            <a:r>
              <a:rPr lang="en-US" sz="1600" u="sng" dirty="0"/>
              <a:t>Goal</a:t>
            </a:r>
            <a:r>
              <a:rPr lang="en-US" sz="1600" dirty="0"/>
              <a:t>: </a:t>
            </a:r>
            <a:r>
              <a:rPr lang="en-US" sz="1600" i="1" dirty="0"/>
              <a:t>Compare </a:t>
            </a:r>
          </a:p>
          <a:p>
            <a:pPr algn="ctr"/>
            <a:r>
              <a:rPr lang="en-US" sz="1600" i="1" dirty="0"/>
              <a:t>Information Elements </a:t>
            </a:r>
          </a:p>
        </p:txBody>
      </p:sp>
      <p:pic>
        <p:nvPicPr>
          <p:cNvPr id="57" name="Picture 56" descr="A picture containing text&#10;&#10;Description automatically generated">
            <a:extLst>
              <a:ext uri="{FF2B5EF4-FFF2-40B4-BE49-F238E27FC236}">
                <a16:creationId xmlns:a16="http://schemas.microsoft.com/office/drawing/2014/main" id="{CE26049C-A755-4ADD-8CFE-9F9B871B86DF}"/>
              </a:ext>
            </a:extLst>
          </p:cNvPr>
          <p:cNvPicPr>
            <a:picLocks noChangeAspect="1"/>
          </p:cNvPicPr>
          <p:nvPr/>
        </p:nvPicPr>
        <p:blipFill>
          <a:blip r:embed="rId5"/>
          <a:stretch>
            <a:fillRect/>
          </a:stretch>
        </p:blipFill>
        <p:spPr>
          <a:xfrm>
            <a:off x="1375855" y="2552700"/>
            <a:ext cx="1804609" cy="1813723"/>
          </a:xfrm>
          <a:prstGeom prst="rect">
            <a:avLst/>
          </a:prstGeom>
        </p:spPr>
      </p:pic>
      <p:pic>
        <p:nvPicPr>
          <p:cNvPr id="58" name="Picture 2">
            <a:extLst>
              <a:ext uri="{FF2B5EF4-FFF2-40B4-BE49-F238E27FC236}">
                <a16:creationId xmlns:a16="http://schemas.microsoft.com/office/drawing/2014/main" id="{98477D82-CE1B-EE28-E922-7884094458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504" t="47493" r="19654" b="40200"/>
          <a:stretch/>
        </p:blipFill>
        <p:spPr bwMode="auto">
          <a:xfrm>
            <a:off x="5087553" y="3317213"/>
            <a:ext cx="1287847" cy="6796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495C10-4CDB-41A5-0BF1-8FC24BA9B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7488" y="3685386"/>
            <a:ext cx="746303" cy="6810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118DD37-A833-1C29-CE27-C10B08E234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11538" y="2829645"/>
            <a:ext cx="7874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7325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837342" cy="688975"/>
          </a:xfrm>
        </p:spPr>
        <p:txBody>
          <a:bodyPr>
            <a:noAutofit/>
          </a:bodyPr>
          <a:lstStyle/>
          <a:p>
            <a:r>
              <a:rPr lang="en-US" sz="2800" dirty="0"/>
              <a:t>Semantic Consistency </a:t>
            </a:r>
            <a:r>
              <a:rPr lang="en-US" sz="2500" dirty="0" err="1"/>
              <a:t>w.r.t.</a:t>
            </a:r>
            <a:r>
              <a:rPr lang="en-US" sz="2500" dirty="0"/>
              <a:t> </a:t>
            </a:r>
            <a:r>
              <a:rPr lang="en-US" sz="2800" dirty="0"/>
              <a:t>Background Knowledge for Fake News Detection</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74</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16" descr="A picture containing text, monitor, computer, computer&#10;&#10;Description automatically generated">
            <a:extLst>
              <a:ext uri="{FF2B5EF4-FFF2-40B4-BE49-F238E27FC236}">
                <a16:creationId xmlns:a16="http://schemas.microsoft.com/office/drawing/2014/main" id="{4D8AC195-AEAF-FF07-A001-AA0B5492C0E9}"/>
              </a:ext>
            </a:extLst>
          </p:cNvPr>
          <p:cNvPicPr>
            <a:picLocks noGrp="1" noChangeAspect="1"/>
          </p:cNvPicPr>
          <p:nvPr>
            <p:ph idx="1"/>
          </p:nvPr>
        </p:nvPicPr>
        <p:blipFill>
          <a:blip r:embed="rId4"/>
          <a:stretch>
            <a:fillRect/>
          </a:stretch>
        </p:blipFill>
        <p:spPr>
          <a:xfrm>
            <a:off x="5772150" y="3482181"/>
            <a:ext cx="647700" cy="444500"/>
          </a:xfrm>
        </p:spPr>
      </p:pic>
      <p:pic>
        <p:nvPicPr>
          <p:cNvPr id="1026" name="Picture 2">
            <a:extLst>
              <a:ext uri="{FF2B5EF4-FFF2-40B4-BE49-F238E27FC236}">
                <a16:creationId xmlns:a16="http://schemas.microsoft.com/office/drawing/2014/main" id="{AC33D3F9-9723-EB95-940B-044BC5F39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500" y="1414923"/>
            <a:ext cx="8089900" cy="44547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10;&#10;Description automatically generated">
            <a:extLst>
              <a:ext uri="{FF2B5EF4-FFF2-40B4-BE49-F238E27FC236}">
                <a16:creationId xmlns:a16="http://schemas.microsoft.com/office/drawing/2014/main" id="{BE5ED230-DB88-4B9D-0FF2-D1C47716A49A}"/>
              </a:ext>
            </a:extLst>
          </p:cNvPr>
          <p:cNvPicPr>
            <a:picLocks noChangeAspect="1"/>
          </p:cNvPicPr>
          <p:nvPr/>
        </p:nvPicPr>
        <p:blipFill>
          <a:blip r:embed="rId6"/>
          <a:stretch>
            <a:fillRect/>
          </a:stretch>
        </p:blipFill>
        <p:spPr>
          <a:xfrm>
            <a:off x="838200" y="1726787"/>
            <a:ext cx="1011745" cy="1016855"/>
          </a:xfrm>
          <a:prstGeom prst="rect">
            <a:avLst/>
          </a:prstGeom>
        </p:spPr>
      </p:pic>
      <p:sp>
        <p:nvSpPr>
          <p:cNvPr id="3" name="Rectangle 2">
            <a:extLst>
              <a:ext uri="{FF2B5EF4-FFF2-40B4-BE49-F238E27FC236}">
                <a16:creationId xmlns:a16="http://schemas.microsoft.com/office/drawing/2014/main" id="{5D78B5FF-327C-02E9-0208-07E66C37BC61}"/>
              </a:ext>
            </a:extLst>
          </p:cNvPr>
          <p:cNvSpPr/>
          <p:nvPr/>
        </p:nvSpPr>
        <p:spPr>
          <a:xfrm>
            <a:off x="1761045" y="6000303"/>
            <a:ext cx="8089900" cy="1077218"/>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rPr>
              <a:t>Hu, J and Yang, T. and Zhou, M. Compare to The Knowledge: Graph Neural Fake News Detection with External Knowledge. Proceedings of the Association of Computational Linguistics (ACL-21).</a:t>
            </a:r>
            <a:endParaRPr lang="en-US" sz="1400" dirty="0">
              <a:solidFill>
                <a:schemeClr val="tx1">
                  <a:lumMod val="65000"/>
                  <a:lumOff val="35000"/>
                </a:schemeClr>
              </a:solidFill>
            </a:endParaRPr>
          </a:p>
          <a:p>
            <a:br>
              <a:rPr lang="en-US" dirty="0"/>
            </a:br>
            <a:endParaRPr lang="en-US" dirty="0"/>
          </a:p>
        </p:txBody>
      </p:sp>
      <p:sp>
        <p:nvSpPr>
          <p:cNvPr id="7" name="Right Arrow 6">
            <a:extLst>
              <a:ext uri="{FF2B5EF4-FFF2-40B4-BE49-F238E27FC236}">
                <a16:creationId xmlns:a16="http://schemas.microsoft.com/office/drawing/2014/main" id="{02BEF6F8-5D53-9513-19B3-DDF96DAA4803}"/>
              </a:ext>
            </a:extLst>
          </p:cNvPr>
          <p:cNvSpPr/>
          <p:nvPr/>
        </p:nvSpPr>
        <p:spPr>
          <a:xfrm>
            <a:off x="2002345" y="2120921"/>
            <a:ext cx="342900" cy="17778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F1A0849-25D4-F418-092B-E173D42038A5}"/>
              </a:ext>
            </a:extLst>
          </p:cNvPr>
          <p:cNvSpPr/>
          <p:nvPr/>
        </p:nvSpPr>
        <p:spPr>
          <a:xfrm>
            <a:off x="2222500" y="3484903"/>
            <a:ext cx="6794500" cy="251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842158-D095-B4E8-957F-4D947C10BA82}"/>
              </a:ext>
            </a:extLst>
          </p:cNvPr>
          <p:cNvSpPr/>
          <p:nvPr/>
        </p:nvSpPr>
        <p:spPr>
          <a:xfrm>
            <a:off x="7287705" y="1669971"/>
            <a:ext cx="3024695" cy="1936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465B9C-B14B-49C6-0E76-0590829C622D}"/>
              </a:ext>
            </a:extLst>
          </p:cNvPr>
          <p:cNvSpPr/>
          <p:nvPr/>
        </p:nvSpPr>
        <p:spPr>
          <a:xfrm>
            <a:off x="7015735" y="1705450"/>
            <a:ext cx="407415" cy="1416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03F31EA-609E-434C-02A1-608C8882EA8E}"/>
              </a:ext>
            </a:extLst>
          </p:cNvPr>
          <p:cNvCxnSpPr>
            <a:cxnSpLocks/>
          </p:cNvCxnSpPr>
          <p:nvPr/>
        </p:nvCxnSpPr>
        <p:spPr>
          <a:xfrm>
            <a:off x="7620000" y="1409700"/>
            <a:ext cx="0" cy="2019300"/>
          </a:xfrm>
          <a:prstGeom prst="line">
            <a:avLst/>
          </a:prstGeom>
          <a:ln>
            <a:prstDash val="lgDashDot"/>
          </a:ln>
        </p:spPr>
        <p:style>
          <a:lnRef idx="1">
            <a:schemeClr val="dk1"/>
          </a:lnRef>
          <a:fillRef idx="0">
            <a:schemeClr val="dk1"/>
          </a:fillRef>
          <a:effectRef idx="0">
            <a:schemeClr val="dk1"/>
          </a:effectRef>
          <a:fontRef idx="minor">
            <a:schemeClr val="tx1"/>
          </a:fontRef>
        </p:style>
      </p:cxnSp>
      <p:pic>
        <p:nvPicPr>
          <p:cNvPr id="19" name="Picture 18" descr="Shape, square&#10;&#10;Description automatically generated">
            <a:extLst>
              <a:ext uri="{FF2B5EF4-FFF2-40B4-BE49-F238E27FC236}">
                <a16:creationId xmlns:a16="http://schemas.microsoft.com/office/drawing/2014/main" id="{4545EFCD-EC4B-4DA1-BF7A-E78D05363F0C}"/>
              </a:ext>
            </a:extLst>
          </p:cNvPr>
          <p:cNvPicPr>
            <a:picLocks noChangeAspect="1"/>
          </p:cNvPicPr>
          <p:nvPr/>
        </p:nvPicPr>
        <p:blipFill>
          <a:blip r:embed="rId7"/>
          <a:stretch>
            <a:fillRect/>
          </a:stretch>
        </p:blipFill>
        <p:spPr>
          <a:xfrm>
            <a:off x="8259076" y="2334777"/>
            <a:ext cx="330200" cy="222250"/>
          </a:xfrm>
          <a:prstGeom prst="rect">
            <a:avLst/>
          </a:prstGeom>
        </p:spPr>
      </p:pic>
      <p:pic>
        <p:nvPicPr>
          <p:cNvPr id="21" name="Picture 20" descr="A picture containing mirror, table&#10;&#10;Description automatically generated">
            <a:extLst>
              <a:ext uri="{FF2B5EF4-FFF2-40B4-BE49-F238E27FC236}">
                <a16:creationId xmlns:a16="http://schemas.microsoft.com/office/drawing/2014/main" id="{2EF2AEF1-59FB-325F-223A-763BE0F5D7DE}"/>
              </a:ext>
            </a:extLst>
          </p:cNvPr>
          <p:cNvPicPr>
            <a:picLocks noChangeAspect="1"/>
          </p:cNvPicPr>
          <p:nvPr/>
        </p:nvPicPr>
        <p:blipFill>
          <a:blip r:embed="rId8"/>
          <a:stretch>
            <a:fillRect/>
          </a:stretch>
        </p:blipFill>
        <p:spPr>
          <a:xfrm>
            <a:off x="8259076" y="2818744"/>
            <a:ext cx="341870" cy="234617"/>
          </a:xfrm>
          <a:prstGeom prst="rect">
            <a:avLst/>
          </a:prstGeom>
        </p:spPr>
      </p:pic>
      <p:pic>
        <p:nvPicPr>
          <p:cNvPr id="25" name="Picture 24" descr="A picture containing text, monitor, computer, computer&#10;&#10;Description automatically generated">
            <a:extLst>
              <a:ext uri="{FF2B5EF4-FFF2-40B4-BE49-F238E27FC236}">
                <a16:creationId xmlns:a16="http://schemas.microsoft.com/office/drawing/2014/main" id="{2F830ED7-5428-BFFF-1740-59F5DB27F63F}"/>
              </a:ext>
            </a:extLst>
          </p:cNvPr>
          <p:cNvPicPr>
            <a:picLocks noChangeAspect="1"/>
          </p:cNvPicPr>
          <p:nvPr/>
        </p:nvPicPr>
        <p:blipFill>
          <a:blip r:embed="rId4"/>
          <a:stretch>
            <a:fillRect/>
          </a:stretch>
        </p:blipFill>
        <p:spPr>
          <a:xfrm>
            <a:off x="8245910" y="1808525"/>
            <a:ext cx="323850" cy="222250"/>
          </a:xfrm>
          <a:prstGeom prst="rect">
            <a:avLst/>
          </a:prstGeom>
        </p:spPr>
      </p:pic>
      <p:sp>
        <p:nvSpPr>
          <p:cNvPr id="26" name="TextBox 25">
            <a:extLst>
              <a:ext uri="{FF2B5EF4-FFF2-40B4-BE49-F238E27FC236}">
                <a16:creationId xmlns:a16="http://schemas.microsoft.com/office/drawing/2014/main" id="{DDD2DAED-5D94-5D3A-EF47-22AFD436B100}"/>
              </a:ext>
            </a:extLst>
          </p:cNvPr>
          <p:cNvSpPr txBox="1"/>
          <p:nvPr/>
        </p:nvSpPr>
        <p:spPr>
          <a:xfrm>
            <a:off x="8841730" y="1761344"/>
            <a:ext cx="1551269" cy="338554"/>
          </a:xfrm>
          <a:prstGeom prst="rect">
            <a:avLst/>
          </a:prstGeom>
          <a:noFill/>
        </p:spPr>
        <p:txBody>
          <a:bodyPr wrap="square" rtlCol="0">
            <a:spAutoFit/>
          </a:bodyPr>
          <a:lstStyle/>
          <a:p>
            <a:r>
              <a:rPr lang="en-US" sz="1600" b="1" dirty="0"/>
              <a:t>Sentence Node</a:t>
            </a:r>
          </a:p>
        </p:txBody>
      </p:sp>
      <p:sp>
        <p:nvSpPr>
          <p:cNvPr id="28" name="TextBox 27">
            <a:extLst>
              <a:ext uri="{FF2B5EF4-FFF2-40B4-BE49-F238E27FC236}">
                <a16:creationId xmlns:a16="http://schemas.microsoft.com/office/drawing/2014/main" id="{A1CFB118-6391-50E5-D642-01123EF6B3A6}"/>
              </a:ext>
            </a:extLst>
          </p:cNvPr>
          <p:cNvSpPr txBox="1"/>
          <p:nvPr/>
        </p:nvSpPr>
        <p:spPr>
          <a:xfrm>
            <a:off x="8848487" y="2303586"/>
            <a:ext cx="1551271" cy="338554"/>
          </a:xfrm>
          <a:prstGeom prst="rect">
            <a:avLst/>
          </a:prstGeom>
          <a:noFill/>
        </p:spPr>
        <p:txBody>
          <a:bodyPr wrap="square" rtlCol="0">
            <a:spAutoFit/>
          </a:bodyPr>
          <a:lstStyle/>
          <a:p>
            <a:r>
              <a:rPr lang="en-US" sz="1600" b="1" dirty="0"/>
              <a:t>Entity Node</a:t>
            </a:r>
          </a:p>
        </p:txBody>
      </p:sp>
      <p:sp>
        <p:nvSpPr>
          <p:cNvPr id="27" name="Rectangle 26">
            <a:extLst>
              <a:ext uri="{FF2B5EF4-FFF2-40B4-BE49-F238E27FC236}">
                <a16:creationId xmlns:a16="http://schemas.microsoft.com/office/drawing/2014/main" id="{163730BB-344D-EED2-8FF0-432FB85F5BDC}"/>
              </a:ext>
            </a:extLst>
          </p:cNvPr>
          <p:cNvSpPr/>
          <p:nvPr/>
        </p:nvSpPr>
        <p:spPr>
          <a:xfrm>
            <a:off x="8887874" y="3219002"/>
            <a:ext cx="2202459" cy="568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300" dirty="0">
                <a:solidFill>
                  <a:schemeClr val="tx1">
                    <a:lumMod val="85000"/>
                    <a:lumOff val="15000"/>
                  </a:schemeClr>
                </a:solidFill>
              </a:rPr>
              <a:t>Mined through LDA</a:t>
            </a:r>
          </a:p>
          <a:p>
            <a:pPr marL="285750" indent="-285750">
              <a:buFontTx/>
              <a:buChar char="-"/>
            </a:pPr>
            <a:r>
              <a:rPr lang="en-US" sz="1300" dirty="0">
                <a:solidFill>
                  <a:schemeClr val="tx1">
                    <a:lumMod val="85000"/>
                    <a:lumOff val="15000"/>
                  </a:schemeClr>
                </a:solidFill>
              </a:rPr>
              <a:t>Selected top k=100 latent topics from corpus</a:t>
            </a:r>
          </a:p>
          <a:p>
            <a:pPr marL="285750" indent="-285750">
              <a:buFontTx/>
              <a:buChar char="-"/>
            </a:pPr>
            <a:r>
              <a:rPr lang="en-US" sz="1300" dirty="0">
                <a:solidFill>
                  <a:schemeClr val="tx1">
                    <a:lumMod val="85000"/>
                    <a:lumOff val="15000"/>
                  </a:schemeClr>
                </a:solidFill>
              </a:rPr>
              <a:t>Ex: campaign, election</a:t>
            </a:r>
          </a:p>
        </p:txBody>
      </p:sp>
      <p:sp>
        <p:nvSpPr>
          <p:cNvPr id="31" name="TextBox 30">
            <a:extLst>
              <a:ext uri="{FF2B5EF4-FFF2-40B4-BE49-F238E27FC236}">
                <a16:creationId xmlns:a16="http://schemas.microsoft.com/office/drawing/2014/main" id="{1433AF94-22DD-9300-623F-8E7A16EB8625}"/>
              </a:ext>
            </a:extLst>
          </p:cNvPr>
          <p:cNvSpPr txBox="1"/>
          <p:nvPr/>
        </p:nvSpPr>
        <p:spPr>
          <a:xfrm>
            <a:off x="8848487" y="2790302"/>
            <a:ext cx="1551271" cy="338554"/>
          </a:xfrm>
          <a:prstGeom prst="rect">
            <a:avLst/>
          </a:prstGeom>
          <a:noFill/>
        </p:spPr>
        <p:txBody>
          <a:bodyPr wrap="square" rtlCol="0">
            <a:spAutoFit/>
          </a:bodyPr>
          <a:lstStyle/>
          <a:p>
            <a:r>
              <a:rPr lang="en-US" sz="1600" b="1" dirty="0"/>
              <a:t>Topic Node</a:t>
            </a:r>
          </a:p>
        </p:txBody>
      </p:sp>
    </p:spTree>
    <p:extLst>
      <p:ext uri="{BB962C8B-B14F-4D97-AF65-F5344CB8AC3E}">
        <p14:creationId xmlns:p14="http://schemas.microsoft.com/office/powerpoint/2010/main" val="2147831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837342" cy="688975"/>
          </a:xfrm>
        </p:spPr>
        <p:txBody>
          <a:bodyPr>
            <a:noAutofit/>
          </a:bodyPr>
          <a:lstStyle/>
          <a:p>
            <a:r>
              <a:rPr lang="en-US" sz="2800" dirty="0"/>
              <a:t>Semantic Consistency </a:t>
            </a:r>
            <a:r>
              <a:rPr lang="en-US" sz="2500" dirty="0" err="1"/>
              <a:t>w.r.t.</a:t>
            </a:r>
            <a:r>
              <a:rPr lang="en-US" sz="2500" dirty="0"/>
              <a:t> </a:t>
            </a:r>
            <a:r>
              <a:rPr lang="en-US" sz="2800" dirty="0"/>
              <a:t>Background Knowledge for Fake News Detection</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75</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37B8338D-CF13-E440-F8B3-9FCE4B91F774}"/>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AC33D3F9-9723-EB95-940B-044BC5F39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00" y="1414923"/>
            <a:ext cx="8089900" cy="44547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10;&#10;Description automatically generated">
            <a:extLst>
              <a:ext uri="{FF2B5EF4-FFF2-40B4-BE49-F238E27FC236}">
                <a16:creationId xmlns:a16="http://schemas.microsoft.com/office/drawing/2014/main" id="{BE5ED230-DB88-4B9D-0FF2-D1C47716A49A}"/>
              </a:ext>
            </a:extLst>
          </p:cNvPr>
          <p:cNvPicPr>
            <a:picLocks noChangeAspect="1"/>
          </p:cNvPicPr>
          <p:nvPr/>
        </p:nvPicPr>
        <p:blipFill>
          <a:blip r:embed="rId5"/>
          <a:stretch>
            <a:fillRect/>
          </a:stretch>
        </p:blipFill>
        <p:spPr>
          <a:xfrm>
            <a:off x="838200" y="1726787"/>
            <a:ext cx="1011745" cy="1016855"/>
          </a:xfrm>
          <a:prstGeom prst="rect">
            <a:avLst/>
          </a:prstGeom>
        </p:spPr>
      </p:pic>
      <p:sp>
        <p:nvSpPr>
          <p:cNvPr id="3" name="Rectangle 2">
            <a:extLst>
              <a:ext uri="{FF2B5EF4-FFF2-40B4-BE49-F238E27FC236}">
                <a16:creationId xmlns:a16="http://schemas.microsoft.com/office/drawing/2014/main" id="{5D78B5FF-327C-02E9-0208-07E66C37BC61}"/>
              </a:ext>
            </a:extLst>
          </p:cNvPr>
          <p:cNvSpPr/>
          <p:nvPr/>
        </p:nvSpPr>
        <p:spPr>
          <a:xfrm>
            <a:off x="1761045" y="6000303"/>
            <a:ext cx="8089900" cy="1077218"/>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rPr>
              <a:t>Hu, J and Yang, T. and Zhou, M. Compare to The Knowledge: Graph Neural Fake News Detection with External Knowledge. Proceedings of the Association of Computational Linguistics (ACL-21).</a:t>
            </a:r>
            <a:endParaRPr lang="en-US" sz="1400" dirty="0">
              <a:solidFill>
                <a:schemeClr val="tx1">
                  <a:lumMod val="65000"/>
                  <a:lumOff val="35000"/>
                </a:schemeClr>
              </a:solidFill>
            </a:endParaRPr>
          </a:p>
          <a:p>
            <a:br>
              <a:rPr lang="en-US" dirty="0"/>
            </a:br>
            <a:endParaRPr lang="en-US" dirty="0"/>
          </a:p>
        </p:txBody>
      </p:sp>
      <p:sp>
        <p:nvSpPr>
          <p:cNvPr id="7" name="Right Arrow 6">
            <a:extLst>
              <a:ext uri="{FF2B5EF4-FFF2-40B4-BE49-F238E27FC236}">
                <a16:creationId xmlns:a16="http://schemas.microsoft.com/office/drawing/2014/main" id="{02BEF6F8-5D53-9513-19B3-DDF96DAA4803}"/>
              </a:ext>
            </a:extLst>
          </p:cNvPr>
          <p:cNvSpPr/>
          <p:nvPr/>
        </p:nvSpPr>
        <p:spPr>
          <a:xfrm>
            <a:off x="2002345" y="2120921"/>
            <a:ext cx="342900" cy="17778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0FB3E121-F1DA-63FA-E071-85E0867E6C1D}"/>
              </a:ext>
            </a:extLst>
          </p:cNvPr>
          <p:cNvSpPr/>
          <p:nvPr/>
        </p:nvSpPr>
        <p:spPr>
          <a:xfrm>
            <a:off x="7028435" y="1638329"/>
            <a:ext cx="3283965" cy="1257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01FE86-F02D-1183-73F0-9AB25A78546C}"/>
              </a:ext>
            </a:extLst>
          </p:cNvPr>
          <p:cNvSpPr/>
          <p:nvPr/>
        </p:nvSpPr>
        <p:spPr>
          <a:xfrm>
            <a:off x="8730236" y="2615710"/>
            <a:ext cx="540764" cy="1257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D7A1A4-A9B7-5F04-AE7B-4BB65B7525DA}"/>
              </a:ext>
            </a:extLst>
          </p:cNvPr>
          <p:cNvSpPr/>
          <p:nvPr/>
        </p:nvSpPr>
        <p:spPr>
          <a:xfrm>
            <a:off x="7947029" y="1681563"/>
            <a:ext cx="3283965" cy="1257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550" dirty="0">
                <a:solidFill>
                  <a:srgbClr val="865316"/>
                </a:solidFill>
              </a:rPr>
              <a:t>Link entities to background knowledge, through tools such as </a:t>
            </a:r>
            <a:r>
              <a:rPr lang="en-US" sz="1550" b="1" dirty="0">
                <a:solidFill>
                  <a:srgbClr val="865316"/>
                </a:solidFill>
              </a:rPr>
              <a:t>TAGME</a:t>
            </a:r>
            <a:r>
              <a:rPr lang="en-US" sz="1550" dirty="0">
                <a:solidFill>
                  <a:srgbClr val="865316"/>
                </a:solidFill>
              </a:rPr>
              <a:t> (or alternatively, </a:t>
            </a:r>
            <a:r>
              <a:rPr lang="en-US" sz="1550" b="1" dirty="0">
                <a:solidFill>
                  <a:srgbClr val="865316"/>
                </a:solidFill>
              </a:rPr>
              <a:t>RESIN</a:t>
            </a:r>
            <a:r>
              <a:rPr lang="en-US" sz="1550" dirty="0">
                <a:solidFill>
                  <a:srgbClr val="865316"/>
                </a:solidFill>
              </a:rPr>
              <a:t>)</a:t>
            </a:r>
          </a:p>
          <a:p>
            <a:pPr marL="285750" indent="-285750">
              <a:buFontTx/>
              <a:buChar char="-"/>
            </a:pPr>
            <a:endParaRPr lang="en-US" sz="500" dirty="0">
              <a:solidFill>
                <a:srgbClr val="865316"/>
              </a:solidFill>
            </a:endParaRPr>
          </a:p>
          <a:p>
            <a:pPr marL="285750" indent="-285750">
              <a:buFontTx/>
              <a:buChar char="-"/>
            </a:pPr>
            <a:r>
              <a:rPr lang="en-US" sz="1550" dirty="0">
                <a:solidFill>
                  <a:srgbClr val="865316"/>
                </a:solidFill>
              </a:rPr>
              <a:t>The entity comparison operator is defined as: </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F363FD2-9755-6553-1AA7-8502CD563630}"/>
                  </a:ext>
                </a:extLst>
              </p:cNvPr>
              <p:cNvSpPr/>
              <p:nvPr/>
            </p:nvSpPr>
            <p:spPr>
              <a:xfrm>
                <a:off x="7990248" y="2874870"/>
                <a:ext cx="2969274" cy="3231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500" i="1">
                          <a:solidFill>
                            <a:srgbClr val="865316"/>
                          </a:solidFill>
                          <a:latin typeface="Cambria Math" panose="02040503050406030204" pitchFamily="18" charset="0"/>
                        </a:rPr>
                        <m:t>𝑓</m:t>
                      </m:r>
                      <m:r>
                        <a:rPr lang="en-US" sz="1500" i="1">
                          <a:solidFill>
                            <a:srgbClr val="865316"/>
                          </a:solidFill>
                          <a:latin typeface="Cambria Math" panose="02040503050406030204" pitchFamily="18" charset="0"/>
                        </a:rPr>
                        <m:t>=</m:t>
                      </m:r>
                      <m:r>
                        <a:rPr lang="en-US" sz="1500" i="1">
                          <a:solidFill>
                            <a:srgbClr val="865316"/>
                          </a:solidFill>
                          <a:latin typeface="Cambria Math" panose="02040503050406030204" pitchFamily="18" charset="0"/>
                        </a:rPr>
                        <m:t>𝑊</m:t>
                      </m:r>
                      <m:r>
                        <a:rPr lang="en-US" sz="1500" i="1">
                          <a:solidFill>
                            <a:srgbClr val="865316"/>
                          </a:solidFill>
                          <a:latin typeface="Cambria Math" panose="02040503050406030204" pitchFamily="18" charset="0"/>
                        </a:rPr>
                        <m:t>[</m:t>
                      </m:r>
                      <m:sSub>
                        <m:sSubPr>
                          <m:ctrlPr>
                            <a:rPr lang="en-US" sz="1500" i="1">
                              <a:solidFill>
                                <a:srgbClr val="865316"/>
                              </a:solidFill>
                              <a:latin typeface="Cambria Math" panose="02040503050406030204" pitchFamily="18" charset="0"/>
                            </a:rPr>
                          </m:ctrlPr>
                        </m:sSubPr>
                        <m:e>
                          <m:r>
                            <a:rPr lang="en-US" sz="1500" i="1">
                              <a:solidFill>
                                <a:srgbClr val="865316"/>
                              </a:solidFill>
                              <a:latin typeface="Cambria Math" panose="02040503050406030204" pitchFamily="18" charset="0"/>
                            </a:rPr>
                            <m:t>𝑒</m:t>
                          </m:r>
                        </m:e>
                        <m:sub>
                          <m:r>
                            <a:rPr lang="en-US" sz="1500" i="1">
                              <a:solidFill>
                                <a:srgbClr val="865316"/>
                              </a:solidFill>
                              <a:latin typeface="Cambria Math" panose="02040503050406030204" pitchFamily="18" charset="0"/>
                            </a:rPr>
                            <m:t>𝑐</m:t>
                          </m:r>
                        </m:sub>
                      </m:sSub>
                      <m:r>
                        <a:rPr lang="en-US" sz="1500" i="1">
                          <a:solidFill>
                            <a:srgbClr val="865316"/>
                          </a:solidFill>
                          <a:latin typeface="Cambria Math" panose="02040503050406030204" pitchFamily="18" charset="0"/>
                        </a:rPr>
                        <m:t>−</m:t>
                      </m:r>
                      <m:sSub>
                        <m:sSubPr>
                          <m:ctrlPr>
                            <a:rPr lang="en-US" sz="1500" i="1">
                              <a:solidFill>
                                <a:srgbClr val="865316"/>
                              </a:solidFill>
                              <a:latin typeface="Cambria Math" panose="02040503050406030204" pitchFamily="18" charset="0"/>
                            </a:rPr>
                          </m:ctrlPr>
                        </m:sSubPr>
                        <m:e>
                          <m:r>
                            <a:rPr lang="en-US" sz="1500" i="1">
                              <a:solidFill>
                                <a:srgbClr val="865316"/>
                              </a:solidFill>
                              <a:latin typeface="Cambria Math" panose="02040503050406030204" pitchFamily="18" charset="0"/>
                            </a:rPr>
                            <m:t>𝑒</m:t>
                          </m:r>
                        </m:e>
                        <m:sub>
                          <m:r>
                            <a:rPr lang="en-US" sz="1500" i="1">
                              <a:solidFill>
                                <a:srgbClr val="865316"/>
                              </a:solidFill>
                              <a:latin typeface="Cambria Math" panose="02040503050406030204" pitchFamily="18" charset="0"/>
                            </a:rPr>
                            <m:t>𝐾𝐵</m:t>
                          </m:r>
                        </m:sub>
                      </m:sSub>
                      <m:r>
                        <a:rPr lang="en-US" sz="1500" i="1">
                          <a:solidFill>
                            <a:srgbClr val="865316"/>
                          </a:solidFill>
                          <a:latin typeface="Cambria Math" panose="02040503050406030204" pitchFamily="18" charset="0"/>
                        </a:rPr>
                        <m:t>,</m:t>
                      </m:r>
                      <m:sSub>
                        <m:sSubPr>
                          <m:ctrlPr>
                            <a:rPr lang="en-US" sz="1500" i="1">
                              <a:solidFill>
                                <a:srgbClr val="865316"/>
                              </a:solidFill>
                              <a:latin typeface="Cambria Math" panose="02040503050406030204" pitchFamily="18" charset="0"/>
                            </a:rPr>
                          </m:ctrlPr>
                        </m:sSubPr>
                        <m:e>
                          <m:r>
                            <a:rPr lang="en-US" sz="1500" i="1">
                              <a:solidFill>
                                <a:srgbClr val="865316"/>
                              </a:solidFill>
                              <a:latin typeface="Cambria Math" panose="02040503050406030204" pitchFamily="18" charset="0"/>
                            </a:rPr>
                            <m:t>𝑒</m:t>
                          </m:r>
                        </m:e>
                        <m:sub>
                          <m:r>
                            <a:rPr lang="en-US" sz="1500" i="1">
                              <a:solidFill>
                                <a:srgbClr val="865316"/>
                              </a:solidFill>
                              <a:latin typeface="Cambria Math" panose="02040503050406030204" pitchFamily="18" charset="0"/>
                            </a:rPr>
                            <m:t>𝑐</m:t>
                          </m:r>
                        </m:sub>
                      </m:sSub>
                      <m:r>
                        <a:rPr lang="en-US" sz="1500" i="1">
                          <a:solidFill>
                            <a:srgbClr val="865316"/>
                          </a:solidFill>
                          <a:latin typeface="Cambria Math" panose="02040503050406030204" pitchFamily="18" charset="0"/>
                          <a:ea typeface="Cambria Math" panose="02040503050406030204" pitchFamily="18" charset="0"/>
                        </a:rPr>
                        <m:t>⊙</m:t>
                      </m:r>
                      <m:sSub>
                        <m:sSubPr>
                          <m:ctrlPr>
                            <a:rPr lang="en-US" sz="1500" i="1">
                              <a:solidFill>
                                <a:srgbClr val="865316"/>
                              </a:solidFill>
                              <a:latin typeface="Cambria Math" panose="02040503050406030204" pitchFamily="18" charset="0"/>
                            </a:rPr>
                          </m:ctrlPr>
                        </m:sSubPr>
                        <m:e>
                          <m:r>
                            <a:rPr lang="en-US" sz="1500" i="1">
                              <a:solidFill>
                                <a:srgbClr val="865316"/>
                              </a:solidFill>
                              <a:latin typeface="Cambria Math" panose="02040503050406030204" pitchFamily="18" charset="0"/>
                            </a:rPr>
                            <m:t>𝑒</m:t>
                          </m:r>
                        </m:e>
                        <m:sub>
                          <m:r>
                            <a:rPr lang="en-US" sz="1500" i="1">
                              <a:solidFill>
                                <a:srgbClr val="865316"/>
                              </a:solidFill>
                              <a:latin typeface="Cambria Math" panose="02040503050406030204" pitchFamily="18" charset="0"/>
                            </a:rPr>
                            <m:t>𝐾𝐵</m:t>
                          </m:r>
                        </m:sub>
                      </m:sSub>
                      <m:r>
                        <a:rPr lang="en-US" sz="1500" i="1">
                          <a:solidFill>
                            <a:srgbClr val="865316"/>
                          </a:solidFill>
                          <a:latin typeface="Cambria Math" panose="02040503050406030204" pitchFamily="18" charset="0"/>
                        </a:rPr>
                        <m:t>]</m:t>
                      </m:r>
                    </m:oMath>
                  </m:oMathPara>
                </a14:m>
                <a:endParaRPr lang="en-US" sz="1500" dirty="0">
                  <a:solidFill>
                    <a:srgbClr val="865316"/>
                  </a:solidFill>
                </a:endParaRPr>
              </a:p>
            </p:txBody>
          </p:sp>
        </mc:Choice>
        <mc:Fallback xmlns="">
          <p:sp>
            <p:nvSpPr>
              <p:cNvPr id="10" name="Rectangle 9">
                <a:extLst>
                  <a:ext uri="{FF2B5EF4-FFF2-40B4-BE49-F238E27FC236}">
                    <a16:creationId xmlns:a16="http://schemas.microsoft.com/office/drawing/2014/main" id="{9F363FD2-9755-6553-1AA7-8502CD563630}"/>
                  </a:ext>
                </a:extLst>
              </p:cNvPr>
              <p:cNvSpPr>
                <a:spLocks noRot="1" noChangeAspect="1" noMove="1" noResize="1" noEditPoints="1" noAdjustHandles="1" noChangeArrowheads="1" noChangeShapeType="1" noTextEdit="1"/>
              </p:cNvSpPr>
              <p:nvPr/>
            </p:nvSpPr>
            <p:spPr>
              <a:xfrm>
                <a:off x="7990248" y="2874870"/>
                <a:ext cx="2969274" cy="323165"/>
              </a:xfrm>
              <a:prstGeom prst="rect">
                <a:avLst/>
              </a:prstGeom>
              <a:blipFill>
                <a:blip r:embed="rId6"/>
                <a:stretch>
                  <a:fillRect b="-7407"/>
                </a:stretch>
              </a:blipFill>
            </p:spPr>
            <p:txBody>
              <a:bodyPr/>
              <a:lstStyle/>
              <a:p>
                <a:r>
                  <a:rPr lang="en-US">
                    <a:noFill/>
                  </a:rPr>
                  <a:t> </a:t>
                </a:r>
              </a:p>
            </p:txBody>
          </p:sp>
        </mc:Fallback>
      </mc:AlternateContent>
    </p:spTree>
    <p:extLst>
      <p:ext uri="{BB962C8B-B14F-4D97-AF65-F5344CB8AC3E}">
        <p14:creationId xmlns:p14="http://schemas.microsoft.com/office/powerpoint/2010/main" val="350828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837342" cy="688975"/>
          </a:xfrm>
        </p:spPr>
        <p:txBody>
          <a:bodyPr>
            <a:noAutofit/>
          </a:bodyPr>
          <a:lstStyle/>
          <a:p>
            <a:r>
              <a:rPr lang="en-US" sz="2800" dirty="0"/>
              <a:t>Semantic Consistency </a:t>
            </a:r>
            <a:r>
              <a:rPr lang="en-US" sz="2500" dirty="0" err="1"/>
              <a:t>w.r.t.</a:t>
            </a:r>
            <a:r>
              <a:rPr lang="en-US" sz="2500" dirty="0"/>
              <a:t> </a:t>
            </a:r>
            <a:r>
              <a:rPr lang="en-US" sz="2800" dirty="0"/>
              <a:t>Background Knowledge for Fake News Detection</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76</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37B8338D-CF13-E440-F8B3-9FCE4B91F774}"/>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AC33D3F9-9723-EB95-940B-044BC5F39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00" y="1414923"/>
            <a:ext cx="8089900" cy="44547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10;&#10;Description automatically generated">
            <a:extLst>
              <a:ext uri="{FF2B5EF4-FFF2-40B4-BE49-F238E27FC236}">
                <a16:creationId xmlns:a16="http://schemas.microsoft.com/office/drawing/2014/main" id="{BE5ED230-DB88-4B9D-0FF2-D1C47716A49A}"/>
              </a:ext>
            </a:extLst>
          </p:cNvPr>
          <p:cNvPicPr>
            <a:picLocks noChangeAspect="1"/>
          </p:cNvPicPr>
          <p:nvPr/>
        </p:nvPicPr>
        <p:blipFill>
          <a:blip r:embed="rId5"/>
          <a:stretch>
            <a:fillRect/>
          </a:stretch>
        </p:blipFill>
        <p:spPr>
          <a:xfrm>
            <a:off x="838200" y="1726787"/>
            <a:ext cx="1011745" cy="1016855"/>
          </a:xfrm>
          <a:prstGeom prst="rect">
            <a:avLst/>
          </a:prstGeom>
        </p:spPr>
      </p:pic>
      <p:sp>
        <p:nvSpPr>
          <p:cNvPr id="3" name="Rectangle 2">
            <a:extLst>
              <a:ext uri="{FF2B5EF4-FFF2-40B4-BE49-F238E27FC236}">
                <a16:creationId xmlns:a16="http://schemas.microsoft.com/office/drawing/2014/main" id="{5D78B5FF-327C-02E9-0208-07E66C37BC61}"/>
              </a:ext>
            </a:extLst>
          </p:cNvPr>
          <p:cNvSpPr/>
          <p:nvPr/>
        </p:nvSpPr>
        <p:spPr>
          <a:xfrm>
            <a:off x="1761045" y="6000303"/>
            <a:ext cx="8089900" cy="1077218"/>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rPr>
              <a:t>Hu, J and Yang, T. and Zhou, M. Compare to The Knowledge: Graph Neural Fake News Detection with External Knowledge. Proceedings of the Association of Computational Linguistics (ACL-21).</a:t>
            </a:r>
            <a:endParaRPr lang="en-US" sz="1400" dirty="0">
              <a:solidFill>
                <a:schemeClr val="tx1">
                  <a:lumMod val="65000"/>
                  <a:lumOff val="35000"/>
                </a:schemeClr>
              </a:solidFill>
            </a:endParaRPr>
          </a:p>
          <a:p>
            <a:br>
              <a:rPr lang="en-US" dirty="0"/>
            </a:br>
            <a:endParaRPr lang="en-US" dirty="0"/>
          </a:p>
        </p:txBody>
      </p:sp>
      <p:sp>
        <p:nvSpPr>
          <p:cNvPr id="7" name="Right Arrow 6">
            <a:extLst>
              <a:ext uri="{FF2B5EF4-FFF2-40B4-BE49-F238E27FC236}">
                <a16:creationId xmlns:a16="http://schemas.microsoft.com/office/drawing/2014/main" id="{02BEF6F8-5D53-9513-19B3-DDF96DAA4803}"/>
              </a:ext>
            </a:extLst>
          </p:cNvPr>
          <p:cNvSpPr/>
          <p:nvPr/>
        </p:nvSpPr>
        <p:spPr>
          <a:xfrm>
            <a:off x="2002345" y="2120921"/>
            <a:ext cx="342900" cy="17778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6F917A46-97D4-2489-EFA0-AB3B86C09BFB}"/>
              </a:ext>
            </a:extLst>
          </p:cNvPr>
          <p:cNvSpPr/>
          <p:nvPr/>
        </p:nvSpPr>
        <p:spPr>
          <a:xfrm>
            <a:off x="8571528" y="4299439"/>
            <a:ext cx="2458422" cy="1030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rgbClr val="865316"/>
                </a:solidFill>
              </a:rPr>
              <a:t>Finally, concatenate the news document features and information comparison features for classification</a:t>
            </a:r>
          </a:p>
        </p:txBody>
      </p:sp>
      <p:sp>
        <p:nvSpPr>
          <p:cNvPr id="10" name="TextBox 9">
            <a:extLst>
              <a:ext uri="{FF2B5EF4-FFF2-40B4-BE49-F238E27FC236}">
                <a16:creationId xmlns:a16="http://schemas.microsoft.com/office/drawing/2014/main" id="{BA91F020-F117-E6F8-A16C-705BB98FB1CD}"/>
              </a:ext>
            </a:extLst>
          </p:cNvPr>
          <p:cNvSpPr txBox="1"/>
          <p:nvPr/>
        </p:nvSpPr>
        <p:spPr>
          <a:xfrm>
            <a:off x="7815263" y="1600203"/>
            <a:ext cx="571500" cy="261610"/>
          </a:xfrm>
          <a:prstGeom prst="rect">
            <a:avLst/>
          </a:prstGeom>
          <a:noFill/>
        </p:spPr>
        <p:txBody>
          <a:bodyPr wrap="square" rtlCol="0">
            <a:spAutoFit/>
          </a:bodyPr>
          <a:lstStyle/>
          <a:p>
            <a:r>
              <a:rPr lang="en-US" sz="1100" dirty="0"/>
              <a:t>(max)</a:t>
            </a:r>
          </a:p>
        </p:txBody>
      </p:sp>
    </p:spTree>
    <p:extLst>
      <p:ext uri="{BB962C8B-B14F-4D97-AF65-F5344CB8AC3E}">
        <p14:creationId xmlns:p14="http://schemas.microsoft.com/office/powerpoint/2010/main" val="321269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38E9-3F38-5981-813F-131DA439913F}"/>
              </a:ext>
            </a:extLst>
          </p:cNvPr>
          <p:cNvSpPr>
            <a:spLocks noGrp="1"/>
          </p:cNvSpPr>
          <p:nvPr>
            <p:ph type="title"/>
          </p:nvPr>
        </p:nvSpPr>
        <p:spPr>
          <a:xfrm>
            <a:off x="666749" y="407988"/>
            <a:ext cx="11134725" cy="688975"/>
          </a:xfrm>
        </p:spPr>
        <p:txBody>
          <a:bodyPr>
            <a:noAutofit/>
          </a:bodyPr>
          <a:lstStyle/>
          <a:p>
            <a:r>
              <a:rPr lang="en-US" sz="2800" dirty="0"/>
              <a:t>Key Takeaways in Semantic Consistency </a:t>
            </a:r>
            <a:r>
              <a:rPr lang="en-US" sz="2800" dirty="0" err="1"/>
              <a:t>w.r.t.</a:t>
            </a:r>
            <a:r>
              <a:rPr lang="en-US" sz="2800" dirty="0"/>
              <a:t> Background Knowledge </a:t>
            </a:r>
            <a:br>
              <a:rPr lang="en-US" sz="2800" dirty="0"/>
            </a:br>
            <a:r>
              <a:rPr lang="en-US" sz="2800" dirty="0"/>
              <a:t>for Fake News Detection</a:t>
            </a:r>
          </a:p>
        </p:txBody>
      </p:sp>
      <p:sp>
        <p:nvSpPr>
          <p:cNvPr id="3" name="Content Placeholder 2">
            <a:extLst>
              <a:ext uri="{FF2B5EF4-FFF2-40B4-BE49-F238E27FC236}">
                <a16:creationId xmlns:a16="http://schemas.microsoft.com/office/drawing/2014/main" id="{0F909101-6E4A-6DE0-7234-D5836533A9E8}"/>
              </a:ext>
            </a:extLst>
          </p:cNvPr>
          <p:cNvSpPr>
            <a:spLocks noGrp="1"/>
          </p:cNvSpPr>
          <p:nvPr>
            <p:ph idx="1"/>
          </p:nvPr>
        </p:nvSpPr>
        <p:spPr>
          <a:xfrm>
            <a:off x="838200" y="1333500"/>
            <a:ext cx="10515600" cy="4945063"/>
          </a:xfrm>
        </p:spPr>
        <p:txBody>
          <a:bodyPr>
            <a:normAutofit/>
          </a:bodyPr>
          <a:lstStyle/>
          <a:p>
            <a:pPr marL="0" indent="0">
              <a:buNone/>
            </a:pPr>
            <a:r>
              <a:rPr lang="en-US" b="1" dirty="0"/>
              <a:t>Interesting points:</a:t>
            </a:r>
          </a:p>
          <a:p>
            <a:pPr lvl="1"/>
            <a:r>
              <a:rPr lang="en-US" dirty="0">
                <a:solidFill>
                  <a:schemeClr val="tx1">
                    <a:lumMod val="75000"/>
                    <a:lumOff val="25000"/>
                  </a:schemeClr>
                </a:solidFill>
              </a:rPr>
              <a:t>Leveraged both structured and textual background knowledge to check for semantic consistency with a candidate news document</a:t>
            </a:r>
          </a:p>
          <a:p>
            <a:pPr lvl="1"/>
            <a:r>
              <a:rPr lang="en-US" dirty="0">
                <a:solidFill>
                  <a:schemeClr val="tx1">
                    <a:lumMod val="75000"/>
                    <a:lumOff val="25000"/>
                  </a:schemeClr>
                </a:solidFill>
              </a:rPr>
              <a:t>Reason over news document graphs with intuitive </a:t>
            </a:r>
            <a:r>
              <a:rPr lang="en-US" i="1" dirty="0">
                <a:solidFill>
                  <a:schemeClr val="tx1">
                    <a:lumMod val="75000"/>
                    <a:lumOff val="25000"/>
                  </a:schemeClr>
                </a:solidFill>
              </a:rPr>
              <a:t>heterogenous graph attention networks</a:t>
            </a:r>
          </a:p>
          <a:p>
            <a:pPr lvl="1"/>
            <a:endParaRPr lang="en-US" sz="1200" b="1" dirty="0"/>
          </a:p>
          <a:p>
            <a:pPr marL="0" indent="0">
              <a:buNone/>
            </a:pPr>
            <a:r>
              <a:rPr lang="en-US" b="1" dirty="0"/>
              <a:t>Future Directions:</a:t>
            </a:r>
          </a:p>
          <a:p>
            <a:pPr lvl="1"/>
            <a:r>
              <a:rPr lang="en-US" dirty="0">
                <a:solidFill>
                  <a:schemeClr val="tx1">
                    <a:lumMod val="75000"/>
                    <a:lumOff val="25000"/>
                  </a:schemeClr>
                </a:solidFill>
              </a:rPr>
              <a:t>Extend beyond entity-centric background knowledge to also include </a:t>
            </a:r>
            <a:r>
              <a:rPr lang="en-US" dirty="0" err="1">
                <a:solidFill>
                  <a:schemeClr val="tx1">
                    <a:lumMod val="75000"/>
                    <a:lumOff val="25000"/>
                  </a:schemeClr>
                </a:solidFill>
              </a:rPr>
              <a:t>est’d</a:t>
            </a:r>
            <a:r>
              <a:rPr lang="en-US" dirty="0">
                <a:solidFill>
                  <a:schemeClr val="tx1">
                    <a:lumMod val="75000"/>
                    <a:lumOff val="25000"/>
                  </a:schemeClr>
                </a:solidFill>
              </a:rPr>
              <a:t> event-centric and claim level background knowledge (e.g., the </a:t>
            </a:r>
            <a:r>
              <a:rPr lang="en-US" b="1" dirty="0">
                <a:solidFill>
                  <a:srgbClr val="451F64"/>
                </a:solidFill>
              </a:rPr>
              <a:t>Boston Marathon bombing </a:t>
            </a:r>
            <a:r>
              <a:rPr lang="en-US" dirty="0">
                <a:solidFill>
                  <a:schemeClr val="tx1">
                    <a:lumMod val="75000"/>
                    <a:lumOff val="25000"/>
                  </a:schemeClr>
                </a:solidFill>
              </a:rPr>
              <a:t>event, etc.). </a:t>
            </a:r>
          </a:p>
          <a:p>
            <a:pPr lvl="2">
              <a:buFont typeface="Courier New" panose="02070309020205020404" pitchFamily="49" charset="0"/>
              <a:buChar char="o"/>
            </a:pPr>
            <a:r>
              <a:rPr lang="en-US" dirty="0">
                <a:solidFill>
                  <a:schemeClr val="tx1">
                    <a:lumMod val="75000"/>
                    <a:lumOff val="25000"/>
                  </a:schemeClr>
                </a:solidFill>
              </a:rPr>
              <a:t>Event extraction and event linking to KB tools are becoming more mature</a:t>
            </a:r>
          </a:p>
          <a:p>
            <a:pPr marL="0" indent="0">
              <a:buNone/>
            </a:pPr>
            <a:br>
              <a:rPr lang="en-US" dirty="0"/>
            </a:br>
            <a:br>
              <a:rPr lang="en-US" dirty="0"/>
            </a:br>
            <a:endParaRPr lang="en-US" dirty="0"/>
          </a:p>
        </p:txBody>
      </p:sp>
      <p:sp>
        <p:nvSpPr>
          <p:cNvPr id="4" name="Slide Number Placeholder 3">
            <a:extLst>
              <a:ext uri="{FF2B5EF4-FFF2-40B4-BE49-F238E27FC236}">
                <a16:creationId xmlns:a16="http://schemas.microsoft.com/office/drawing/2014/main" id="{9106E52D-B7F3-CB46-DA88-F7870B100366}"/>
              </a:ext>
            </a:extLst>
          </p:cNvPr>
          <p:cNvSpPr>
            <a:spLocks noGrp="1"/>
          </p:cNvSpPr>
          <p:nvPr>
            <p:ph type="sldNum" sz="quarter" idx="12"/>
          </p:nvPr>
        </p:nvSpPr>
        <p:spPr/>
        <p:txBody>
          <a:bodyPr/>
          <a:lstStyle/>
          <a:p>
            <a:fld id="{89057327-5C45-3844-9BAD-8A2E33F71C3A}" type="slidenum">
              <a:rPr lang="en-US" smtClean="0"/>
              <a:t>77</a:t>
            </a:fld>
            <a:endParaRPr lang="en-US"/>
          </a:p>
        </p:txBody>
      </p:sp>
      <p:pic>
        <p:nvPicPr>
          <p:cNvPr id="5" name="Picture 4">
            <a:extLst>
              <a:ext uri="{FF2B5EF4-FFF2-40B4-BE49-F238E27FC236}">
                <a16:creationId xmlns:a16="http://schemas.microsoft.com/office/drawing/2014/main" id="{9ECC37E4-07F4-2D55-B4C8-BAE3AD7BF919}"/>
              </a:ext>
            </a:extLst>
          </p:cNvPr>
          <p:cNvPicPr>
            <a:picLocks noChangeAspect="1"/>
          </p:cNvPicPr>
          <p:nvPr/>
        </p:nvPicPr>
        <p:blipFill>
          <a:blip r:embed="rId2"/>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54D50C72-5AC1-5747-BD7E-87A47C0906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5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Categorization of Semantic Consistency-based Fake News Detection</a:t>
            </a:r>
          </a:p>
        </p:txBody>
      </p:sp>
      <p:pic>
        <p:nvPicPr>
          <p:cNvPr id="21" name="Content Placeholder 20">
            <a:extLst>
              <a:ext uri="{FF2B5EF4-FFF2-40B4-BE49-F238E27FC236}">
                <a16:creationId xmlns:a16="http://schemas.microsoft.com/office/drawing/2014/main" id="{3DD7C7F1-3E74-C417-4CB2-3C5BB43B04BC}"/>
              </a:ext>
            </a:extLst>
          </p:cNvPr>
          <p:cNvPicPr>
            <a:picLocks noGrp="1" noChangeAspect="1"/>
          </p:cNvPicPr>
          <p:nvPr>
            <p:ph idx="1"/>
          </p:nvPr>
        </p:nvPicPr>
        <p:blipFill>
          <a:blip r:embed="rId2"/>
          <a:stretch>
            <a:fillRect/>
          </a:stretch>
        </p:blipFill>
        <p:spPr>
          <a:xfrm>
            <a:off x="4191000" y="1472787"/>
            <a:ext cx="4088026" cy="688974"/>
          </a:xfrm>
        </p:spPr>
      </p:pic>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78</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CAFFA77-457D-ED72-F919-F6F896302C2F}"/>
              </a:ext>
            </a:extLst>
          </p:cNvPr>
          <p:cNvSpPr/>
          <p:nvPr/>
        </p:nvSpPr>
        <p:spPr>
          <a:xfrm>
            <a:off x="2008184" y="2494561"/>
            <a:ext cx="1996166" cy="64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Within-Document</a:t>
            </a:r>
          </a:p>
          <a:p>
            <a:pPr algn="ctr"/>
            <a:r>
              <a:rPr lang="en-US" dirty="0">
                <a:solidFill>
                  <a:schemeClr val="tx1">
                    <a:lumMod val="85000"/>
                    <a:lumOff val="15000"/>
                  </a:schemeClr>
                </a:solidFill>
              </a:rPr>
              <a:t>Multi-Media</a:t>
            </a:r>
          </a:p>
        </p:txBody>
      </p:sp>
      <p:sp>
        <p:nvSpPr>
          <p:cNvPr id="32" name="Rectangle 31">
            <a:extLst>
              <a:ext uri="{FF2B5EF4-FFF2-40B4-BE49-F238E27FC236}">
                <a16:creationId xmlns:a16="http://schemas.microsoft.com/office/drawing/2014/main" id="{CDA51857-3915-6D61-38CD-019CAD2AB9F0}"/>
              </a:ext>
            </a:extLst>
          </p:cNvPr>
          <p:cNvSpPr/>
          <p:nvPr/>
        </p:nvSpPr>
        <p:spPr>
          <a:xfrm>
            <a:off x="5146500" y="2553683"/>
            <a:ext cx="1976440" cy="564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85000"/>
                    <a:lumOff val="15000"/>
                  </a:schemeClr>
                </a:solidFill>
              </a:rPr>
              <a:t>Est’d</a:t>
            </a:r>
            <a:r>
              <a:rPr lang="en-US" dirty="0">
                <a:solidFill>
                  <a:schemeClr val="tx1">
                    <a:lumMod val="85000"/>
                    <a:lumOff val="15000"/>
                  </a:schemeClr>
                </a:solidFill>
              </a:rPr>
              <a:t> Background Knowledge</a:t>
            </a:r>
          </a:p>
        </p:txBody>
      </p:sp>
      <p:sp>
        <p:nvSpPr>
          <p:cNvPr id="34" name="Rectangle 33">
            <a:extLst>
              <a:ext uri="{FF2B5EF4-FFF2-40B4-BE49-F238E27FC236}">
                <a16:creationId xmlns:a16="http://schemas.microsoft.com/office/drawing/2014/main" id="{57153DF8-B5C3-C0E5-5946-59E6B0D298BA}"/>
              </a:ext>
            </a:extLst>
          </p:cNvPr>
          <p:cNvSpPr/>
          <p:nvPr/>
        </p:nvSpPr>
        <p:spPr>
          <a:xfrm>
            <a:off x="8166846" y="2509137"/>
            <a:ext cx="1871662" cy="642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Context Awareness</a:t>
            </a:r>
          </a:p>
        </p:txBody>
      </p:sp>
      <p:sp>
        <p:nvSpPr>
          <p:cNvPr id="27" name="Bent-Up Arrow 26">
            <a:extLst>
              <a:ext uri="{FF2B5EF4-FFF2-40B4-BE49-F238E27FC236}">
                <a16:creationId xmlns:a16="http://schemas.microsoft.com/office/drawing/2014/main" id="{6B2771C2-BB63-67AC-C51E-9980CFB6F821}"/>
              </a:ext>
            </a:extLst>
          </p:cNvPr>
          <p:cNvSpPr/>
          <p:nvPr/>
        </p:nvSpPr>
        <p:spPr>
          <a:xfrm rot="5400000">
            <a:off x="1937214" y="332189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8" name="Bent-Up Arrow 37">
            <a:extLst>
              <a:ext uri="{FF2B5EF4-FFF2-40B4-BE49-F238E27FC236}">
                <a16:creationId xmlns:a16="http://schemas.microsoft.com/office/drawing/2014/main" id="{ABD345D1-7E2C-C6B5-F3DA-D815C051664D}"/>
              </a:ext>
            </a:extLst>
          </p:cNvPr>
          <p:cNvSpPr/>
          <p:nvPr/>
        </p:nvSpPr>
        <p:spPr>
          <a:xfrm rot="5400000">
            <a:off x="1937213" y="391504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9" name="Bent-Up Arrow 38">
            <a:extLst>
              <a:ext uri="{FF2B5EF4-FFF2-40B4-BE49-F238E27FC236}">
                <a16:creationId xmlns:a16="http://schemas.microsoft.com/office/drawing/2014/main" id="{71BACE4C-421D-D3DB-0163-622C503920C9}"/>
              </a:ext>
            </a:extLst>
          </p:cNvPr>
          <p:cNvSpPr/>
          <p:nvPr/>
        </p:nvSpPr>
        <p:spPr>
          <a:xfrm rot="5400000">
            <a:off x="1937213" y="450818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0" name="Bent-Up Arrow 39">
            <a:extLst>
              <a:ext uri="{FF2B5EF4-FFF2-40B4-BE49-F238E27FC236}">
                <a16:creationId xmlns:a16="http://schemas.microsoft.com/office/drawing/2014/main" id="{3AEB1582-73CF-B005-FD90-91AAD36467EF}"/>
              </a:ext>
            </a:extLst>
          </p:cNvPr>
          <p:cNvSpPr/>
          <p:nvPr/>
        </p:nvSpPr>
        <p:spPr>
          <a:xfrm rot="5400000">
            <a:off x="1937213" y="510132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1FB5AB99-0599-466D-9CBC-8C674651E3F4}"/>
              </a:ext>
            </a:extLst>
          </p:cNvPr>
          <p:cNvSpPr/>
          <p:nvPr/>
        </p:nvSpPr>
        <p:spPr>
          <a:xfrm>
            <a:off x="2422683" y="3447544"/>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928338BC-A11B-AAF9-FA60-09AAAD7E9541}"/>
              </a:ext>
            </a:extLst>
          </p:cNvPr>
          <p:cNvSpPr/>
          <p:nvPr/>
        </p:nvSpPr>
        <p:spPr>
          <a:xfrm>
            <a:off x="2422682" y="405740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26AEB6BE-43AF-8D89-8BE0-508A3C139A5E}"/>
              </a:ext>
            </a:extLst>
          </p:cNvPr>
          <p:cNvSpPr/>
          <p:nvPr/>
        </p:nvSpPr>
        <p:spPr>
          <a:xfrm>
            <a:off x="2422682" y="528406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Multi-Frame </a:t>
            </a:r>
            <a:r>
              <a:rPr lang="en-US" sz="1250" dirty="0">
                <a:solidFill>
                  <a:schemeClr val="tx1">
                    <a:lumMod val="85000"/>
                    <a:lumOff val="15000"/>
                  </a:schemeClr>
                </a:solidFill>
              </a:rPr>
              <a:t>Pooling for Videos</a:t>
            </a:r>
          </a:p>
        </p:txBody>
      </p:sp>
      <p:sp>
        <p:nvSpPr>
          <p:cNvPr id="44" name="Rounded Rectangle 43">
            <a:extLst>
              <a:ext uri="{FF2B5EF4-FFF2-40B4-BE49-F238E27FC236}">
                <a16:creationId xmlns:a16="http://schemas.microsoft.com/office/drawing/2014/main" id="{092E37A8-0D18-A647-5D59-0334FA468C2D}"/>
              </a:ext>
            </a:extLst>
          </p:cNvPr>
          <p:cNvSpPr/>
          <p:nvPr/>
        </p:nvSpPr>
        <p:spPr>
          <a:xfrm>
            <a:off x="2422682" y="4669539"/>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6A00FC9-0C12-4AEB-944C-F76453733284}"/>
              </a:ext>
            </a:extLst>
          </p:cNvPr>
          <p:cNvSpPr txBox="1"/>
          <p:nvPr/>
        </p:nvSpPr>
        <p:spPr>
          <a:xfrm>
            <a:off x="4191000" y="1647997"/>
            <a:ext cx="4088027" cy="338554"/>
          </a:xfrm>
          <a:prstGeom prst="rect">
            <a:avLst/>
          </a:prstGeom>
          <a:noFill/>
        </p:spPr>
        <p:txBody>
          <a:bodyPr wrap="square">
            <a:spAutoFit/>
          </a:bodyPr>
          <a:lstStyle/>
          <a:p>
            <a:pPr lvl="0" algn="ctr"/>
            <a:r>
              <a:rPr lang="en-US" sz="1600" dirty="0"/>
              <a:t>Semantic Consistency for Fake News Detection</a:t>
            </a:r>
          </a:p>
        </p:txBody>
      </p:sp>
      <p:sp>
        <p:nvSpPr>
          <p:cNvPr id="46" name="Bent-Up Arrow 45">
            <a:extLst>
              <a:ext uri="{FF2B5EF4-FFF2-40B4-BE49-F238E27FC236}">
                <a16:creationId xmlns:a16="http://schemas.microsoft.com/office/drawing/2014/main" id="{1C75CFAC-66DE-B0C7-3488-551C8F28B29D}"/>
              </a:ext>
            </a:extLst>
          </p:cNvPr>
          <p:cNvSpPr/>
          <p:nvPr/>
        </p:nvSpPr>
        <p:spPr>
          <a:xfrm rot="5400000">
            <a:off x="5080524" y="33260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7" name="Bent-Up Arrow 46">
            <a:extLst>
              <a:ext uri="{FF2B5EF4-FFF2-40B4-BE49-F238E27FC236}">
                <a16:creationId xmlns:a16="http://schemas.microsoft.com/office/drawing/2014/main" id="{9AB160CE-DF69-FCDC-60FB-EC90FA25347D}"/>
              </a:ext>
            </a:extLst>
          </p:cNvPr>
          <p:cNvSpPr/>
          <p:nvPr/>
        </p:nvSpPr>
        <p:spPr>
          <a:xfrm rot="5400000">
            <a:off x="5080523" y="391915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8" name="Bent-Up Arrow 47">
            <a:extLst>
              <a:ext uri="{FF2B5EF4-FFF2-40B4-BE49-F238E27FC236}">
                <a16:creationId xmlns:a16="http://schemas.microsoft.com/office/drawing/2014/main" id="{1C66B124-F9A5-5BB1-42AD-19494C7E94C8}"/>
              </a:ext>
            </a:extLst>
          </p:cNvPr>
          <p:cNvSpPr/>
          <p:nvPr/>
        </p:nvSpPr>
        <p:spPr>
          <a:xfrm rot="5400000">
            <a:off x="5080523" y="4512300"/>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9" name="Bent-Up Arrow 48">
            <a:extLst>
              <a:ext uri="{FF2B5EF4-FFF2-40B4-BE49-F238E27FC236}">
                <a16:creationId xmlns:a16="http://schemas.microsoft.com/office/drawing/2014/main" id="{DB109280-7470-519B-CDC4-103673D83018}"/>
              </a:ext>
            </a:extLst>
          </p:cNvPr>
          <p:cNvSpPr/>
          <p:nvPr/>
        </p:nvSpPr>
        <p:spPr>
          <a:xfrm rot="5400000">
            <a:off x="5080523" y="5105443"/>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0D0B541F-DED9-B05A-4093-AEB2C9FC2B66}"/>
              </a:ext>
            </a:extLst>
          </p:cNvPr>
          <p:cNvSpPr/>
          <p:nvPr/>
        </p:nvSpPr>
        <p:spPr>
          <a:xfrm>
            <a:off x="5565993" y="345166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Textual Knowledge</a:t>
            </a:r>
          </a:p>
        </p:txBody>
      </p:sp>
      <p:sp>
        <p:nvSpPr>
          <p:cNvPr id="51" name="Rounded Rectangle 50">
            <a:extLst>
              <a:ext uri="{FF2B5EF4-FFF2-40B4-BE49-F238E27FC236}">
                <a16:creationId xmlns:a16="http://schemas.microsoft.com/office/drawing/2014/main" id="{D7016A5D-908A-4387-E5DE-577155E4BEB4}"/>
              </a:ext>
            </a:extLst>
          </p:cNvPr>
          <p:cNvSpPr/>
          <p:nvPr/>
        </p:nvSpPr>
        <p:spPr>
          <a:xfrm>
            <a:off x="5565992" y="406151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Structural Knowledge</a:t>
            </a:r>
          </a:p>
        </p:txBody>
      </p:sp>
      <p:sp>
        <p:nvSpPr>
          <p:cNvPr id="52" name="Rounded Rectangle 51">
            <a:extLst>
              <a:ext uri="{FF2B5EF4-FFF2-40B4-BE49-F238E27FC236}">
                <a16:creationId xmlns:a16="http://schemas.microsoft.com/office/drawing/2014/main" id="{81C6B3D2-93F0-14A6-970A-E322C912932F}"/>
              </a:ext>
            </a:extLst>
          </p:cNvPr>
          <p:cNvSpPr/>
          <p:nvPr/>
        </p:nvSpPr>
        <p:spPr>
          <a:xfrm>
            <a:off x="5565992" y="528817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Entity/Event/</a:t>
            </a:r>
          </a:p>
          <a:p>
            <a:pPr algn="ctr"/>
            <a:r>
              <a:rPr lang="en-US" sz="1250" dirty="0">
                <a:solidFill>
                  <a:schemeClr val="tx1">
                    <a:lumMod val="85000"/>
                    <a:lumOff val="15000"/>
                  </a:schemeClr>
                </a:solidFill>
              </a:rPr>
              <a:t>Claim Level Linking </a:t>
            </a:r>
          </a:p>
        </p:txBody>
      </p:sp>
      <p:sp>
        <p:nvSpPr>
          <p:cNvPr id="53" name="Rounded Rectangle 52">
            <a:extLst>
              <a:ext uri="{FF2B5EF4-FFF2-40B4-BE49-F238E27FC236}">
                <a16:creationId xmlns:a16="http://schemas.microsoft.com/office/drawing/2014/main" id="{393D1603-2F2F-CB5E-72C7-C04421128A56}"/>
              </a:ext>
            </a:extLst>
          </p:cNvPr>
          <p:cNvSpPr/>
          <p:nvPr/>
        </p:nvSpPr>
        <p:spPr>
          <a:xfrm>
            <a:off x="5565992" y="4673655"/>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85000"/>
                    <a:lumOff val="15000"/>
                  </a:schemeClr>
                </a:solidFill>
              </a:rPr>
              <a:t>Heterogeneous</a:t>
            </a:r>
          </a:p>
          <a:p>
            <a:pPr algn="ctr"/>
            <a:r>
              <a:rPr lang="en-US" sz="1550" dirty="0">
                <a:solidFill>
                  <a:schemeClr val="tx1">
                    <a:lumMod val="85000"/>
                    <a:lumOff val="15000"/>
                  </a:schemeClr>
                </a:solidFill>
              </a:rPr>
              <a:t>Representation</a:t>
            </a:r>
          </a:p>
        </p:txBody>
      </p:sp>
      <p:sp>
        <p:nvSpPr>
          <p:cNvPr id="62" name="Bent-Up Arrow 61">
            <a:extLst>
              <a:ext uri="{FF2B5EF4-FFF2-40B4-BE49-F238E27FC236}">
                <a16:creationId xmlns:a16="http://schemas.microsoft.com/office/drawing/2014/main" id="{A2DE4A99-185F-88D5-F9A2-4F305BC81A53}"/>
              </a:ext>
            </a:extLst>
          </p:cNvPr>
          <p:cNvSpPr/>
          <p:nvPr/>
        </p:nvSpPr>
        <p:spPr>
          <a:xfrm rot="5400000">
            <a:off x="8069927" y="3363085"/>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3" name="Bent-Up Arrow 62">
            <a:extLst>
              <a:ext uri="{FF2B5EF4-FFF2-40B4-BE49-F238E27FC236}">
                <a16:creationId xmlns:a16="http://schemas.microsoft.com/office/drawing/2014/main" id="{56E9A10E-2F5F-1553-97F3-14D1F6496FB3}"/>
              </a:ext>
            </a:extLst>
          </p:cNvPr>
          <p:cNvSpPr/>
          <p:nvPr/>
        </p:nvSpPr>
        <p:spPr>
          <a:xfrm rot="5400000">
            <a:off x="8069926" y="395622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4" name="Bent-Up Arrow 63">
            <a:extLst>
              <a:ext uri="{FF2B5EF4-FFF2-40B4-BE49-F238E27FC236}">
                <a16:creationId xmlns:a16="http://schemas.microsoft.com/office/drawing/2014/main" id="{D0618EE2-2F38-2251-D2B9-7D5A697783E7}"/>
              </a:ext>
            </a:extLst>
          </p:cNvPr>
          <p:cNvSpPr/>
          <p:nvPr/>
        </p:nvSpPr>
        <p:spPr>
          <a:xfrm rot="5400000">
            <a:off x="8069926" y="454937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5" name="Bent-Up Arrow 64">
            <a:extLst>
              <a:ext uri="{FF2B5EF4-FFF2-40B4-BE49-F238E27FC236}">
                <a16:creationId xmlns:a16="http://schemas.microsoft.com/office/drawing/2014/main" id="{BC9F249A-B937-B57C-5D7F-ABDEA19E3515}"/>
              </a:ext>
            </a:extLst>
          </p:cNvPr>
          <p:cNvSpPr/>
          <p:nvPr/>
        </p:nvSpPr>
        <p:spPr>
          <a:xfrm rot="5400000">
            <a:off x="8069926" y="51425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860E1F69-2B6E-FA43-9FA5-3F735E74291A}"/>
              </a:ext>
            </a:extLst>
          </p:cNvPr>
          <p:cNvSpPr/>
          <p:nvPr/>
        </p:nvSpPr>
        <p:spPr>
          <a:xfrm>
            <a:off x="8555396" y="348873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D0C221D-E18A-88FD-6D14-6FCFE855516D}"/>
              </a:ext>
            </a:extLst>
          </p:cNvPr>
          <p:cNvSpPr/>
          <p:nvPr/>
        </p:nvSpPr>
        <p:spPr>
          <a:xfrm>
            <a:off x="8555395" y="409858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Reader</a:t>
            </a:r>
          </a:p>
          <a:p>
            <a:pPr algn="ctr"/>
            <a:r>
              <a:rPr lang="en-US" sz="1600" dirty="0">
                <a:solidFill>
                  <a:schemeClr val="tx1">
                    <a:lumMod val="85000"/>
                    <a:lumOff val="15000"/>
                  </a:schemeClr>
                </a:solidFill>
              </a:rPr>
              <a:t>Comments</a:t>
            </a:r>
          </a:p>
        </p:txBody>
      </p:sp>
      <p:sp>
        <p:nvSpPr>
          <p:cNvPr id="68" name="Rounded Rectangle 67">
            <a:extLst>
              <a:ext uri="{FF2B5EF4-FFF2-40B4-BE49-F238E27FC236}">
                <a16:creationId xmlns:a16="http://schemas.microsoft.com/office/drawing/2014/main" id="{E8DC54D0-7731-140B-6E17-7AECFBBF0556}"/>
              </a:ext>
            </a:extLst>
          </p:cNvPr>
          <p:cNvSpPr/>
          <p:nvPr/>
        </p:nvSpPr>
        <p:spPr>
          <a:xfrm>
            <a:off x="8555395" y="5325248"/>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D4667AC-E8FD-5439-786B-BC1E0EDA1BD1}"/>
              </a:ext>
            </a:extLst>
          </p:cNvPr>
          <p:cNvSpPr/>
          <p:nvPr/>
        </p:nvSpPr>
        <p:spPr>
          <a:xfrm>
            <a:off x="8555395" y="471072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1B7F94F-2BD8-82EC-56E0-37C5AFEB6C7D}"/>
              </a:ext>
            </a:extLst>
          </p:cNvPr>
          <p:cNvCxnSpPr>
            <a:cxnSpLocks/>
            <a:endCxn id="21" idx="2"/>
          </p:cNvCxnSpPr>
          <p:nvPr/>
        </p:nvCxnSpPr>
        <p:spPr>
          <a:xfrm flipV="1">
            <a:off x="5923705" y="2161761"/>
            <a:ext cx="311308" cy="36720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C98749-BD48-6E40-063E-03CB7F507D64}"/>
              </a:ext>
            </a:extLst>
          </p:cNvPr>
          <p:cNvCxnSpPr>
            <a:cxnSpLocks/>
            <a:endCxn id="21" idx="2"/>
          </p:cNvCxnSpPr>
          <p:nvPr/>
        </p:nvCxnSpPr>
        <p:spPr>
          <a:xfrm flipV="1">
            <a:off x="3985122" y="2161761"/>
            <a:ext cx="2249891" cy="327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820A67-B6EC-76A6-E0C1-317E191B01AF}"/>
              </a:ext>
            </a:extLst>
          </p:cNvPr>
          <p:cNvCxnSpPr>
            <a:cxnSpLocks/>
            <a:endCxn id="21" idx="2"/>
          </p:cNvCxnSpPr>
          <p:nvPr/>
        </p:nvCxnSpPr>
        <p:spPr>
          <a:xfrm flipH="1" flipV="1">
            <a:off x="6235013" y="2161761"/>
            <a:ext cx="1916977" cy="34737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E56D6B1-F88F-6C0B-ADF3-CC327C656E92}"/>
              </a:ext>
            </a:extLst>
          </p:cNvPr>
          <p:cNvSpPr txBox="1"/>
          <p:nvPr/>
        </p:nvSpPr>
        <p:spPr>
          <a:xfrm>
            <a:off x="2313777" y="3475859"/>
            <a:ext cx="1671345" cy="446276"/>
          </a:xfrm>
          <a:prstGeom prst="rect">
            <a:avLst/>
          </a:prstGeom>
          <a:noFill/>
        </p:spPr>
        <p:txBody>
          <a:bodyPr wrap="square" rtlCol="0">
            <a:spAutoFit/>
          </a:bodyPr>
          <a:lstStyle/>
          <a:p>
            <a:pPr algn="ctr"/>
            <a:r>
              <a:rPr lang="en-US" sz="1200" dirty="0"/>
              <a:t>Attention-Guided</a:t>
            </a:r>
          </a:p>
          <a:p>
            <a:pPr algn="ctr"/>
            <a:r>
              <a:rPr lang="en-US" sz="1100" dirty="0"/>
              <a:t>Cross-Modal Interaction</a:t>
            </a:r>
          </a:p>
        </p:txBody>
      </p:sp>
      <p:sp>
        <p:nvSpPr>
          <p:cNvPr id="84" name="TextBox 83">
            <a:extLst>
              <a:ext uri="{FF2B5EF4-FFF2-40B4-BE49-F238E27FC236}">
                <a16:creationId xmlns:a16="http://schemas.microsoft.com/office/drawing/2014/main" id="{6103AECF-E4AD-1566-F322-47B4066E2C85}"/>
              </a:ext>
            </a:extLst>
          </p:cNvPr>
          <p:cNvSpPr txBox="1"/>
          <p:nvPr/>
        </p:nvSpPr>
        <p:spPr>
          <a:xfrm>
            <a:off x="2447394" y="4177204"/>
            <a:ext cx="1457163" cy="338554"/>
          </a:xfrm>
          <a:prstGeom prst="rect">
            <a:avLst/>
          </a:prstGeom>
          <a:noFill/>
        </p:spPr>
        <p:txBody>
          <a:bodyPr wrap="square" rtlCol="0">
            <a:spAutoFit/>
          </a:bodyPr>
          <a:lstStyle/>
          <a:p>
            <a:pPr algn="ctr"/>
            <a:r>
              <a:rPr lang="en-US" sz="1600" dirty="0"/>
              <a:t>CLIP encoders</a:t>
            </a:r>
          </a:p>
        </p:txBody>
      </p:sp>
      <p:sp>
        <p:nvSpPr>
          <p:cNvPr id="85" name="TextBox 84">
            <a:extLst>
              <a:ext uri="{FF2B5EF4-FFF2-40B4-BE49-F238E27FC236}">
                <a16:creationId xmlns:a16="http://schemas.microsoft.com/office/drawing/2014/main" id="{1688A105-8774-D346-A556-BD834C099134}"/>
              </a:ext>
            </a:extLst>
          </p:cNvPr>
          <p:cNvSpPr txBox="1"/>
          <p:nvPr/>
        </p:nvSpPr>
        <p:spPr>
          <a:xfrm>
            <a:off x="2366828" y="4653860"/>
            <a:ext cx="1618294" cy="584775"/>
          </a:xfrm>
          <a:prstGeom prst="rect">
            <a:avLst/>
          </a:prstGeom>
          <a:noFill/>
        </p:spPr>
        <p:txBody>
          <a:bodyPr wrap="square" rtlCol="0">
            <a:spAutoFit/>
          </a:bodyPr>
          <a:lstStyle/>
          <a:p>
            <a:pPr algn="ctr"/>
            <a:r>
              <a:rPr lang="en-US" sz="1600" dirty="0"/>
              <a:t>IE/AMR graph reasoning</a:t>
            </a:r>
          </a:p>
        </p:txBody>
      </p:sp>
      <p:sp>
        <p:nvSpPr>
          <p:cNvPr id="86" name="TextBox 85">
            <a:extLst>
              <a:ext uri="{FF2B5EF4-FFF2-40B4-BE49-F238E27FC236}">
                <a16:creationId xmlns:a16="http://schemas.microsoft.com/office/drawing/2014/main" id="{28601857-C09D-8328-1376-CF18248234E1}"/>
              </a:ext>
            </a:extLst>
          </p:cNvPr>
          <p:cNvSpPr txBox="1"/>
          <p:nvPr/>
        </p:nvSpPr>
        <p:spPr>
          <a:xfrm>
            <a:off x="8544751" y="5296518"/>
            <a:ext cx="1457163" cy="584775"/>
          </a:xfrm>
          <a:prstGeom prst="rect">
            <a:avLst/>
          </a:prstGeom>
          <a:noFill/>
        </p:spPr>
        <p:txBody>
          <a:bodyPr wrap="square" rtlCol="0">
            <a:spAutoFit/>
          </a:bodyPr>
          <a:lstStyle/>
          <a:p>
            <a:pPr algn="ctr"/>
            <a:r>
              <a:rPr lang="en-US" sz="1600" dirty="0"/>
              <a:t>User Preference</a:t>
            </a:r>
          </a:p>
        </p:txBody>
      </p:sp>
      <p:sp>
        <p:nvSpPr>
          <p:cNvPr id="87" name="TextBox 86">
            <a:extLst>
              <a:ext uri="{FF2B5EF4-FFF2-40B4-BE49-F238E27FC236}">
                <a16:creationId xmlns:a16="http://schemas.microsoft.com/office/drawing/2014/main" id="{15BC2BEC-F364-04BE-6DAE-9E6310F70B14}"/>
              </a:ext>
            </a:extLst>
          </p:cNvPr>
          <p:cNvSpPr txBox="1"/>
          <p:nvPr/>
        </p:nvSpPr>
        <p:spPr>
          <a:xfrm>
            <a:off x="8544750" y="3464384"/>
            <a:ext cx="1457163" cy="553998"/>
          </a:xfrm>
          <a:prstGeom prst="rect">
            <a:avLst/>
          </a:prstGeom>
          <a:noFill/>
        </p:spPr>
        <p:txBody>
          <a:bodyPr wrap="square" rtlCol="0">
            <a:spAutoFit/>
          </a:bodyPr>
          <a:lstStyle/>
          <a:p>
            <a:pPr algn="ctr"/>
            <a:r>
              <a:rPr lang="en-US" sz="1500" dirty="0"/>
              <a:t>Cross-Doc </a:t>
            </a:r>
          </a:p>
          <a:p>
            <a:pPr algn="ctr"/>
            <a:r>
              <a:rPr lang="en-US" sz="1500" dirty="0"/>
              <a:t>News Cluster</a:t>
            </a:r>
          </a:p>
        </p:txBody>
      </p:sp>
      <p:sp>
        <p:nvSpPr>
          <p:cNvPr id="88" name="TextBox 87">
            <a:extLst>
              <a:ext uri="{FF2B5EF4-FFF2-40B4-BE49-F238E27FC236}">
                <a16:creationId xmlns:a16="http://schemas.microsoft.com/office/drawing/2014/main" id="{47568A96-4211-6BB2-0D61-AEE633FE4C09}"/>
              </a:ext>
            </a:extLst>
          </p:cNvPr>
          <p:cNvSpPr txBox="1"/>
          <p:nvPr/>
        </p:nvSpPr>
        <p:spPr>
          <a:xfrm>
            <a:off x="8572024" y="4684900"/>
            <a:ext cx="1457163" cy="584775"/>
          </a:xfrm>
          <a:prstGeom prst="rect">
            <a:avLst/>
          </a:prstGeom>
          <a:noFill/>
        </p:spPr>
        <p:txBody>
          <a:bodyPr wrap="square" rtlCol="0">
            <a:spAutoFit/>
          </a:bodyPr>
          <a:lstStyle/>
          <a:p>
            <a:pPr algn="ctr"/>
            <a:r>
              <a:rPr lang="en-US" sz="1600" dirty="0"/>
              <a:t>Propagation Pattern</a:t>
            </a:r>
          </a:p>
        </p:txBody>
      </p:sp>
      <p:sp>
        <p:nvSpPr>
          <p:cNvPr id="93" name="Rounded Rectangle 92">
            <a:extLst>
              <a:ext uri="{FF2B5EF4-FFF2-40B4-BE49-F238E27FC236}">
                <a16:creationId xmlns:a16="http://schemas.microsoft.com/office/drawing/2014/main" id="{5319630E-8A2C-C134-D846-E5F29026C568}"/>
              </a:ext>
            </a:extLst>
          </p:cNvPr>
          <p:cNvSpPr/>
          <p:nvPr/>
        </p:nvSpPr>
        <p:spPr>
          <a:xfrm>
            <a:off x="7822684" y="2175204"/>
            <a:ext cx="2658794" cy="3943617"/>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3837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38E9-3F38-5981-813F-131DA439913F}"/>
              </a:ext>
            </a:extLst>
          </p:cNvPr>
          <p:cNvSpPr>
            <a:spLocks noGrp="1"/>
          </p:cNvSpPr>
          <p:nvPr>
            <p:ph type="title"/>
          </p:nvPr>
        </p:nvSpPr>
        <p:spPr/>
        <p:txBody>
          <a:bodyPr/>
          <a:lstStyle/>
          <a:p>
            <a:r>
              <a:rPr lang="en-US" dirty="0"/>
              <a:t>Fact Checking Datasets</a:t>
            </a:r>
          </a:p>
        </p:txBody>
      </p:sp>
      <p:sp>
        <p:nvSpPr>
          <p:cNvPr id="3" name="Content Placeholder 2">
            <a:extLst>
              <a:ext uri="{FF2B5EF4-FFF2-40B4-BE49-F238E27FC236}">
                <a16:creationId xmlns:a16="http://schemas.microsoft.com/office/drawing/2014/main" id="{0F909101-6E4A-6DE0-7234-D5836533A9E8}"/>
              </a:ext>
            </a:extLst>
          </p:cNvPr>
          <p:cNvSpPr>
            <a:spLocks noGrp="1"/>
          </p:cNvSpPr>
          <p:nvPr>
            <p:ph idx="1"/>
          </p:nvPr>
        </p:nvSpPr>
        <p:spPr>
          <a:xfrm>
            <a:off x="838200" y="1333500"/>
            <a:ext cx="10515600" cy="4945063"/>
          </a:xfrm>
        </p:spPr>
        <p:txBody>
          <a:bodyPr>
            <a:normAutofit/>
          </a:bodyPr>
          <a:lstStyle/>
          <a:p>
            <a:pPr marL="0" indent="0">
              <a:buNone/>
            </a:pPr>
            <a:r>
              <a:rPr lang="en-US" dirty="0"/>
              <a:t>A variety of fact checking datasets have been developed. They differ in:</a:t>
            </a:r>
          </a:p>
          <a:p>
            <a:pPr marL="0" indent="0">
              <a:buNone/>
            </a:pPr>
            <a:endParaRPr lang="en-US" sz="100" dirty="0"/>
          </a:p>
          <a:p>
            <a:pPr fontAlgn="base"/>
            <a:r>
              <a:rPr lang="en-US" b="1" dirty="0"/>
              <a:t>Task formulation:  </a:t>
            </a:r>
            <a:r>
              <a:rPr lang="en-US" dirty="0"/>
              <a:t>given evidence </a:t>
            </a:r>
            <a:r>
              <a:rPr lang="en-US" dirty="0" err="1"/>
              <a:t>v.s</a:t>
            </a:r>
            <a:r>
              <a:rPr lang="en-US" dirty="0"/>
              <a:t>. open retrieval</a:t>
            </a:r>
            <a:br>
              <a:rPr lang="en-US" dirty="0"/>
            </a:br>
            <a:br>
              <a:rPr lang="en-US" dirty="0"/>
            </a:br>
            <a:endParaRPr lang="en-US" b="1" dirty="0"/>
          </a:p>
          <a:p>
            <a:pPr fontAlgn="base"/>
            <a:r>
              <a:rPr lang="en-US" b="1" dirty="0"/>
              <a:t>Data source: </a:t>
            </a:r>
            <a:r>
              <a:rPr lang="en-US" dirty="0"/>
              <a:t>fact checking website </a:t>
            </a:r>
            <a:r>
              <a:rPr lang="en-US" dirty="0" err="1"/>
              <a:t>v.s</a:t>
            </a:r>
            <a:r>
              <a:rPr lang="en-US" dirty="0"/>
              <a:t>. domain-specific literature</a:t>
            </a:r>
            <a:br>
              <a:rPr lang="en-US" dirty="0"/>
            </a:br>
            <a:br>
              <a:rPr lang="en-US" dirty="0"/>
            </a:br>
            <a:endParaRPr lang="en-US" b="1" dirty="0"/>
          </a:p>
          <a:p>
            <a:r>
              <a:rPr lang="en-US" b="1" dirty="0"/>
              <a:t>Types of evidence: </a:t>
            </a:r>
            <a:r>
              <a:rPr lang="en-US" dirty="0"/>
              <a:t>Wikipedia </a:t>
            </a:r>
            <a:r>
              <a:rPr lang="en-US" dirty="0" err="1"/>
              <a:t>v.s</a:t>
            </a:r>
            <a:r>
              <a:rPr lang="en-US" dirty="0"/>
              <a:t>. news articles </a:t>
            </a:r>
            <a:r>
              <a:rPr lang="en-US" dirty="0" err="1"/>
              <a:t>v.s</a:t>
            </a:r>
            <a:r>
              <a:rPr lang="en-US" dirty="0"/>
              <a:t>. knowledge graph</a:t>
            </a:r>
            <a:endParaRPr lang="en-US" b="1" dirty="0"/>
          </a:p>
          <a:p>
            <a:pPr marL="0" indent="0">
              <a:buNone/>
            </a:pPr>
            <a:br>
              <a:rPr lang="en-US" dirty="0"/>
            </a:br>
            <a:br>
              <a:rPr lang="en-US" dirty="0"/>
            </a:br>
            <a:endParaRPr lang="en-US" dirty="0"/>
          </a:p>
        </p:txBody>
      </p:sp>
      <p:sp>
        <p:nvSpPr>
          <p:cNvPr id="4" name="Slide Number Placeholder 3">
            <a:extLst>
              <a:ext uri="{FF2B5EF4-FFF2-40B4-BE49-F238E27FC236}">
                <a16:creationId xmlns:a16="http://schemas.microsoft.com/office/drawing/2014/main" id="{9106E52D-B7F3-CB46-DA88-F7870B100366}"/>
              </a:ext>
            </a:extLst>
          </p:cNvPr>
          <p:cNvSpPr>
            <a:spLocks noGrp="1"/>
          </p:cNvSpPr>
          <p:nvPr>
            <p:ph type="sldNum" sz="quarter" idx="12"/>
          </p:nvPr>
        </p:nvSpPr>
        <p:spPr/>
        <p:txBody>
          <a:bodyPr/>
          <a:lstStyle/>
          <a:p>
            <a:fld id="{89057327-5C45-3844-9BAD-8A2E33F71C3A}" type="slidenum">
              <a:rPr lang="en-US" smtClean="0"/>
              <a:t>79</a:t>
            </a:fld>
            <a:endParaRPr lang="en-US"/>
          </a:p>
        </p:txBody>
      </p:sp>
      <p:pic>
        <p:nvPicPr>
          <p:cNvPr id="2050" name="Picture 2">
            <a:extLst>
              <a:ext uri="{FF2B5EF4-FFF2-40B4-BE49-F238E27FC236}">
                <a16:creationId xmlns:a16="http://schemas.microsoft.com/office/drawing/2014/main" id="{0F88E6C2-0709-16CC-BEE5-1FCBA194E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842" y="4686300"/>
            <a:ext cx="1534315" cy="86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37EA6FA-0794-E4F5-2B59-1800E590A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142" y="4686300"/>
            <a:ext cx="1534315" cy="863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C2D3DAB-0AD9-B276-7574-56C097BE8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642" y="4686300"/>
            <a:ext cx="1534315" cy="863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E9365A7-182E-1693-79A9-2079705B7364}"/>
              </a:ext>
            </a:extLst>
          </p:cNvPr>
          <p:cNvPicPr>
            <a:picLocks noChangeAspect="1"/>
          </p:cNvPicPr>
          <p:nvPr/>
        </p:nvPicPr>
        <p:blipFill>
          <a:blip r:embed="rId3"/>
          <a:stretch>
            <a:fillRect/>
          </a:stretch>
        </p:blipFill>
        <p:spPr>
          <a:xfrm>
            <a:off x="11537660" y="0"/>
            <a:ext cx="654340" cy="847493"/>
          </a:xfrm>
          <a:prstGeom prst="rect">
            <a:avLst/>
          </a:prstGeom>
        </p:spPr>
      </p:pic>
      <p:pic>
        <p:nvPicPr>
          <p:cNvPr id="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F81F1EC5-8C44-F6DE-69FD-290A3373CE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06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9"/>
          <p:cNvSpPr txBox="1"/>
          <p:nvPr/>
        </p:nvSpPr>
        <p:spPr>
          <a:xfrm>
            <a:off x="6641551" y="1602985"/>
            <a:ext cx="30116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Arial"/>
                <a:cs typeface="Arial"/>
                <a:sym typeface="Arial"/>
              </a:rPr>
              <a:t>Claim: The Amazon rainforest is decreasing. </a:t>
            </a:r>
            <a:endParaRPr sz="1867" kern="0">
              <a:solidFill>
                <a:srgbClr val="000000"/>
              </a:solidFill>
              <a:latin typeface="Arial"/>
              <a:cs typeface="Arial"/>
              <a:sym typeface="Arial"/>
            </a:endParaRPr>
          </a:p>
        </p:txBody>
      </p:sp>
      <p:sp>
        <p:nvSpPr>
          <p:cNvPr id="123" name="Google Shape;123;p29"/>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A Typical Fact Checking Pipeline</a:t>
            </a:r>
            <a:endParaRPr/>
          </a:p>
        </p:txBody>
      </p:sp>
      <p:pic>
        <p:nvPicPr>
          <p:cNvPr id="124" name="Google Shape;124;p29"/>
          <p:cNvPicPr preferRelativeResize="0"/>
          <p:nvPr/>
        </p:nvPicPr>
        <p:blipFill>
          <a:blip r:embed="rId3">
            <a:alphaModFix/>
          </a:blip>
          <a:stretch>
            <a:fillRect/>
          </a:stretch>
        </p:blipFill>
        <p:spPr>
          <a:xfrm>
            <a:off x="4816783" y="5033233"/>
            <a:ext cx="1510564" cy="1378531"/>
          </a:xfrm>
          <a:prstGeom prst="rect">
            <a:avLst/>
          </a:prstGeom>
          <a:noFill/>
          <a:ln>
            <a:noFill/>
          </a:ln>
        </p:spPr>
      </p:pic>
      <p:cxnSp>
        <p:nvCxnSpPr>
          <p:cNvPr id="125" name="Google Shape;125;p29"/>
          <p:cNvCxnSpPr>
            <a:stCxn id="122" idx="2"/>
            <a:endCxn id="126" idx="0"/>
          </p:cNvCxnSpPr>
          <p:nvPr/>
        </p:nvCxnSpPr>
        <p:spPr>
          <a:xfrm flipH="1">
            <a:off x="5572067" y="2423810"/>
            <a:ext cx="2575284" cy="934124"/>
          </a:xfrm>
          <a:prstGeom prst="straightConnector1">
            <a:avLst/>
          </a:prstGeom>
          <a:noFill/>
          <a:ln w="9525" cap="flat" cmpd="sng">
            <a:solidFill>
              <a:schemeClr val="dk1"/>
            </a:solidFill>
            <a:prstDash val="solid"/>
            <a:round/>
            <a:headEnd type="none" w="med" len="med"/>
            <a:tailEnd type="stealth" w="med" len="med"/>
          </a:ln>
        </p:spPr>
      </p:cxnSp>
      <p:sp>
        <p:nvSpPr>
          <p:cNvPr id="126" name="Google Shape;126;p29"/>
          <p:cNvSpPr txBox="1"/>
          <p:nvPr/>
        </p:nvSpPr>
        <p:spPr>
          <a:xfrm>
            <a:off x="4792267" y="3357934"/>
            <a:ext cx="1559600" cy="820825"/>
          </a:xfrm>
          <a:prstGeom prst="rect">
            <a:avLst/>
          </a:prstGeom>
          <a:solidFill>
            <a:srgbClr val="C9DAF8"/>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Evidence Retriever</a:t>
            </a:r>
            <a:endParaRPr sz="1867" b="1" kern="0">
              <a:solidFill>
                <a:srgbClr val="000000"/>
              </a:solidFill>
              <a:latin typeface="Arial"/>
              <a:cs typeface="Arial"/>
              <a:sym typeface="Arial"/>
            </a:endParaRPr>
          </a:p>
        </p:txBody>
      </p:sp>
      <p:cxnSp>
        <p:nvCxnSpPr>
          <p:cNvPr id="127" name="Google Shape;127;p29"/>
          <p:cNvCxnSpPr>
            <a:stCxn id="126" idx="3"/>
            <a:endCxn id="128" idx="1"/>
          </p:cNvCxnSpPr>
          <p:nvPr/>
        </p:nvCxnSpPr>
        <p:spPr>
          <a:xfrm>
            <a:off x="6351867" y="3768347"/>
            <a:ext cx="1294118" cy="3171"/>
          </a:xfrm>
          <a:prstGeom prst="straightConnector1">
            <a:avLst/>
          </a:prstGeom>
          <a:noFill/>
          <a:ln w="9525" cap="flat" cmpd="sng">
            <a:solidFill>
              <a:schemeClr val="dk1"/>
            </a:solidFill>
            <a:prstDash val="solid"/>
            <a:round/>
            <a:headEnd type="none" w="med" len="med"/>
            <a:tailEnd type="stealth" w="med" len="med"/>
          </a:ln>
        </p:spPr>
      </p:cxnSp>
      <p:cxnSp>
        <p:nvCxnSpPr>
          <p:cNvPr id="129" name="Google Shape;129;p29"/>
          <p:cNvCxnSpPr>
            <a:stCxn id="128" idx="3"/>
            <a:endCxn id="130" idx="1"/>
          </p:cNvCxnSpPr>
          <p:nvPr/>
        </p:nvCxnSpPr>
        <p:spPr>
          <a:xfrm>
            <a:off x="8648701" y="3771518"/>
            <a:ext cx="1152766" cy="13"/>
          </a:xfrm>
          <a:prstGeom prst="straightConnector1">
            <a:avLst/>
          </a:prstGeom>
          <a:noFill/>
          <a:ln w="9525" cap="flat" cmpd="sng">
            <a:solidFill>
              <a:schemeClr val="dk1"/>
            </a:solidFill>
            <a:prstDash val="solid"/>
            <a:round/>
            <a:headEnd type="none" w="med" len="med"/>
            <a:tailEnd type="stealth" w="med" len="med"/>
          </a:ln>
        </p:spPr>
      </p:cxnSp>
      <p:sp>
        <p:nvSpPr>
          <p:cNvPr id="130" name="Google Shape;130;p29"/>
          <p:cNvSpPr txBox="1"/>
          <p:nvPr/>
        </p:nvSpPr>
        <p:spPr>
          <a:xfrm>
            <a:off x="9801467" y="3361118"/>
            <a:ext cx="1559600" cy="820825"/>
          </a:xfrm>
          <a:prstGeom prst="rect">
            <a:avLst/>
          </a:prstGeom>
          <a:solidFill>
            <a:srgbClr val="F4CCCC"/>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Claim</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Verifier</a:t>
            </a:r>
            <a:endParaRPr sz="1867" b="1" kern="0">
              <a:solidFill>
                <a:srgbClr val="000000"/>
              </a:solidFill>
              <a:latin typeface="Arial"/>
              <a:cs typeface="Arial"/>
              <a:sym typeface="Arial"/>
            </a:endParaRPr>
          </a:p>
        </p:txBody>
      </p:sp>
      <p:sp>
        <p:nvSpPr>
          <p:cNvPr id="131" name="Google Shape;131;p29"/>
          <p:cNvSpPr txBox="1"/>
          <p:nvPr/>
        </p:nvSpPr>
        <p:spPr>
          <a:xfrm>
            <a:off x="10021467" y="4862034"/>
            <a:ext cx="11196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i="1" kern="0">
                <a:solidFill>
                  <a:srgbClr val="6AA84F"/>
                </a:solidFill>
                <a:latin typeface="Arial"/>
                <a:cs typeface="Arial"/>
                <a:sym typeface="Arial"/>
              </a:rPr>
              <a:t>True</a:t>
            </a:r>
            <a:endParaRPr sz="1867" b="1" i="1" kern="0">
              <a:solidFill>
                <a:srgbClr val="6AA84F"/>
              </a:solidFill>
              <a:latin typeface="Arial"/>
              <a:cs typeface="Arial"/>
              <a:sym typeface="Arial"/>
            </a:endParaRPr>
          </a:p>
        </p:txBody>
      </p:sp>
      <p:sp>
        <p:nvSpPr>
          <p:cNvPr id="132" name="Google Shape;132;p29"/>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fld id="{00000000-1234-1234-1234-123412341234}" type="slidenum">
              <a:rPr lang="en" kern="0">
                <a:solidFill>
                  <a:srgbClr val="595959"/>
                </a:solidFill>
              </a:rPr>
              <a:pPr defTabSz="1219170"/>
              <a:t>8</a:t>
            </a:fld>
            <a:endParaRPr kern="0">
              <a:solidFill>
                <a:srgbClr val="595959"/>
              </a:solidFill>
            </a:endParaRPr>
          </a:p>
        </p:txBody>
      </p:sp>
      <p:cxnSp>
        <p:nvCxnSpPr>
          <p:cNvPr id="133" name="Google Shape;133;p29"/>
          <p:cNvCxnSpPr>
            <a:stCxn id="124" idx="0"/>
            <a:endCxn id="126" idx="2"/>
          </p:cNvCxnSpPr>
          <p:nvPr/>
        </p:nvCxnSpPr>
        <p:spPr>
          <a:xfrm flipV="1">
            <a:off x="5572065" y="4178759"/>
            <a:ext cx="2" cy="854474"/>
          </a:xfrm>
          <a:prstGeom prst="straightConnector1">
            <a:avLst/>
          </a:prstGeom>
          <a:noFill/>
          <a:ln w="9525" cap="flat" cmpd="sng">
            <a:solidFill>
              <a:schemeClr val="dk1"/>
            </a:solidFill>
            <a:prstDash val="solid"/>
            <a:round/>
            <a:headEnd type="none" w="med" len="med"/>
            <a:tailEnd type="stealth" w="med" len="med"/>
          </a:ln>
        </p:spPr>
      </p:cxnSp>
      <p:cxnSp>
        <p:nvCxnSpPr>
          <p:cNvPr id="134" name="Google Shape;134;p29"/>
          <p:cNvCxnSpPr>
            <a:stCxn id="130" idx="2"/>
            <a:endCxn id="131" idx="0"/>
          </p:cNvCxnSpPr>
          <p:nvPr/>
        </p:nvCxnSpPr>
        <p:spPr>
          <a:xfrm>
            <a:off x="10581267" y="4181943"/>
            <a:ext cx="0" cy="680091"/>
          </a:xfrm>
          <a:prstGeom prst="straightConnector1">
            <a:avLst/>
          </a:prstGeom>
          <a:noFill/>
          <a:ln w="9525" cap="flat" cmpd="sng">
            <a:solidFill>
              <a:schemeClr val="dk1"/>
            </a:solidFill>
            <a:prstDash val="solid"/>
            <a:round/>
            <a:headEnd type="none" w="med" len="med"/>
            <a:tailEnd type="stealth" w="med" len="med"/>
          </a:ln>
        </p:spPr>
      </p:cxnSp>
      <p:pic>
        <p:nvPicPr>
          <p:cNvPr id="128" name="Google Shape;128;p29"/>
          <p:cNvPicPr preferRelativeResize="0"/>
          <p:nvPr/>
        </p:nvPicPr>
        <p:blipFill rotWithShape="1">
          <a:blip r:embed="rId4">
            <a:alphaModFix/>
          </a:blip>
          <a:srcRect l="27889" t="22646" r="27595" b="23829"/>
          <a:stretch/>
        </p:blipFill>
        <p:spPr>
          <a:xfrm>
            <a:off x="7645985" y="3168735"/>
            <a:ext cx="1002716" cy="1205565"/>
          </a:xfrm>
          <a:prstGeom prst="rect">
            <a:avLst/>
          </a:prstGeom>
          <a:noFill/>
          <a:ln>
            <a:noFill/>
          </a:ln>
        </p:spPr>
      </p:pic>
      <p:pic>
        <p:nvPicPr>
          <p:cNvPr id="135" name="Google Shape;135;p29"/>
          <p:cNvPicPr preferRelativeResize="0"/>
          <p:nvPr/>
        </p:nvPicPr>
        <p:blipFill rotWithShape="1">
          <a:blip r:embed="rId5">
            <a:alphaModFix/>
          </a:blip>
          <a:srcRect l="9876" r="9302" b="13666"/>
          <a:stretch/>
        </p:blipFill>
        <p:spPr>
          <a:xfrm>
            <a:off x="2025934" y="4645885"/>
            <a:ext cx="1384801" cy="1479287"/>
          </a:xfrm>
          <a:prstGeom prst="rect">
            <a:avLst/>
          </a:prstGeom>
          <a:noFill/>
          <a:ln>
            <a:noFill/>
          </a:ln>
        </p:spPr>
      </p:pic>
      <p:sp>
        <p:nvSpPr>
          <p:cNvPr id="136" name="Google Shape;136;p29"/>
          <p:cNvSpPr txBox="1"/>
          <p:nvPr/>
        </p:nvSpPr>
        <p:spPr>
          <a:xfrm>
            <a:off x="2168933" y="6081367"/>
            <a:ext cx="11528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article</a:t>
            </a:r>
            <a:endParaRPr sz="1867" kern="0">
              <a:solidFill>
                <a:srgbClr val="000000"/>
              </a:solidFill>
              <a:latin typeface="Roboto"/>
              <a:ea typeface="Roboto"/>
              <a:cs typeface="Roboto"/>
              <a:sym typeface="Roboto"/>
            </a:endParaRPr>
          </a:p>
        </p:txBody>
      </p:sp>
      <p:sp>
        <p:nvSpPr>
          <p:cNvPr id="137" name="Google Shape;137;p29"/>
          <p:cNvSpPr txBox="1"/>
          <p:nvPr/>
        </p:nvSpPr>
        <p:spPr>
          <a:xfrm>
            <a:off x="1938533" y="3429000"/>
            <a:ext cx="1559600" cy="820825"/>
          </a:xfrm>
          <a:prstGeom prst="rect">
            <a:avLst/>
          </a:prstGeom>
          <a:solidFill>
            <a:srgbClr val="D9EAD3"/>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Claim </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Detector</a:t>
            </a:r>
            <a:endParaRPr sz="1867" b="1" kern="0">
              <a:solidFill>
                <a:srgbClr val="000000"/>
              </a:solidFill>
              <a:latin typeface="Arial"/>
              <a:cs typeface="Arial"/>
              <a:sym typeface="Arial"/>
            </a:endParaRPr>
          </a:p>
        </p:txBody>
      </p:sp>
      <p:sp>
        <p:nvSpPr>
          <p:cNvPr id="138" name="Google Shape;138;p29"/>
          <p:cNvSpPr txBox="1"/>
          <p:nvPr/>
        </p:nvSpPr>
        <p:spPr>
          <a:xfrm>
            <a:off x="7570968" y="4374300"/>
            <a:ext cx="12144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webpage</a:t>
            </a:r>
            <a:endParaRPr sz="1867" kern="0">
              <a:solidFill>
                <a:srgbClr val="000000"/>
              </a:solidFill>
              <a:latin typeface="Roboto"/>
              <a:ea typeface="Roboto"/>
              <a:cs typeface="Roboto"/>
              <a:sym typeface="Roboto"/>
            </a:endParaRPr>
          </a:p>
        </p:txBody>
      </p:sp>
      <p:cxnSp>
        <p:nvCxnSpPr>
          <p:cNvPr id="139" name="Google Shape;139;p29"/>
          <p:cNvCxnSpPr>
            <a:stCxn id="135" idx="0"/>
            <a:endCxn id="137" idx="2"/>
          </p:cNvCxnSpPr>
          <p:nvPr/>
        </p:nvCxnSpPr>
        <p:spPr>
          <a:xfrm flipH="1" flipV="1">
            <a:off x="2718333" y="4249825"/>
            <a:ext cx="2" cy="396060"/>
          </a:xfrm>
          <a:prstGeom prst="straightConnector1">
            <a:avLst/>
          </a:prstGeom>
          <a:noFill/>
          <a:ln w="9525" cap="flat" cmpd="sng">
            <a:solidFill>
              <a:schemeClr val="dk1"/>
            </a:solidFill>
            <a:prstDash val="solid"/>
            <a:round/>
            <a:headEnd type="none" w="med" len="med"/>
            <a:tailEnd type="stealth" w="med" len="med"/>
          </a:ln>
        </p:spPr>
      </p:cxnSp>
      <p:pic>
        <p:nvPicPr>
          <p:cNvPr id="140" name="Google Shape;140;p29"/>
          <p:cNvPicPr preferRelativeResize="0"/>
          <p:nvPr/>
        </p:nvPicPr>
        <p:blipFill rotWithShape="1">
          <a:blip r:embed="rId6">
            <a:alphaModFix/>
          </a:blip>
          <a:srcRect l="6140" r="6385" b="14566"/>
          <a:stretch/>
        </p:blipFill>
        <p:spPr>
          <a:xfrm>
            <a:off x="3321734" y="1381501"/>
            <a:ext cx="1293999" cy="1263801"/>
          </a:xfrm>
          <a:prstGeom prst="rect">
            <a:avLst/>
          </a:prstGeom>
          <a:noFill/>
          <a:ln>
            <a:noFill/>
          </a:ln>
        </p:spPr>
      </p:pic>
      <p:cxnSp>
        <p:nvCxnSpPr>
          <p:cNvPr id="141" name="Google Shape;141;p29"/>
          <p:cNvCxnSpPr/>
          <p:nvPr/>
        </p:nvCxnSpPr>
        <p:spPr>
          <a:xfrm rot="10800000">
            <a:off x="2745333" y="3041851"/>
            <a:ext cx="0" cy="396000"/>
          </a:xfrm>
          <a:prstGeom prst="straightConnector1">
            <a:avLst/>
          </a:prstGeom>
          <a:noFill/>
          <a:ln w="9525" cap="flat" cmpd="sng">
            <a:solidFill>
              <a:schemeClr val="dk1"/>
            </a:solidFill>
            <a:prstDash val="solid"/>
            <a:round/>
            <a:headEnd type="none" w="med" len="med"/>
            <a:tailEnd type="stealth" w="med" len="med"/>
          </a:ln>
        </p:spPr>
      </p:cxnSp>
      <p:cxnSp>
        <p:nvCxnSpPr>
          <p:cNvPr id="142" name="Google Shape;142;p29"/>
          <p:cNvCxnSpPr>
            <a:stCxn id="122" idx="2"/>
            <a:endCxn id="130" idx="0"/>
          </p:cNvCxnSpPr>
          <p:nvPr/>
        </p:nvCxnSpPr>
        <p:spPr>
          <a:xfrm>
            <a:off x="8147351" y="2423810"/>
            <a:ext cx="2433916" cy="937308"/>
          </a:xfrm>
          <a:prstGeom prst="straightConnector1">
            <a:avLst/>
          </a:prstGeom>
          <a:noFill/>
          <a:ln w="9525" cap="flat" cmpd="sng">
            <a:solidFill>
              <a:schemeClr val="dk1"/>
            </a:solidFill>
            <a:prstDash val="solid"/>
            <a:round/>
            <a:headEnd type="none" w="med" len="med"/>
            <a:tailEnd type="stealth" w="med" len="med"/>
          </a:ln>
        </p:spPr>
      </p:cxnSp>
      <p:sp>
        <p:nvSpPr>
          <p:cNvPr id="143" name="Google Shape;143;p29"/>
          <p:cNvSpPr txBox="1"/>
          <p:nvPr/>
        </p:nvSpPr>
        <p:spPr>
          <a:xfrm>
            <a:off x="2258733" y="2485167"/>
            <a:ext cx="973200" cy="53350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Claim</a:t>
            </a:r>
            <a:endParaRPr sz="1867" kern="0">
              <a:solidFill>
                <a:srgbClr val="000000"/>
              </a:solidFill>
              <a:latin typeface="Roboto"/>
              <a:ea typeface="Roboto"/>
              <a:cs typeface="Roboto"/>
              <a:sym typeface="Roboto"/>
            </a:endParaRPr>
          </a:p>
        </p:txBody>
      </p:sp>
      <p:cxnSp>
        <p:nvCxnSpPr>
          <p:cNvPr id="144" name="Google Shape;144;p29"/>
          <p:cNvCxnSpPr>
            <a:stCxn id="140" idx="3"/>
            <a:endCxn id="122" idx="1"/>
          </p:cNvCxnSpPr>
          <p:nvPr/>
        </p:nvCxnSpPr>
        <p:spPr>
          <a:xfrm flipV="1">
            <a:off x="4615733" y="2013398"/>
            <a:ext cx="2025818" cy="4"/>
          </a:xfrm>
          <a:prstGeom prst="straightConnector1">
            <a:avLst/>
          </a:prstGeom>
          <a:noFill/>
          <a:ln w="9525" cap="flat" cmpd="sng">
            <a:solidFill>
              <a:schemeClr val="dk1"/>
            </a:solidFill>
            <a:prstDash val="solid"/>
            <a:round/>
            <a:headEnd type="none" w="med" len="med"/>
            <a:tailEnd type="stealth" w="med" len="med"/>
          </a:ln>
        </p:spPr>
      </p:cxnSp>
      <p:cxnSp>
        <p:nvCxnSpPr>
          <p:cNvPr id="145" name="Google Shape;145;p29"/>
          <p:cNvCxnSpPr>
            <a:stCxn id="143" idx="0"/>
            <a:endCxn id="140" idx="1"/>
          </p:cNvCxnSpPr>
          <p:nvPr/>
        </p:nvCxnSpPr>
        <p:spPr>
          <a:xfrm rot="5400000" flipH="1" flipV="1">
            <a:off x="2797651" y="1961085"/>
            <a:ext cx="471765" cy="576401"/>
          </a:xfrm>
          <a:prstGeom prst="bentConnector2">
            <a:avLst/>
          </a:prstGeom>
          <a:noFill/>
          <a:ln w="9525" cap="flat" cmpd="sng">
            <a:solidFill>
              <a:schemeClr val="dk1"/>
            </a:solidFill>
            <a:prstDash val="solid"/>
            <a:round/>
            <a:headEnd type="none" w="med" len="med"/>
            <a:tailEnd type="stealth" w="med" len="med"/>
          </a:ln>
        </p:spPr>
      </p:cxnSp>
      <p:sp>
        <p:nvSpPr>
          <p:cNvPr id="146" name="Google Shape;146;p29"/>
          <p:cNvSpPr txBox="1"/>
          <p:nvPr/>
        </p:nvSpPr>
        <p:spPr>
          <a:xfrm>
            <a:off x="2902333" y="803367"/>
            <a:ext cx="213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Debunked claims</a:t>
            </a:r>
            <a:endParaRPr sz="1867" kern="0">
              <a:solidFill>
                <a:srgbClr val="000000"/>
              </a:solidFill>
              <a:latin typeface="Roboto"/>
              <a:ea typeface="Roboto"/>
              <a:cs typeface="Roboto"/>
              <a:sym typeface="Roboto"/>
            </a:endParaRPr>
          </a:p>
        </p:txBody>
      </p:sp>
      <p:cxnSp>
        <p:nvCxnSpPr>
          <p:cNvPr id="147" name="Google Shape;147;p29"/>
          <p:cNvCxnSpPr>
            <a:stCxn id="131" idx="2"/>
            <a:endCxn id="140" idx="2"/>
          </p:cNvCxnSpPr>
          <p:nvPr/>
        </p:nvCxnSpPr>
        <p:spPr>
          <a:xfrm rot="5400000" flipH="1">
            <a:off x="5899883" y="714154"/>
            <a:ext cx="2750236" cy="6612533"/>
          </a:xfrm>
          <a:prstGeom prst="bentConnector3">
            <a:avLst>
              <a:gd name="adj1" fmla="val -8312"/>
            </a:avLst>
          </a:prstGeom>
          <a:noFill/>
          <a:ln w="9525" cap="flat" cmpd="sng">
            <a:solidFill>
              <a:schemeClr val="dk1"/>
            </a:solidFill>
            <a:prstDash val="solid"/>
            <a:round/>
            <a:headEnd type="none" w="med" len="med"/>
            <a:tailEnd type="stealth" w="med" len="med"/>
          </a:ln>
        </p:spPr>
      </p:cxnSp>
      <p:pic>
        <p:nvPicPr>
          <p:cNvPr id="28" name="Picture 27">
            <a:extLst>
              <a:ext uri="{FF2B5EF4-FFF2-40B4-BE49-F238E27FC236}">
                <a16:creationId xmlns:a16="http://schemas.microsoft.com/office/drawing/2014/main" id="{6E6D00C8-DAE0-7624-085A-0D7475CB33D4}"/>
              </a:ext>
            </a:extLst>
          </p:cNvPr>
          <p:cNvPicPr>
            <a:picLocks noChangeAspect="1"/>
          </p:cNvPicPr>
          <p:nvPr/>
        </p:nvPicPr>
        <p:blipFill>
          <a:blip r:embed="rId7"/>
          <a:stretch>
            <a:fillRect/>
          </a:stretch>
        </p:blipFill>
        <p:spPr>
          <a:xfrm>
            <a:off x="11537660" y="0"/>
            <a:ext cx="654340" cy="847493"/>
          </a:xfrm>
          <a:prstGeom prst="rect">
            <a:avLst/>
          </a:prstGeom>
        </p:spPr>
      </p:pic>
      <p:pic>
        <p:nvPicPr>
          <p:cNvPr id="29"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0B8D8186-C428-E67A-1C82-F0AEB2EBBC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0515600" cy="688975"/>
          </a:xfrm>
        </p:spPr>
        <p:txBody>
          <a:bodyPr>
            <a:normAutofit/>
          </a:bodyPr>
          <a:lstStyle/>
          <a:p>
            <a:r>
              <a:rPr lang="en-US" sz="3400" dirty="0"/>
              <a:t>Cross-Document Semantic Consistency Detection</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80</a:t>
            </a:fld>
            <a:endParaRPr lang="en-US"/>
          </a:p>
        </p:txBody>
      </p:sp>
      <p:pic>
        <p:nvPicPr>
          <p:cNvPr id="18" name="Google Shape;89;p18">
            <a:extLst>
              <a:ext uri="{FF2B5EF4-FFF2-40B4-BE49-F238E27FC236}">
                <a16:creationId xmlns:a16="http://schemas.microsoft.com/office/drawing/2014/main" id="{B7AE1934-90EE-8A43-9156-38D2F75B7F0D}"/>
              </a:ext>
            </a:extLst>
          </p:cNvPr>
          <p:cNvPicPr preferRelativeResize="0"/>
          <p:nvPr/>
        </p:nvPicPr>
        <p:blipFill>
          <a:blip r:embed="rId2">
            <a:alphaModFix/>
          </a:blip>
          <a:stretch>
            <a:fillRect/>
          </a:stretch>
        </p:blipFill>
        <p:spPr>
          <a:xfrm>
            <a:off x="503670" y="1996040"/>
            <a:ext cx="8520602" cy="3193921"/>
          </a:xfrm>
          <a:prstGeom prst="rect">
            <a:avLst/>
          </a:prstGeom>
          <a:noFill/>
          <a:ln>
            <a:noFill/>
          </a:ln>
        </p:spPr>
      </p:pic>
      <p:sp>
        <p:nvSpPr>
          <p:cNvPr id="19" name="Content Placeholder 18">
            <a:extLst>
              <a:ext uri="{FF2B5EF4-FFF2-40B4-BE49-F238E27FC236}">
                <a16:creationId xmlns:a16="http://schemas.microsoft.com/office/drawing/2014/main" id="{FA9B9A94-098B-D346-8348-B931419E39F2}"/>
              </a:ext>
            </a:extLst>
          </p:cNvPr>
          <p:cNvSpPr txBox="1">
            <a:spLocks noGrp="1"/>
          </p:cNvSpPr>
          <p:nvPr>
            <p:ph idx="1"/>
          </p:nvPr>
        </p:nvSpPr>
        <p:spPr>
          <a:xfrm>
            <a:off x="503670" y="5718760"/>
            <a:ext cx="10515600" cy="523220"/>
          </a:xfrm>
          <a:prstGeom prst="rect">
            <a:avLst/>
          </a:prstGeom>
          <a:noFill/>
        </p:spPr>
        <p:txBody>
          <a:bodyPr wrap="square" rtlCol="0">
            <a:spAutoFit/>
          </a:bodyPr>
          <a:lstStyle/>
          <a:p>
            <a:pPr marL="0" indent="0">
              <a:buNone/>
            </a:pPr>
            <a:r>
              <a:rPr lang="en-US" sz="1400" dirty="0">
                <a:highlight>
                  <a:srgbClr val="FFFF00"/>
                </a:highlight>
              </a:rPr>
              <a:t>Wu, X. and Huang, K. and Fung, Y.R. and Ji, H. </a:t>
            </a:r>
            <a:r>
              <a:rPr lang="en-US" sz="1400" u="sng" dirty="0">
                <a:highlight>
                  <a:srgbClr val="FFFF00"/>
                </a:highlight>
                <a:hlinkClick r:id="rId3"/>
              </a:rPr>
              <a:t>Cross-document Misinformation Detection based on Event Graph Reasoning</a:t>
            </a:r>
            <a:r>
              <a:rPr lang="en-US" sz="1400" dirty="0">
                <a:highlight>
                  <a:srgbClr val="FFFF00"/>
                </a:highlight>
              </a:rPr>
              <a:t>. Proceedings of the </a:t>
            </a:r>
            <a:r>
              <a:rPr lang="en-US" sz="1400" u="sng" dirty="0">
                <a:highlight>
                  <a:srgbClr val="FFFF00"/>
                </a:highlight>
                <a:hlinkClick r:id="rId4"/>
              </a:rPr>
              <a:t>2022 Conference of the North American Chapter of the Association for Computational Linguistics: Human Language Technologies</a:t>
            </a:r>
            <a:r>
              <a:rPr lang="en-US" sz="1400" dirty="0">
                <a:highlight>
                  <a:srgbClr val="FFFF00"/>
                </a:highlight>
              </a:rPr>
              <a:t> (NAACL22).</a:t>
            </a:r>
          </a:p>
        </p:txBody>
      </p:sp>
      <p:sp>
        <p:nvSpPr>
          <p:cNvPr id="20" name="TextBox 19">
            <a:extLst>
              <a:ext uri="{FF2B5EF4-FFF2-40B4-BE49-F238E27FC236}">
                <a16:creationId xmlns:a16="http://schemas.microsoft.com/office/drawing/2014/main" id="{31ABCD51-540C-784B-ADB0-970057D6EE2E}"/>
              </a:ext>
            </a:extLst>
          </p:cNvPr>
          <p:cNvSpPr txBox="1"/>
          <p:nvPr/>
        </p:nvSpPr>
        <p:spPr>
          <a:xfrm>
            <a:off x="9147477" y="1983614"/>
            <a:ext cx="2743200" cy="3293209"/>
          </a:xfrm>
          <a:prstGeom prst="rect">
            <a:avLst/>
          </a:prstGeom>
          <a:noFill/>
        </p:spPr>
        <p:txBody>
          <a:bodyPr wrap="square" rtlCol="0">
            <a:spAutoFit/>
          </a:bodyPr>
          <a:lstStyle/>
          <a:p>
            <a:r>
              <a:rPr lang="en-US" sz="1600" u="sng" dirty="0"/>
              <a:t>Pros</a:t>
            </a:r>
            <a:r>
              <a:rPr lang="en-US" sz="1600" dirty="0"/>
              <a:t>:</a:t>
            </a:r>
          </a:p>
          <a:p>
            <a:pPr marL="285750" indent="-285750">
              <a:buFont typeface="Arial" panose="020B0604020202020204" pitchFamily="34" charset="0"/>
              <a:buChar char="•"/>
            </a:pPr>
            <a:r>
              <a:rPr lang="en-US" sz="1600" dirty="0"/>
              <a:t>Connect knowledge elements across documents via event cluster</a:t>
            </a:r>
          </a:p>
          <a:p>
            <a:pPr marL="285750" indent="-285750">
              <a:buFont typeface="Arial" panose="020B0604020202020204" pitchFamily="34" charset="0"/>
              <a:buChar char="•"/>
            </a:pPr>
            <a:r>
              <a:rPr lang="en-US" sz="1600" dirty="0"/>
              <a:t>Detect for potential inconsistencies in the information about the event clusters, across different documents</a:t>
            </a:r>
          </a:p>
          <a:p>
            <a:pPr marL="285750" indent="-285750">
              <a:buFont typeface="Arial" panose="020B0604020202020204" pitchFamily="34" charset="0"/>
              <a:buChar char="•"/>
            </a:pPr>
            <a:r>
              <a:rPr lang="en-US" sz="1600" dirty="0"/>
              <a:t>Leverage these features to help guide document-level fake news detection as well</a:t>
            </a:r>
          </a:p>
        </p:txBody>
      </p:sp>
      <p:pic>
        <p:nvPicPr>
          <p:cNvPr id="10" name="Picture 9">
            <a:extLst>
              <a:ext uri="{FF2B5EF4-FFF2-40B4-BE49-F238E27FC236}">
                <a16:creationId xmlns:a16="http://schemas.microsoft.com/office/drawing/2014/main" id="{7BC6C983-F1F3-566D-2073-5E23EF432AA1}"/>
              </a:ext>
            </a:extLst>
          </p:cNvPr>
          <p:cNvPicPr>
            <a:picLocks noChangeAspect="1"/>
          </p:cNvPicPr>
          <p:nvPr/>
        </p:nvPicPr>
        <p:blipFill>
          <a:blip r:embed="rId5"/>
          <a:stretch>
            <a:fillRect/>
          </a:stretch>
        </p:blipFill>
        <p:spPr>
          <a:xfrm>
            <a:off x="11537660" y="0"/>
            <a:ext cx="654340" cy="847493"/>
          </a:xfrm>
          <a:prstGeom prst="rect">
            <a:avLst/>
          </a:prstGeom>
        </p:spPr>
      </p:pic>
      <p:pic>
        <p:nvPicPr>
          <p:cNvPr id="1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EA63FE62-1CB6-DE87-2608-0F7FA7D1E3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8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0515600" cy="688975"/>
          </a:xfrm>
        </p:spPr>
        <p:txBody>
          <a:bodyPr>
            <a:normAutofit/>
          </a:bodyPr>
          <a:lstStyle/>
          <a:p>
            <a:r>
              <a:rPr lang="en-US" sz="3400" dirty="0"/>
              <a:t>Cross-Document Semantic Consistency Detection</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81</a:t>
            </a:fld>
            <a:endParaRPr lang="en-US"/>
          </a:p>
        </p:txBody>
      </p:sp>
      <p:pic>
        <p:nvPicPr>
          <p:cNvPr id="18" name="Google Shape;89;p18">
            <a:extLst>
              <a:ext uri="{FF2B5EF4-FFF2-40B4-BE49-F238E27FC236}">
                <a16:creationId xmlns:a16="http://schemas.microsoft.com/office/drawing/2014/main" id="{B7AE1934-90EE-8A43-9156-38D2F75B7F0D}"/>
              </a:ext>
            </a:extLst>
          </p:cNvPr>
          <p:cNvPicPr preferRelativeResize="0"/>
          <p:nvPr/>
        </p:nvPicPr>
        <p:blipFill>
          <a:blip r:embed="rId2">
            <a:alphaModFix/>
          </a:blip>
          <a:stretch>
            <a:fillRect/>
          </a:stretch>
        </p:blipFill>
        <p:spPr>
          <a:xfrm>
            <a:off x="503670" y="1996040"/>
            <a:ext cx="8520602" cy="3193921"/>
          </a:xfrm>
          <a:prstGeom prst="rect">
            <a:avLst/>
          </a:prstGeom>
          <a:noFill/>
          <a:ln>
            <a:noFill/>
          </a:ln>
        </p:spPr>
      </p:pic>
      <p:sp>
        <p:nvSpPr>
          <p:cNvPr id="19" name="Content Placeholder 18">
            <a:extLst>
              <a:ext uri="{FF2B5EF4-FFF2-40B4-BE49-F238E27FC236}">
                <a16:creationId xmlns:a16="http://schemas.microsoft.com/office/drawing/2014/main" id="{FA9B9A94-098B-D346-8348-B931419E39F2}"/>
              </a:ext>
            </a:extLst>
          </p:cNvPr>
          <p:cNvSpPr txBox="1">
            <a:spLocks noGrp="1"/>
          </p:cNvSpPr>
          <p:nvPr>
            <p:ph idx="1"/>
          </p:nvPr>
        </p:nvSpPr>
        <p:spPr>
          <a:xfrm>
            <a:off x="503670" y="5718760"/>
            <a:ext cx="10515600" cy="523220"/>
          </a:xfrm>
          <a:prstGeom prst="rect">
            <a:avLst/>
          </a:prstGeom>
          <a:noFill/>
        </p:spPr>
        <p:txBody>
          <a:bodyPr wrap="square" rtlCol="0">
            <a:spAutoFit/>
          </a:bodyPr>
          <a:lstStyle/>
          <a:p>
            <a:pPr marL="0" indent="0">
              <a:buNone/>
            </a:pPr>
            <a:r>
              <a:rPr lang="en-US" sz="1400" dirty="0">
                <a:highlight>
                  <a:srgbClr val="FFFF00"/>
                </a:highlight>
              </a:rPr>
              <a:t>Wu, X. and Huang, K. and Fung, Y.R. and Ji, H. </a:t>
            </a:r>
            <a:r>
              <a:rPr lang="en-US" sz="1400" u="sng" dirty="0">
                <a:highlight>
                  <a:srgbClr val="FFFF00"/>
                </a:highlight>
                <a:hlinkClick r:id="rId3"/>
              </a:rPr>
              <a:t>Cross-document Misinformation Detection based on Event Graph Reasoning</a:t>
            </a:r>
            <a:r>
              <a:rPr lang="en-US" sz="1400" dirty="0">
                <a:highlight>
                  <a:srgbClr val="FFFF00"/>
                </a:highlight>
              </a:rPr>
              <a:t>. Proceedings of the </a:t>
            </a:r>
            <a:r>
              <a:rPr lang="en-US" sz="1400" u="sng" dirty="0">
                <a:highlight>
                  <a:srgbClr val="FFFF00"/>
                </a:highlight>
                <a:hlinkClick r:id="rId4"/>
              </a:rPr>
              <a:t>2022 Conference of the North American Chapter of the Association for Computational Linguistics: Human Language Technologies</a:t>
            </a:r>
            <a:r>
              <a:rPr lang="en-US" sz="1400" dirty="0">
                <a:highlight>
                  <a:srgbClr val="FFFF00"/>
                </a:highlight>
              </a:rPr>
              <a:t> (NAACL22).</a:t>
            </a:r>
          </a:p>
        </p:txBody>
      </p:sp>
      <p:sp>
        <p:nvSpPr>
          <p:cNvPr id="20" name="TextBox 19">
            <a:extLst>
              <a:ext uri="{FF2B5EF4-FFF2-40B4-BE49-F238E27FC236}">
                <a16:creationId xmlns:a16="http://schemas.microsoft.com/office/drawing/2014/main" id="{31ABCD51-540C-784B-ADB0-970057D6EE2E}"/>
              </a:ext>
            </a:extLst>
          </p:cNvPr>
          <p:cNvSpPr txBox="1"/>
          <p:nvPr/>
        </p:nvSpPr>
        <p:spPr>
          <a:xfrm>
            <a:off x="9147477" y="1983614"/>
            <a:ext cx="2743200" cy="3539430"/>
          </a:xfrm>
          <a:prstGeom prst="rect">
            <a:avLst/>
          </a:prstGeom>
          <a:noFill/>
        </p:spPr>
        <p:txBody>
          <a:bodyPr wrap="square" rtlCol="0">
            <a:spAutoFit/>
          </a:bodyPr>
          <a:lstStyle/>
          <a:p>
            <a:r>
              <a:rPr lang="en-US" sz="1600" u="sng" dirty="0"/>
              <a:t>Points for Improvement</a:t>
            </a:r>
            <a:r>
              <a:rPr lang="en-US" sz="1600" dirty="0"/>
              <a:t>:</a:t>
            </a:r>
          </a:p>
          <a:p>
            <a:pPr marL="285750" indent="-285750">
              <a:buFont typeface="Arial" panose="020B0604020202020204" pitchFamily="34" charset="0"/>
              <a:buChar char="•"/>
            </a:pPr>
            <a:r>
              <a:rPr lang="en-US" sz="1600" dirty="0"/>
              <a:t>This paper made assumption of a pre-existing clusters of new to perform this cross-documents detection, crawled from Wikipedia</a:t>
            </a:r>
          </a:p>
          <a:p>
            <a:pPr marL="285750" indent="-285750">
              <a:buFont typeface="Arial" panose="020B0604020202020204" pitchFamily="34" charset="0"/>
              <a:buChar char="•"/>
            </a:pPr>
            <a:r>
              <a:rPr lang="en-US" sz="1600" dirty="0"/>
              <a:t>For real-world applicability, it is important to explore whether such approach performs well for automatically derived noisy document clusters</a:t>
            </a:r>
          </a:p>
          <a:p>
            <a:pPr marL="285750" indent="-285750">
              <a:buFont typeface="Arial" panose="020B0604020202020204" pitchFamily="34" charset="0"/>
              <a:buChar char="•"/>
            </a:pPr>
            <a:endParaRPr lang="en-US" sz="1600" dirty="0"/>
          </a:p>
        </p:txBody>
      </p:sp>
      <p:pic>
        <p:nvPicPr>
          <p:cNvPr id="10" name="Picture 9">
            <a:extLst>
              <a:ext uri="{FF2B5EF4-FFF2-40B4-BE49-F238E27FC236}">
                <a16:creationId xmlns:a16="http://schemas.microsoft.com/office/drawing/2014/main" id="{6CF046E2-7C0E-2E3E-EFB8-B96B003DFE78}"/>
              </a:ext>
            </a:extLst>
          </p:cNvPr>
          <p:cNvPicPr>
            <a:picLocks noChangeAspect="1"/>
          </p:cNvPicPr>
          <p:nvPr/>
        </p:nvPicPr>
        <p:blipFill>
          <a:blip r:embed="rId5"/>
          <a:stretch>
            <a:fillRect/>
          </a:stretch>
        </p:blipFill>
        <p:spPr>
          <a:xfrm>
            <a:off x="11537660" y="0"/>
            <a:ext cx="654340" cy="847493"/>
          </a:xfrm>
          <a:prstGeom prst="rect">
            <a:avLst/>
          </a:prstGeom>
        </p:spPr>
      </p:pic>
      <p:pic>
        <p:nvPicPr>
          <p:cNvPr id="1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DB657E75-5E5B-F72B-112E-13D2A6EE0F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139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4D2D5-677A-0AD5-009E-216B8B0A30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FA28F-8EEF-0D9E-0C32-CEB7076196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8818059-6FA8-6E84-C74F-C13FC5A050D7}"/>
              </a:ext>
            </a:extLst>
          </p:cNvPr>
          <p:cNvSpPr>
            <a:spLocks noGrp="1"/>
          </p:cNvSpPr>
          <p:nvPr>
            <p:ph type="sldNum" sz="quarter" idx="12"/>
          </p:nvPr>
        </p:nvSpPr>
        <p:spPr/>
        <p:txBody>
          <a:bodyPr/>
          <a:lstStyle/>
          <a:p>
            <a:fld id="{89057327-5C45-3844-9BAD-8A2E33F71C3A}" type="slidenum">
              <a:rPr lang="en-US" smtClean="0"/>
              <a:t>82</a:t>
            </a:fld>
            <a:endParaRPr lang="en-US"/>
          </a:p>
        </p:txBody>
      </p:sp>
    </p:spTree>
    <p:extLst>
      <p:ext uri="{BB962C8B-B14F-4D97-AF65-F5344CB8AC3E}">
        <p14:creationId xmlns:p14="http://schemas.microsoft.com/office/powerpoint/2010/main" val="1297259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545158" y="521161"/>
            <a:ext cx="11523733" cy="688975"/>
          </a:xfrm>
        </p:spPr>
        <p:txBody>
          <a:bodyPr>
            <a:noAutofit/>
          </a:bodyPr>
          <a:lstStyle/>
          <a:p>
            <a:r>
              <a:rPr lang="en-US" sz="3000" dirty="0"/>
              <a:t>Categorization of Semantic Consistency-based Fake News Detection</a:t>
            </a:r>
          </a:p>
        </p:txBody>
      </p:sp>
      <p:pic>
        <p:nvPicPr>
          <p:cNvPr id="21" name="Content Placeholder 20">
            <a:extLst>
              <a:ext uri="{FF2B5EF4-FFF2-40B4-BE49-F238E27FC236}">
                <a16:creationId xmlns:a16="http://schemas.microsoft.com/office/drawing/2014/main" id="{3DD7C7F1-3E74-C417-4CB2-3C5BB43B04BC}"/>
              </a:ext>
            </a:extLst>
          </p:cNvPr>
          <p:cNvPicPr>
            <a:picLocks noGrp="1" noChangeAspect="1"/>
          </p:cNvPicPr>
          <p:nvPr>
            <p:ph idx="1"/>
          </p:nvPr>
        </p:nvPicPr>
        <p:blipFill>
          <a:blip r:embed="rId2"/>
          <a:stretch>
            <a:fillRect/>
          </a:stretch>
        </p:blipFill>
        <p:spPr>
          <a:xfrm>
            <a:off x="4191000" y="1472787"/>
            <a:ext cx="4088026" cy="688974"/>
          </a:xfrm>
        </p:spPr>
      </p:pic>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83</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451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15551" y="0"/>
            <a:ext cx="1414094" cy="53967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CAFFA77-457D-ED72-F919-F6F896302C2F}"/>
              </a:ext>
            </a:extLst>
          </p:cNvPr>
          <p:cNvSpPr/>
          <p:nvPr/>
        </p:nvSpPr>
        <p:spPr>
          <a:xfrm>
            <a:off x="2008184" y="2494561"/>
            <a:ext cx="1996166" cy="6429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Within-Document</a:t>
            </a:r>
          </a:p>
          <a:p>
            <a:pPr algn="ctr"/>
            <a:r>
              <a:rPr lang="en-US" dirty="0">
                <a:solidFill>
                  <a:schemeClr val="tx1">
                    <a:lumMod val="85000"/>
                    <a:lumOff val="15000"/>
                  </a:schemeClr>
                </a:solidFill>
              </a:rPr>
              <a:t>Multi-Media</a:t>
            </a:r>
          </a:p>
        </p:txBody>
      </p:sp>
      <p:sp>
        <p:nvSpPr>
          <p:cNvPr id="32" name="Rectangle 31">
            <a:extLst>
              <a:ext uri="{FF2B5EF4-FFF2-40B4-BE49-F238E27FC236}">
                <a16:creationId xmlns:a16="http://schemas.microsoft.com/office/drawing/2014/main" id="{CDA51857-3915-6D61-38CD-019CAD2AB9F0}"/>
              </a:ext>
            </a:extLst>
          </p:cNvPr>
          <p:cNvSpPr/>
          <p:nvPr/>
        </p:nvSpPr>
        <p:spPr>
          <a:xfrm>
            <a:off x="5146500" y="2553683"/>
            <a:ext cx="1976440" cy="564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85000"/>
                    <a:lumOff val="15000"/>
                  </a:schemeClr>
                </a:solidFill>
              </a:rPr>
              <a:t>Est’d</a:t>
            </a:r>
            <a:r>
              <a:rPr lang="en-US" dirty="0">
                <a:solidFill>
                  <a:schemeClr val="tx1">
                    <a:lumMod val="85000"/>
                    <a:lumOff val="15000"/>
                  </a:schemeClr>
                </a:solidFill>
              </a:rPr>
              <a:t> Background Knowledge</a:t>
            </a:r>
          </a:p>
        </p:txBody>
      </p:sp>
      <p:sp>
        <p:nvSpPr>
          <p:cNvPr id="34" name="Rectangle 33">
            <a:extLst>
              <a:ext uri="{FF2B5EF4-FFF2-40B4-BE49-F238E27FC236}">
                <a16:creationId xmlns:a16="http://schemas.microsoft.com/office/drawing/2014/main" id="{57153DF8-B5C3-C0E5-5946-59E6B0D298BA}"/>
              </a:ext>
            </a:extLst>
          </p:cNvPr>
          <p:cNvSpPr/>
          <p:nvPr/>
        </p:nvSpPr>
        <p:spPr>
          <a:xfrm>
            <a:off x="8166846" y="2509137"/>
            <a:ext cx="1871662" cy="642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Context Awareness</a:t>
            </a:r>
          </a:p>
        </p:txBody>
      </p:sp>
      <p:sp>
        <p:nvSpPr>
          <p:cNvPr id="27" name="Bent-Up Arrow 26">
            <a:extLst>
              <a:ext uri="{FF2B5EF4-FFF2-40B4-BE49-F238E27FC236}">
                <a16:creationId xmlns:a16="http://schemas.microsoft.com/office/drawing/2014/main" id="{6B2771C2-BB63-67AC-C51E-9980CFB6F821}"/>
              </a:ext>
            </a:extLst>
          </p:cNvPr>
          <p:cNvSpPr/>
          <p:nvPr/>
        </p:nvSpPr>
        <p:spPr>
          <a:xfrm rot="5400000">
            <a:off x="1937214" y="332189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8" name="Bent-Up Arrow 37">
            <a:extLst>
              <a:ext uri="{FF2B5EF4-FFF2-40B4-BE49-F238E27FC236}">
                <a16:creationId xmlns:a16="http://schemas.microsoft.com/office/drawing/2014/main" id="{ABD345D1-7E2C-C6B5-F3DA-D815C051664D}"/>
              </a:ext>
            </a:extLst>
          </p:cNvPr>
          <p:cNvSpPr/>
          <p:nvPr/>
        </p:nvSpPr>
        <p:spPr>
          <a:xfrm rot="5400000">
            <a:off x="1937213" y="391504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9" name="Bent-Up Arrow 38">
            <a:extLst>
              <a:ext uri="{FF2B5EF4-FFF2-40B4-BE49-F238E27FC236}">
                <a16:creationId xmlns:a16="http://schemas.microsoft.com/office/drawing/2014/main" id="{71BACE4C-421D-D3DB-0163-622C503920C9}"/>
              </a:ext>
            </a:extLst>
          </p:cNvPr>
          <p:cNvSpPr/>
          <p:nvPr/>
        </p:nvSpPr>
        <p:spPr>
          <a:xfrm rot="5400000">
            <a:off x="1937213" y="450818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0" name="Bent-Up Arrow 39">
            <a:extLst>
              <a:ext uri="{FF2B5EF4-FFF2-40B4-BE49-F238E27FC236}">
                <a16:creationId xmlns:a16="http://schemas.microsoft.com/office/drawing/2014/main" id="{3AEB1582-73CF-B005-FD90-91AAD36467EF}"/>
              </a:ext>
            </a:extLst>
          </p:cNvPr>
          <p:cNvSpPr/>
          <p:nvPr/>
        </p:nvSpPr>
        <p:spPr>
          <a:xfrm rot="5400000">
            <a:off x="1937213" y="510132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1FB5AB99-0599-466D-9CBC-8C674651E3F4}"/>
              </a:ext>
            </a:extLst>
          </p:cNvPr>
          <p:cNvSpPr/>
          <p:nvPr/>
        </p:nvSpPr>
        <p:spPr>
          <a:xfrm>
            <a:off x="2422683" y="3447544"/>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928338BC-A11B-AAF9-FA60-09AAAD7E9541}"/>
              </a:ext>
            </a:extLst>
          </p:cNvPr>
          <p:cNvSpPr/>
          <p:nvPr/>
        </p:nvSpPr>
        <p:spPr>
          <a:xfrm>
            <a:off x="2422682" y="405740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26AEB6BE-43AF-8D89-8BE0-508A3C139A5E}"/>
              </a:ext>
            </a:extLst>
          </p:cNvPr>
          <p:cNvSpPr/>
          <p:nvPr/>
        </p:nvSpPr>
        <p:spPr>
          <a:xfrm>
            <a:off x="2422682" y="528406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Multi-Frame </a:t>
            </a:r>
            <a:r>
              <a:rPr lang="en-US" sz="1250" dirty="0">
                <a:solidFill>
                  <a:schemeClr val="tx1">
                    <a:lumMod val="85000"/>
                    <a:lumOff val="15000"/>
                  </a:schemeClr>
                </a:solidFill>
              </a:rPr>
              <a:t>Pooling for Videos</a:t>
            </a:r>
          </a:p>
        </p:txBody>
      </p:sp>
      <p:sp>
        <p:nvSpPr>
          <p:cNvPr id="44" name="Rounded Rectangle 43">
            <a:extLst>
              <a:ext uri="{FF2B5EF4-FFF2-40B4-BE49-F238E27FC236}">
                <a16:creationId xmlns:a16="http://schemas.microsoft.com/office/drawing/2014/main" id="{092E37A8-0D18-A647-5D59-0334FA468C2D}"/>
              </a:ext>
            </a:extLst>
          </p:cNvPr>
          <p:cNvSpPr/>
          <p:nvPr/>
        </p:nvSpPr>
        <p:spPr>
          <a:xfrm>
            <a:off x="2422682" y="4669539"/>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6A00FC9-0C12-4AEB-944C-F76453733284}"/>
              </a:ext>
            </a:extLst>
          </p:cNvPr>
          <p:cNvSpPr txBox="1"/>
          <p:nvPr/>
        </p:nvSpPr>
        <p:spPr>
          <a:xfrm>
            <a:off x="4191000" y="1647997"/>
            <a:ext cx="4088027" cy="338554"/>
          </a:xfrm>
          <a:prstGeom prst="rect">
            <a:avLst/>
          </a:prstGeom>
          <a:noFill/>
        </p:spPr>
        <p:txBody>
          <a:bodyPr wrap="square">
            <a:spAutoFit/>
          </a:bodyPr>
          <a:lstStyle/>
          <a:p>
            <a:pPr lvl="0" algn="ctr"/>
            <a:r>
              <a:rPr lang="en-US" sz="1600" dirty="0"/>
              <a:t>Semantic Consistency for Fake News Detection</a:t>
            </a:r>
          </a:p>
        </p:txBody>
      </p:sp>
      <p:sp>
        <p:nvSpPr>
          <p:cNvPr id="46" name="Bent-Up Arrow 45">
            <a:extLst>
              <a:ext uri="{FF2B5EF4-FFF2-40B4-BE49-F238E27FC236}">
                <a16:creationId xmlns:a16="http://schemas.microsoft.com/office/drawing/2014/main" id="{1C75CFAC-66DE-B0C7-3488-551C8F28B29D}"/>
              </a:ext>
            </a:extLst>
          </p:cNvPr>
          <p:cNvSpPr/>
          <p:nvPr/>
        </p:nvSpPr>
        <p:spPr>
          <a:xfrm rot="5400000">
            <a:off x="5080524" y="33260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7" name="Bent-Up Arrow 46">
            <a:extLst>
              <a:ext uri="{FF2B5EF4-FFF2-40B4-BE49-F238E27FC236}">
                <a16:creationId xmlns:a16="http://schemas.microsoft.com/office/drawing/2014/main" id="{9AB160CE-DF69-FCDC-60FB-EC90FA25347D}"/>
              </a:ext>
            </a:extLst>
          </p:cNvPr>
          <p:cNvSpPr/>
          <p:nvPr/>
        </p:nvSpPr>
        <p:spPr>
          <a:xfrm rot="5400000">
            <a:off x="5080523" y="3919157"/>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8" name="Bent-Up Arrow 47">
            <a:extLst>
              <a:ext uri="{FF2B5EF4-FFF2-40B4-BE49-F238E27FC236}">
                <a16:creationId xmlns:a16="http://schemas.microsoft.com/office/drawing/2014/main" id="{1C66B124-F9A5-5BB1-42AD-19494C7E94C8}"/>
              </a:ext>
            </a:extLst>
          </p:cNvPr>
          <p:cNvSpPr/>
          <p:nvPr/>
        </p:nvSpPr>
        <p:spPr>
          <a:xfrm rot="5400000">
            <a:off x="5080523" y="4512300"/>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9" name="Bent-Up Arrow 48">
            <a:extLst>
              <a:ext uri="{FF2B5EF4-FFF2-40B4-BE49-F238E27FC236}">
                <a16:creationId xmlns:a16="http://schemas.microsoft.com/office/drawing/2014/main" id="{DB109280-7470-519B-CDC4-103673D83018}"/>
              </a:ext>
            </a:extLst>
          </p:cNvPr>
          <p:cNvSpPr/>
          <p:nvPr/>
        </p:nvSpPr>
        <p:spPr>
          <a:xfrm rot="5400000">
            <a:off x="5080523" y="5105443"/>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0D0B541F-DED9-B05A-4093-AEB2C9FC2B66}"/>
              </a:ext>
            </a:extLst>
          </p:cNvPr>
          <p:cNvSpPr/>
          <p:nvPr/>
        </p:nvSpPr>
        <p:spPr>
          <a:xfrm>
            <a:off x="5565993" y="3451660"/>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Textual Knowledge</a:t>
            </a:r>
          </a:p>
        </p:txBody>
      </p:sp>
      <p:sp>
        <p:nvSpPr>
          <p:cNvPr id="51" name="Rounded Rectangle 50">
            <a:extLst>
              <a:ext uri="{FF2B5EF4-FFF2-40B4-BE49-F238E27FC236}">
                <a16:creationId xmlns:a16="http://schemas.microsoft.com/office/drawing/2014/main" id="{D7016A5D-908A-4387-E5DE-577155E4BEB4}"/>
              </a:ext>
            </a:extLst>
          </p:cNvPr>
          <p:cNvSpPr/>
          <p:nvPr/>
        </p:nvSpPr>
        <p:spPr>
          <a:xfrm>
            <a:off x="5565992" y="406151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Structural Knowledge</a:t>
            </a:r>
          </a:p>
        </p:txBody>
      </p:sp>
      <p:sp>
        <p:nvSpPr>
          <p:cNvPr id="52" name="Rounded Rectangle 51">
            <a:extLst>
              <a:ext uri="{FF2B5EF4-FFF2-40B4-BE49-F238E27FC236}">
                <a16:creationId xmlns:a16="http://schemas.microsoft.com/office/drawing/2014/main" id="{81C6B3D2-93F0-14A6-970A-E322C912932F}"/>
              </a:ext>
            </a:extLst>
          </p:cNvPr>
          <p:cNvSpPr/>
          <p:nvPr/>
        </p:nvSpPr>
        <p:spPr>
          <a:xfrm>
            <a:off x="5565992" y="528817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rPr>
              <a:t>Entity/Event/</a:t>
            </a:r>
          </a:p>
          <a:p>
            <a:pPr algn="ctr"/>
            <a:r>
              <a:rPr lang="en-US" sz="1250" dirty="0">
                <a:solidFill>
                  <a:schemeClr val="tx1">
                    <a:lumMod val="85000"/>
                    <a:lumOff val="15000"/>
                  </a:schemeClr>
                </a:solidFill>
              </a:rPr>
              <a:t>Claim Level Linking </a:t>
            </a:r>
          </a:p>
        </p:txBody>
      </p:sp>
      <p:sp>
        <p:nvSpPr>
          <p:cNvPr id="53" name="Rounded Rectangle 52">
            <a:extLst>
              <a:ext uri="{FF2B5EF4-FFF2-40B4-BE49-F238E27FC236}">
                <a16:creationId xmlns:a16="http://schemas.microsoft.com/office/drawing/2014/main" id="{393D1603-2F2F-CB5E-72C7-C04421128A56}"/>
              </a:ext>
            </a:extLst>
          </p:cNvPr>
          <p:cNvSpPr/>
          <p:nvPr/>
        </p:nvSpPr>
        <p:spPr>
          <a:xfrm>
            <a:off x="5565992" y="4673655"/>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85000"/>
                    <a:lumOff val="15000"/>
                  </a:schemeClr>
                </a:solidFill>
              </a:rPr>
              <a:t>Heterogeneous</a:t>
            </a:r>
          </a:p>
          <a:p>
            <a:pPr algn="ctr"/>
            <a:r>
              <a:rPr lang="en-US" sz="1550" dirty="0">
                <a:solidFill>
                  <a:schemeClr val="tx1">
                    <a:lumMod val="85000"/>
                    <a:lumOff val="15000"/>
                  </a:schemeClr>
                </a:solidFill>
              </a:rPr>
              <a:t>Representation</a:t>
            </a:r>
          </a:p>
        </p:txBody>
      </p:sp>
      <p:sp>
        <p:nvSpPr>
          <p:cNvPr id="62" name="Bent-Up Arrow 61">
            <a:extLst>
              <a:ext uri="{FF2B5EF4-FFF2-40B4-BE49-F238E27FC236}">
                <a16:creationId xmlns:a16="http://schemas.microsoft.com/office/drawing/2014/main" id="{A2DE4A99-185F-88D5-F9A2-4F305BC81A53}"/>
              </a:ext>
            </a:extLst>
          </p:cNvPr>
          <p:cNvSpPr/>
          <p:nvPr/>
        </p:nvSpPr>
        <p:spPr>
          <a:xfrm rot="5400000">
            <a:off x="8069927" y="3363085"/>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3" name="Bent-Up Arrow 62">
            <a:extLst>
              <a:ext uri="{FF2B5EF4-FFF2-40B4-BE49-F238E27FC236}">
                <a16:creationId xmlns:a16="http://schemas.microsoft.com/office/drawing/2014/main" id="{56E9A10E-2F5F-1553-97F3-14D1F6496FB3}"/>
              </a:ext>
            </a:extLst>
          </p:cNvPr>
          <p:cNvSpPr/>
          <p:nvPr/>
        </p:nvSpPr>
        <p:spPr>
          <a:xfrm rot="5400000">
            <a:off x="8069926" y="3956228"/>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4" name="Bent-Up Arrow 63">
            <a:extLst>
              <a:ext uri="{FF2B5EF4-FFF2-40B4-BE49-F238E27FC236}">
                <a16:creationId xmlns:a16="http://schemas.microsoft.com/office/drawing/2014/main" id="{D0618EE2-2F38-2251-D2B9-7D5A697783E7}"/>
              </a:ext>
            </a:extLst>
          </p:cNvPr>
          <p:cNvSpPr/>
          <p:nvPr/>
        </p:nvSpPr>
        <p:spPr>
          <a:xfrm rot="5400000">
            <a:off x="8069926" y="4549371"/>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5" name="Bent-Up Arrow 64">
            <a:extLst>
              <a:ext uri="{FF2B5EF4-FFF2-40B4-BE49-F238E27FC236}">
                <a16:creationId xmlns:a16="http://schemas.microsoft.com/office/drawing/2014/main" id="{BC9F249A-B937-B57C-5D7F-ABDEA19E3515}"/>
              </a:ext>
            </a:extLst>
          </p:cNvPr>
          <p:cNvSpPr/>
          <p:nvPr/>
        </p:nvSpPr>
        <p:spPr>
          <a:xfrm rot="5400000">
            <a:off x="8069926" y="5142514"/>
            <a:ext cx="642937" cy="278577"/>
          </a:xfrm>
          <a:prstGeom prst="bentUpArrow">
            <a:avLst>
              <a:gd name="adj1" fmla="val 7334"/>
              <a:gd name="adj2" fmla="val 13182"/>
              <a:gd name="adj3" fmla="val 25000"/>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860E1F69-2B6E-FA43-9FA5-3F735E74291A}"/>
              </a:ext>
            </a:extLst>
          </p:cNvPr>
          <p:cNvSpPr/>
          <p:nvPr/>
        </p:nvSpPr>
        <p:spPr>
          <a:xfrm>
            <a:off x="8555396" y="3488731"/>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D0C221D-E18A-88FD-6D14-6FCFE855516D}"/>
              </a:ext>
            </a:extLst>
          </p:cNvPr>
          <p:cNvSpPr/>
          <p:nvPr/>
        </p:nvSpPr>
        <p:spPr>
          <a:xfrm>
            <a:off x="8555395" y="4098587"/>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Reader</a:t>
            </a:r>
          </a:p>
          <a:p>
            <a:pPr algn="ctr"/>
            <a:r>
              <a:rPr lang="en-US" sz="1600" dirty="0">
                <a:solidFill>
                  <a:schemeClr val="tx1">
                    <a:lumMod val="85000"/>
                    <a:lumOff val="15000"/>
                  </a:schemeClr>
                </a:solidFill>
              </a:rPr>
              <a:t>Comments</a:t>
            </a:r>
          </a:p>
        </p:txBody>
      </p:sp>
      <p:sp>
        <p:nvSpPr>
          <p:cNvPr id="68" name="Rounded Rectangle 67">
            <a:extLst>
              <a:ext uri="{FF2B5EF4-FFF2-40B4-BE49-F238E27FC236}">
                <a16:creationId xmlns:a16="http://schemas.microsoft.com/office/drawing/2014/main" id="{E8DC54D0-7731-140B-6E17-7AECFBBF0556}"/>
              </a:ext>
            </a:extLst>
          </p:cNvPr>
          <p:cNvSpPr/>
          <p:nvPr/>
        </p:nvSpPr>
        <p:spPr>
          <a:xfrm>
            <a:off x="8555395" y="5325248"/>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D4667AC-E8FD-5439-786B-BC1E0EDA1BD1}"/>
              </a:ext>
            </a:extLst>
          </p:cNvPr>
          <p:cNvSpPr/>
          <p:nvPr/>
        </p:nvSpPr>
        <p:spPr>
          <a:xfrm>
            <a:off x="8555395" y="4710726"/>
            <a:ext cx="1457163" cy="5560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1B7F94F-2BD8-82EC-56E0-37C5AFEB6C7D}"/>
              </a:ext>
            </a:extLst>
          </p:cNvPr>
          <p:cNvCxnSpPr>
            <a:cxnSpLocks/>
            <a:endCxn id="21" idx="2"/>
          </p:cNvCxnSpPr>
          <p:nvPr/>
        </p:nvCxnSpPr>
        <p:spPr>
          <a:xfrm flipV="1">
            <a:off x="5923705" y="2161761"/>
            <a:ext cx="311308" cy="36720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C98749-BD48-6E40-063E-03CB7F507D64}"/>
              </a:ext>
            </a:extLst>
          </p:cNvPr>
          <p:cNvCxnSpPr>
            <a:cxnSpLocks/>
            <a:endCxn id="21" idx="2"/>
          </p:cNvCxnSpPr>
          <p:nvPr/>
        </p:nvCxnSpPr>
        <p:spPr>
          <a:xfrm flipV="1">
            <a:off x="3985122" y="2161761"/>
            <a:ext cx="2249891" cy="32785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820A67-B6EC-76A6-E0C1-317E191B01AF}"/>
              </a:ext>
            </a:extLst>
          </p:cNvPr>
          <p:cNvCxnSpPr>
            <a:cxnSpLocks/>
            <a:endCxn id="21" idx="2"/>
          </p:cNvCxnSpPr>
          <p:nvPr/>
        </p:nvCxnSpPr>
        <p:spPr>
          <a:xfrm flipH="1" flipV="1">
            <a:off x="6235013" y="2161761"/>
            <a:ext cx="1916977" cy="34737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E56D6B1-F88F-6C0B-ADF3-CC327C656E92}"/>
              </a:ext>
            </a:extLst>
          </p:cNvPr>
          <p:cNvSpPr txBox="1"/>
          <p:nvPr/>
        </p:nvSpPr>
        <p:spPr>
          <a:xfrm>
            <a:off x="2313777" y="3475859"/>
            <a:ext cx="1671345" cy="446276"/>
          </a:xfrm>
          <a:prstGeom prst="rect">
            <a:avLst/>
          </a:prstGeom>
          <a:noFill/>
        </p:spPr>
        <p:txBody>
          <a:bodyPr wrap="square" rtlCol="0">
            <a:spAutoFit/>
          </a:bodyPr>
          <a:lstStyle/>
          <a:p>
            <a:pPr algn="ctr"/>
            <a:r>
              <a:rPr lang="en-US" sz="1200" dirty="0"/>
              <a:t>Attention-Guided</a:t>
            </a:r>
          </a:p>
          <a:p>
            <a:pPr algn="ctr"/>
            <a:r>
              <a:rPr lang="en-US" sz="1100" dirty="0"/>
              <a:t>Cross-Modal Interaction</a:t>
            </a:r>
          </a:p>
        </p:txBody>
      </p:sp>
      <p:sp>
        <p:nvSpPr>
          <p:cNvPr id="84" name="TextBox 83">
            <a:extLst>
              <a:ext uri="{FF2B5EF4-FFF2-40B4-BE49-F238E27FC236}">
                <a16:creationId xmlns:a16="http://schemas.microsoft.com/office/drawing/2014/main" id="{6103AECF-E4AD-1566-F322-47B4066E2C85}"/>
              </a:ext>
            </a:extLst>
          </p:cNvPr>
          <p:cNvSpPr txBox="1"/>
          <p:nvPr/>
        </p:nvSpPr>
        <p:spPr>
          <a:xfrm>
            <a:off x="2447394" y="4177204"/>
            <a:ext cx="1457163" cy="338554"/>
          </a:xfrm>
          <a:prstGeom prst="rect">
            <a:avLst/>
          </a:prstGeom>
          <a:noFill/>
        </p:spPr>
        <p:txBody>
          <a:bodyPr wrap="square" rtlCol="0">
            <a:spAutoFit/>
          </a:bodyPr>
          <a:lstStyle/>
          <a:p>
            <a:pPr algn="ctr"/>
            <a:r>
              <a:rPr lang="en-US" sz="1600" dirty="0"/>
              <a:t>CLIP encoders</a:t>
            </a:r>
          </a:p>
        </p:txBody>
      </p:sp>
      <p:sp>
        <p:nvSpPr>
          <p:cNvPr id="85" name="TextBox 84">
            <a:extLst>
              <a:ext uri="{FF2B5EF4-FFF2-40B4-BE49-F238E27FC236}">
                <a16:creationId xmlns:a16="http://schemas.microsoft.com/office/drawing/2014/main" id="{1688A105-8774-D346-A556-BD834C099134}"/>
              </a:ext>
            </a:extLst>
          </p:cNvPr>
          <p:cNvSpPr txBox="1"/>
          <p:nvPr/>
        </p:nvSpPr>
        <p:spPr>
          <a:xfrm>
            <a:off x="2366828" y="4653860"/>
            <a:ext cx="1618294" cy="584775"/>
          </a:xfrm>
          <a:prstGeom prst="rect">
            <a:avLst/>
          </a:prstGeom>
          <a:noFill/>
        </p:spPr>
        <p:txBody>
          <a:bodyPr wrap="square" rtlCol="0">
            <a:spAutoFit/>
          </a:bodyPr>
          <a:lstStyle/>
          <a:p>
            <a:pPr algn="ctr"/>
            <a:r>
              <a:rPr lang="en-US" sz="1600" dirty="0"/>
              <a:t>IE/AMR graph reasoning</a:t>
            </a:r>
          </a:p>
        </p:txBody>
      </p:sp>
      <p:sp>
        <p:nvSpPr>
          <p:cNvPr id="86" name="TextBox 85">
            <a:extLst>
              <a:ext uri="{FF2B5EF4-FFF2-40B4-BE49-F238E27FC236}">
                <a16:creationId xmlns:a16="http://schemas.microsoft.com/office/drawing/2014/main" id="{28601857-C09D-8328-1376-CF18248234E1}"/>
              </a:ext>
            </a:extLst>
          </p:cNvPr>
          <p:cNvSpPr txBox="1"/>
          <p:nvPr/>
        </p:nvSpPr>
        <p:spPr>
          <a:xfrm>
            <a:off x="8544751" y="5296518"/>
            <a:ext cx="1457163" cy="584775"/>
          </a:xfrm>
          <a:prstGeom prst="rect">
            <a:avLst/>
          </a:prstGeom>
          <a:noFill/>
        </p:spPr>
        <p:txBody>
          <a:bodyPr wrap="square" rtlCol="0">
            <a:spAutoFit/>
          </a:bodyPr>
          <a:lstStyle/>
          <a:p>
            <a:pPr algn="ctr"/>
            <a:r>
              <a:rPr lang="en-US" sz="1600" dirty="0"/>
              <a:t>User Preference</a:t>
            </a:r>
          </a:p>
        </p:txBody>
      </p:sp>
      <p:sp>
        <p:nvSpPr>
          <p:cNvPr id="87" name="TextBox 86">
            <a:extLst>
              <a:ext uri="{FF2B5EF4-FFF2-40B4-BE49-F238E27FC236}">
                <a16:creationId xmlns:a16="http://schemas.microsoft.com/office/drawing/2014/main" id="{15BC2BEC-F364-04BE-6DAE-9E6310F70B14}"/>
              </a:ext>
            </a:extLst>
          </p:cNvPr>
          <p:cNvSpPr txBox="1"/>
          <p:nvPr/>
        </p:nvSpPr>
        <p:spPr>
          <a:xfrm>
            <a:off x="8544750" y="3464384"/>
            <a:ext cx="1457163" cy="553998"/>
          </a:xfrm>
          <a:prstGeom prst="rect">
            <a:avLst/>
          </a:prstGeom>
          <a:noFill/>
        </p:spPr>
        <p:txBody>
          <a:bodyPr wrap="square" rtlCol="0">
            <a:spAutoFit/>
          </a:bodyPr>
          <a:lstStyle/>
          <a:p>
            <a:pPr algn="ctr"/>
            <a:r>
              <a:rPr lang="en-US" sz="1500" dirty="0"/>
              <a:t>Cross-Doc </a:t>
            </a:r>
          </a:p>
          <a:p>
            <a:pPr algn="ctr"/>
            <a:r>
              <a:rPr lang="en-US" sz="1500" dirty="0"/>
              <a:t>News Cluster</a:t>
            </a:r>
          </a:p>
        </p:txBody>
      </p:sp>
      <p:sp>
        <p:nvSpPr>
          <p:cNvPr id="88" name="TextBox 87">
            <a:extLst>
              <a:ext uri="{FF2B5EF4-FFF2-40B4-BE49-F238E27FC236}">
                <a16:creationId xmlns:a16="http://schemas.microsoft.com/office/drawing/2014/main" id="{47568A96-4211-6BB2-0D61-AEE633FE4C09}"/>
              </a:ext>
            </a:extLst>
          </p:cNvPr>
          <p:cNvSpPr txBox="1"/>
          <p:nvPr/>
        </p:nvSpPr>
        <p:spPr>
          <a:xfrm>
            <a:off x="8572024" y="4684900"/>
            <a:ext cx="1457163" cy="584775"/>
          </a:xfrm>
          <a:prstGeom prst="rect">
            <a:avLst/>
          </a:prstGeom>
          <a:noFill/>
        </p:spPr>
        <p:txBody>
          <a:bodyPr wrap="square" rtlCol="0">
            <a:spAutoFit/>
          </a:bodyPr>
          <a:lstStyle/>
          <a:p>
            <a:pPr algn="ctr"/>
            <a:r>
              <a:rPr lang="en-US" sz="1600" dirty="0"/>
              <a:t>Propagation Pattern</a:t>
            </a:r>
          </a:p>
        </p:txBody>
      </p:sp>
      <p:sp>
        <p:nvSpPr>
          <p:cNvPr id="93" name="Rounded Rectangle 92">
            <a:extLst>
              <a:ext uri="{FF2B5EF4-FFF2-40B4-BE49-F238E27FC236}">
                <a16:creationId xmlns:a16="http://schemas.microsoft.com/office/drawing/2014/main" id="{5319630E-8A2C-C134-D846-E5F29026C568}"/>
              </a:ext>
            </a:extLst>
          </p:cNvPr>
          <p:cNvSpPr/>
          <p:nvPr/>
        </p:nvSpPr>
        <p:spPr>
          <a:xfrm>
            <a:off x="1730326" y="2161761"/>
            <a:ext cx="2658794" cy="3943617"/>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5589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1423720" cy="765278"/>
          </a:xfrm>
        </p:spPr>
        <p:txBody>
          <a:bodyPr>
            <a:noAutofit/>
          </a:bodyPr>
          <a:lstStyle/>
          <a:p>
            <a:r>
              <a:rPr lang="en-US" sz="3300" dirty="0"/>
              <a:t>Cross-Media Misinformation Problem: De-Contextualization</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84</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09518"/>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Contents are real, but mismatched from the appropriate context</a:t>
            </a:r>
          </a:p>
          <a:p>
            <a:pPr marL="0" indent="0">
              <a:spcBef>
                <a:spcPts val="100"/>
              </a:spcBef>
              <a:buFont typeface="Arial" panose="020B0604020202020204" pitchFamily="34" charset="0"/>
              <a:buNone/>
            </a:pPr>
            <a:r>
              <a:rPr lang="en-US" b="1" dirty="0">
                <a:solidFill>
                  <a:srgbClr val="6C7690"/>
                </a:solidFill>
              </a:rPr>
              <a:t>                                  </a:t>
            </a:r>
            <a:endParaRPr lang="en-US" sz="2100" b="1" dirty="0">
              <a:solidFill>
                <a:srgbClr val="6C7690"/>
              </a:solidFill>
            </a:endParaRPr>
          </a:p>
        </p:txBody>
      </p:sp>
      <p:sp>
        <p:nvSpPr>
          <p:cNvPr id="14" name="TextBox 13">
            <a:extLst>
              <a:ext uri="{FF2B5EF4-FFF2-40B4-BE49-F238E27FC236}">
                <a16:creationId xmlns:a16="http://schemas.microsoft.com/office/drawing/2014/main" id="{0DC52A80-7104-4542-A64F-FC59E27C31FA}"/>
              </a:ext>
            </a:extLst>
          </p:cNvPr>
          <p:cNvSpPr txBox="1"/>
          <p:nvPr/>
        </p:nvSpPr>
        <p:spPr>
          <a:xfrm>
            <a:off x="670934" y="5839487"/>
            <a:ext cx="11423720" cy="923330"/>
          </a:xfrm>
          <a:prstGeom prst="rect">
            <a:avLst/>
          </a:prstGeom>
          <a:noFill/>
        </p:spPr>
        <p:txBody>
          <a:bodyPr wrap="square" rtlCol="0">
            <a:spAutoFit/>
          </a:bodyPr>
          <a:lstStyle/>
          <a:p>
            <a:r>
              <a:rPr lang="en-US" dirty="0">
                <a:highlight>
                  <a:srgbClr val="FFFF00"/>
                </a:highlight>
              </a:rPr>
              <a:t>Huang, M and Jia, S. and Chang M.C. and </a:t>
            </a:r>
            <a:r>
              <a:rPr lang="en-US" dirty="0" err="1">
                <a:highlight>
                  <a:srgbClr val="FFFF00"/>
                </a:highlight>
              </a:rPr>
              <a:t>Lyu</a:t>
            </a:r>
            <a:r>
              <a:rPr lang="en-US" dirty="0">
                <a:highlight>
                  <a:srgbClr val="FFFF00"/>
                </a:highlight>
              </a:rPr>
              <a:t>, S. Text-Image De-Contextualization Detection Using Vision-Language Models</a:t>
            </a:r>
            <a:r>
              <a:rPr lang="en-US" b="1" dirty="0">
                <a:highlight>
                  <a:srgbClr val="FFFF00"/>
                </a:highlight>
              </a:rPr>
              <a:t>. </a:t>
            </a:r>
            <a:r>
              <a:rPr lang="en-US" dirty="0">
                <a:highlight>
                  <a:srgbClr val="FFFF00"/>
                </a:highlight>
              </a:rPr>
              <a:t>Proceedings of the 30th ACM International Conference on Information and Knowledge Management (ICASSP’22),</a:t>
            </a:r>
          </a:p>
        </p:txBody>
      </p:sp>
      <p:pic>
        <p:nvPicPr>
          <p:cNvPr id="8" name="Picture 7">
            <a:extLst>
              <a:ext uri="{FF2B5EF4-FFF2-40B4-BE49-F238E27FC236}">
                <a16:creationId xmlns:a16="http://schemas.microsoft.com/office/drawing/2014/main" id="{8716DB5A-1D59-8D94-F4C2-AF6B70358368}"/>
              </a:ext>
            </a:extLst>
          </p:cNvPr>
          <p:cNvPicPr>
            <a:picLocks noChangeAspect="1"/>
          </p:cNvPicPr>
          <p:nvPr/>
        </p:nvPicPr>
        <p:blipFill rotWithShape="1">
          <a:blip r:embed="rId4"/>
          <a:srcRect l="45829"/>
          <a:stretch/>
        </p:blipFill>
        <p:spPr>
          <a:xfrm>
            <a:off x="742375" y="2254749"/>
            <a:ext cx="2652136" cy="3450000"/>
          </a:xfrm>
          <a:prstGeom prst="rect">
            <a:avLst/>
          </a:prstGeom>
        </p:spPr>
      </p:pic>
      <p:sp>
        <p:nvSpPr>
          <p:cNvPr id="9" name="TextBox 8">
            <a:extLst>
              <a:ext uri="{FF2B5EF4-FFF2-40B4-BE49-F238E27FC236}">
                <a16:creationId xmlns:a16="http://schemas.microsoft.com/office/drawing/2014/main" id="{A7A9BAB9-B2A6-2460-0C78-F2CE5E74335C}"/>
              </a:ext>
            </a:extLst>
          </p:cNvPr>
          <p:cNvSpPr txBox="1"/>
          <p:nvPr/>
        </p:nvSpPr>
        <p:spPr>
          <a:xfrm>
            <a:off x="3715485" y="2593677"/>
            <a:ext cx="4028340" cy="2800767"/>
          </a:xfrm>
          <a:prstGeom prst="rect">
            <a:avLst/>
          </a:prstGeom>
          <a:noFill/>
        </p:spPr>
        <p:txBody>
          <a:bodyPr wrap="square" rtlCol="0">
            <a:spAutoFit/>
          </a:bodyPr>
          <a:lstStyle/>
          <a:p>
            <a:r>
              <a:rPr lang="en-US" sz="2100" u="sng" dirty="0"/>
              <a:t>Ex</a:t>
            </a:r>
            <a:r>
              <a:rPr lang="en-US" sz="2100" dirty="0"/>
              <a:t>:</a:t>
            </a:r>
          </a:p>
          <a:p>
            <a:pPr marL="285750" indent="-285750">
              <a:buFont typeface="Arial" panose="020B0604020202020204" pitchFamily="34" charset="0"/>
              <a:buChar char="•"/>
            </a:pPr>
            <a:r>
              <a:rPr lang="en-US" sz="2100" dirty="0"/>
              <a:t>The photo was taken in a Hindu religious celebration festival</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2100" dirty="0"/>
              <a:t>The news post falsely claims that Indians were frustrated with COVID-19, and throwing away religious figures for failing to protect them against the virus</a:t>
            </a:r>
          </a:p>
        </p:txBody>
      </p:sp>
    </p:spTree>
    <p:extLst>
      <p:ext uri="{BB962C8B-B14F-4D97-AF65-F5344CB8AC3E}">
        <p14:creationId xmlns:p14="http://schemas.microsoft.com/office/powerpoint/2010/main" val="3422666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34904" y="577362"/>
            <a:ext cx="11880920" cy="765278"/>
          </a:xfrm>
        </p:spPr>
        <p:txBody>
          <a:bodyPr>
            <a:noAutofit/>
          </a:bodyPr>
          <a:lstStyle/>
          <a:p>
            <a:r>
              <a:rPr lang="en-US" sz="3050" dirty="0"/>
              <a:t>Cross-Media Misinformation Problem: Semantic Gaps</a:t>
            </a:r>
            <a:r>
              <a:rPr lang="en-US" sz="2800" dirty="0"/>
              <a:t> or </a:t>
            </a:r>
            <a:r>
              <a:rPr lang="en-US" sz="3050" dirty="0"/>
              <a:t>Inconsistency</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85</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38094"/>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US" b="1" dirty="0">
                <a:solidFill>
                  <a:srgbClr val="6C7690"/>
                </a:solidFill>
              </a:rPr>
              <a:t>Semantic gaps or inconsistency may be particularly apparent in sloppy journalism or cases when parts of the text, image or video are fabricated from a fake news  </a:t>
            </a:r>
          </a:p>
          <a:p>
            <a:pPr marL="0" indent="0">
              <a:spcBef>
                <a:spcPts val="200"/>
              </a:spcBef>
              <a:buNone/>
            </a:pPr>
            <a:r>
              <a:rPr lang="en-US" b="1" dirty="0">
                <a:solidFill>
                  <a:srgbClr val="6C7690"/>
                </a:solidFill>
              </a:rPr>
              <a:t>                                                                               generator model.</a:t>
            </a:r>
          </a:p>
        </p:txBody>
      </p:sp>
      <p:pic>
        <p:nvPicPr>
          <p:cNvPr id="9" name="Picture 8">
            <a:extLst>
              <a:ext uri="{FF2B5EF4-FFF2-40B4-BE49-F238E27FC236}">
                <a16:creationId xmlns:a16="http://schemas.microsoft.com/office/drawing/2014/main" id="{5E1ED17E-AC76-C55A-3C13-363A8C9F4287}"/>
              </a:ext>
            </a:extLst>
          </p:cNvPr>
          <p:cNvPicPr>
            <a:picLocks noChangeAspect="1"/>
          </p:cNvPicPr>
          <p:nvPr/>
        </p:nvPicPr>
        <p:blipFill>
          <a:blip r:embed="rId5"/>
          <a:stretch>
            <a:fillRect/>
          </a:stretch>
        </p:blipFill>
        <p:spPr>
          <a:xfrm>
            <a:off x="656647" y="2473925"/>
            <a:ext cx="4978400" cy="3073400"/>
          </a:xfrm>
          <a:prstGeom prst="rect">
            <a:avLst/>
          </a:prstGeom>
        </p:spPr>
      </p:pic>
      <p:sp>
        <p:nvSpPr>
          <p:cNvPr id="12" name="TextBox 11">
            <a:extLst>
              <a:ext uri="{FF2B5EF4-FFF2-40B4-BE49-F238E27FC236}">
                <a16:creationId xmlns:a16="http://schemas.microsoft.com/office/drawing/2014/main" id="{5441049F-9FD4-CBFE-D90D-9F32F46CE6C9}"/>
              </a:ext>
            </a:extLst>
          </p:cNvPr>
          <p:cNvSpPr txBox="1"/>
          <p:nvPr/>
        </p:nvSpPr>
        <p:spPr>
          <a:xfrm>
            <a:off x="6108799" y="3329063"/>
            <a:ext cx="4028340" cy="2154436"/>
          </a:xfrm>
          <a:prstGeom prst="rect">
            <a:avLst/>
          </a:prstGeom>
          <a:noFill/>
        </p:spPr>
        <p:txBody>
          <a:bodyPr wrap="square" rtlCol="0">
            <a:spAutoFit/>
          </a:bodyPr>
          <a:lstStyle/>
          <a:p>
            <a:r>
              <a:rPr lang="en-US" sz="2100" u="sng" dirty="0"/>
              <a:t>Ex</a:t>
            </a:r>
            <a:r>
              <a:rPr lang="en-US" sz="2100" dirty="0"/>
              <a:t>:</a:t>
            </a:r>
          </a:p>
          <a:p>
            <a:pPr marL="285750" indent="-285750">
              <a:buFont typeface="Arial" panose="020B0604020202020204" pitchFamily="34" charset="0"/>
              <a:buChar char="•"/>
            </a:pPr>
            <a:r>
              <a:rPr lang="en-US" sz="2100" dirty="0"/>
              <a:t>Main text body talks about Brexit from the European Union.</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2100" dirty="0"/>
              <a:t>Caption appears to talk about internal affairs of the British Parliament instead (unrelated).</a:t>
            </a:r>
          </a:p>
        </p:txBody>
      </p:sp>
      <p:sp>
        <p:nvSpPr>
          <p:cNvPr id="10" name="TextBox 9">
            <a:extLst>
              <a:ext uri="{FF2B5EF4-FFF2-40B4-BE49-F238E27FC236}">
                <a16:creationId xmlns:a16="http://schemas.microsoft.com/office/drawing/2014/main" id="{5C94E210-1E11-4B22-51DC-A08A8FC1648E}"/>
              </a:ext>
            </a:extLst>
          </p:cNvPr>
          <p:cNvSpPr txBox="1"/>
          <p:nvPr/>
        </p:nvSpPr>
        <p:spPr>
          <a:xfrm>
            <a:off x="670934" y="5839487"/>
            <a:ext cx="10850131" cy="646331"/>
          </a:xfrm>
          <a:prstGeom prst="rect">
            <a:avLst/>
          </a:prstGeom>
          <a:noFill/>
        </p:spPr>
        <p:txBody>
          <a:bodyPr wrap="square" rtlCol="0">
            <a:spAutoFit/>
          </a:bodyPr>
          <a:lstStyle/>
          <a:p>
            <a:r>
              <a:rPr lang="en-US" dirty="0">
                <a:highlight>
                  <a:srgbClr val="FFFF00"/>
                </a:highlight>
              </a:rPr>
              <a:t>Tan, R and Plummer, B and </a:t>
            </a:r>
            <a:r>
              <a:rPr lang="en-US" dirty="0" err="1">
                <a:highlight>
                  <a:srgbClr val="FFFF00"/>
                </a:highlight>
              </a:rPr>
              <a:t>Saenko</a:t>
            </a:r>
            <a:r>
              <a:rPr lang="en-US" dirty="0">
                <a:highlight>
                  <a:srgbClr val="FFFF00"/>
                </a:highlight>
              </a:rPr>
              <a:t>, K. Detecting Cross-Modal Inconsistency to Defend Against Neural Fake News</a:t>
            </a:r>
            <a:r>
              <a:rPr lang="en-US" b="1" dirty="0">
                <a:highlight>
                  <a:srgbClr val="FFFF00"/>
                </a:highlight>
              </a:rPr>
              <a:t>. </a:t>
            </a:r>
            <a:r>
              <a:rPr lang="en-US" dirty="0">
                <a:highlight>
                  <a:srgbClr val="FFFF00"/>
                </a:highlight>
              </a:rPr>
              <a:t>Proceedings of the 30th ACM International Conference on Information and Knowledge Management (EMNLP’20),</a:t>
            </a:r>
          </a:p>
        </p:txBody>
      </p:sp>
    </p:spTree>
    <p:extLst>
      <p:ext uri="{BB962C8B-B14F-4D97-AF65-F5344CB8AC3E}">
        <p14:creationId xmlns:p14="http://schemas.microsoft.com/office/powerpoint/2010/main" val="3491759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1423720" cy="765278"/>
          </a:xfrm>
        </p:spPr>
        <p:txBody>
          <a:bodyPr>
            <a:noAutofit/>
          </a:bodyPr>
          <a:lstStyle/>
          <a:p>
            <a:r>
              <a:rPr lang="en-US" sz="3300" dirty="0"/>
              <a:t>Cross-Media Misinformation Detection: Model Architecture</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86</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38094"/>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Design of attention-guided mechanism to capture word-object-interactions</a:t>
            </a:r>
          </a:p>
        </p:txBody>
      </p:sp>
      <p:pic>
        <p:nvPicPr>
          <p:cNvPr id="7" name="Picture 6">
            <a:extLst>
              <a:ext uri="{FF2B5EF4-FFF2-40B4-BE49-F238E27FC236}">
                <a16:creationId xmlns:a16="http://schemas.microsoft.com/office/drawing/2014/main" id="{E8C565D3-A4B3-3F26-A345-AC2CC6E68C2D}"/>
              </a:ext>
            </a:extLst>
          </p:cNvPr>
          <p:cNvPicPr>
            <a:picLocks noChangeAspect="1"/>
          </p:cNvPicPr>
          <p:nvPr/>
        </p:nvPicPr>
        <p:blipFill>
          <a:blip r:embed="rId4"/>
          <a:stretch>
            <a:fillRect/>
          </a:stretch>
        </p:blipFill>
        <p:spPr>
          <a:xfrm>
            <a:off x="575110" y="1956041"/>
            <a:ext cx="8668905" cy="3762995"/>
          </a:xfrm>
          <a:prstGeom prst="rect">
            <a:avLst/>
          </a:prstGeom>
        </p:spPr>
      </p:pic>
      <p:sp>
        <p:nvSpPr>
          <p:cNvPr id="9" name="TextBox 8">
            <a:extLst>
              <a:ext uri="{FF2B5EF4-FFF2-40B4-BE49-F238E27FC236}">
                <a16:creationId xmlns:a16="http://schemas.microsoft.com/office/drawing/2014/main" id="{01E5103F-BB57-4968-F9CA-16D056812917}"/>
              </a:ext>
            </a:extLst>
          </p:cNvPr>
          <p:cNvSpPr txBox="1"/>
          <p:nvPr/>
        </p:nvSpPr>
        <p:spPr>
          <a:xfrm>
            <a:off x="670934" y="5839487"/>
            <a:ext cx="10850131" cy="646331"/>
          </a:xfrm>
          <a:prstGeom prst="rect">
            <a:avLst/>
          </a:prstGeom>
          <a:noFill/>
        </p:spPr>
        <p:txBody>
          <a:bodyPr wrap="square" rtlCol="0">
            <a:spAutoFit/>
          </a:bodyPr>
          <a:lstStyle/>
          <a:p>
            <a:r>
              <a:rPr lang="en-US" dirty="0">
                <a:highlight>
                  <a:srgbClr val="FFFF00"/>
                </a:highlight>
              </a:rPr>
              <a:t>Tan, R and Plummer, B and </a:t>
            </a:r>
            <a:r>
              <a:rPr lang="en-US" dirty="0" err="1">
                <a:highlight>
                  <a:srgbClr val="FFFF00"/>
                </a:highlight>
              </a:rPr>
              <a:t>Saenko</a:t>
            </a:r>
            <a:r>
              <a:rPr lang="en-US" dirty="0">
                <a:highlight>
                  <a:srgbClr val="FFFF00"/>
                </a:highlight>
              </a:rPr>
              <a:t>, K. Detecting Cross-Modal Inconsistency to Defend Against Neural Fake News</a:t>
            </a:r>
            <a:r>
              <a:rPr lang="en-US" b="1" dirty="0">
                <a:highlight>
                  <a:srgbClr val="FFFF00"/>
                </a:highlight>
              </a:rPr>
              <a:t>. </a:t>
            </a:r>
            <a:r>
              <a:rPr lang="en-US" dirty="0">
                <a:highlight>
                  <a:srgbClr val="FFFF00"/>
                </a:highlight>
              </a:rPr>
              <a:t>Proceedings of the 30th ACM International Conference on Information and Knowledge Management (EMNLP’20),</a:t>
            </a:r>
          </a:p>
        </p:txBody>
      </p:sp>
    </p:spTree>
    <p:extLst>
      <p:ext uri="{BB962C8B-B14F-4D97-AF65-F5344CB8AC3E}">
        <p14:creationId xmlns:p14="http://schemas.microsoft.com/office/powerpoint/2010/main" val="3658552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1423720" cy="765278"/>
          </a:xfrm>
        </p:spPr>
        <p:txBody>
          <a:bodyPr>
            <a:noAutofit/>
          </a:bodyPr>
          <a:lstStyle/>
          <a:p>
            <a:r>
              <a:rPr lang="en-US" sz="3300" dirty="0"/>
              <a:t>Cross-Media Misinformation Detection: Model Architecture</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87</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38094"/>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Design of attention-guided mechanism to capture word-object-interactions</a:t>
            </a:r>
          </a:p>
        </p:txBody>
      </p:sp>
      <p:sp>
        <p:nvSpPr>
          <p:cNvPr id="14" name="TextBox 13">
            <a:extLst>
              <a:ext uri="{FF2B5EF4-FFF2-40B4-BE49-F238E27FC236}">
                <a16:creationId xmlns:a16="http://schemas.microsoft.com/office/drawing/2014/main" id="{0DC52A80-7104-4542-A64F-FC59E27C31FA}"/>
              </a:ext>
            </a:extLst>
          </p:cNvPr>
          <p:cNvSpPr txBox="1"/>
          <p:nvPr/>
        </p:nvSpPr>
        <p:spPr>
          <a:xfrm>
            <a:off x="670934" y="5839487"/>
            <a:ext cx="10850131" cy="646331"/>
          </a:xfrm>
          <a:prstGeom prst="rect">
            <a:avLst/>
          </a:prstGeom>
          <a:noFill/>
        </p:spPr>
        <p:txBody>
          <a:bodyPr wrap="square" rtlCol="0">
            <a:spAutoFit/>
          </a:bodyPr>
          <a:lstStyle/>
          <a:p>
            <a:r>
              <a:rPr lang="en-US" dirty="0">
                <a:highlight>
                  <a:srgbClr val="FFFF00"/>
                </a:highlight>
              </a:rPr>
              <a:t>Tan, R and Plummer, B and </a:t>
            </a:r>
            <a:r>
              <a:rPr lang="en-US" dirty="0" err="1">
                <a:highlight>
                  <a:srgbClr val="FFFF00"/>
                </a:highlight>
              </a:rPr>
              <a:t>Saenko</a:t>
            </a:r>
            <a:r>
              <a:rPr lang="en-US" dirty="0">
                <a:highlight>
                  <a:srgbClr val="FFFF00"/>
                </a:highlight>
              </a:rPr>
              <a:t>, K. Detecting Cross-Modal Inconsistency to Defend Against Neural Fake News</a:t>
            </a:r>
            <a:r>
              <a:rPr lang="en-US" b="1" dirty="0">
                <a:highlight>
                  <a:srgbClr val="FFFF00"/>
                </a:highlight>
              </a:rPr>
              <a:t>. </a:t>
            </a:r>
            <a:r>
              <a:rPr lang="en-US" dirty="0">
                <a:highlight>
                  <a:srgbClr val="FFFF00"/>
                </a:highlight>
              </a:rPr>
              <a:t>Proceedings of the 30th ACM International Conference on Information and Knowledge Management (EMNLP’20),</a:t>
            </a:r>
          </a:p>
        </p:txBody>
      </p:sp>
      <p:pic>
        <p:nvPicPr>
          <p:cNvPr id="7" name="Picture 6">
            <a:extLst>
              <a:ext uri="{FF2B5EF4-FFF2-40B4-BE49-F238E27FC236}">
                <a16:creationId xmlns:a16="http://schemas.microsoft.com/office/drawing/2014/main" id="{E8C565D3-A4B3-3F26-A345-AC2CC6E68C2D}"/>
              </a:ext>
            </a:extLst>
          </p:cNvPr>
          <p:cNvPicPr>
            <a:picLocks noChangeAspect="1"/>
          </p:cNvPicPr>
          <p:nvPr/>
        </p:nvPicPr>
        <p:blipFill>
          <a:blip r:embed="rId4"/>
          <a:stretch>
            <a:fillRect/>
          </a:stretch>
        </p:blipFill>
        <p:spPr>
          <a:xfrm>
            <a:off x="575110" y="1956041"/>
            <a:ext cx="8668905" cy="3762995"/>
          </a:xfrm>
          <a:prstGeom prst="rect">
            <a:avLst/>
          </a:prstGeom>
        </p:spPr>
      </p:pic>
      <p:sp>
        <p:nvSpPr>
          <p:cNvPr id="9" name="Rectangle 8">
            <a:extLst>
              <a:ext uri="{FF2B5EF4-FFF2-40B4-BE49-F238E27FC236}">
                <a16:creationId xmlns:a16="http://schemas.microsoft.com/office/drawing/2014/main" id="{86B4C674-30E9-849C-DD57-BDD3E1D1A291}"/>
              </a:ext>
            </a:extLst>
          </p:cNvPr>
          <p:cNvSpPr/>
          <p:nvPr/>
        </p:nvSpPr>
        <p:spPr>
          <a:xfrm>
            <a:off x="5506609" y="1953701"/>
            <a:ext cx="3996626" cy="2061088"/>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F64436-76EB-0C13-2C9C-FC6DEEFA8024}"/>
              </a:ext>
            </a:extLst>
          </p:cNvPr>
          <p:cNvSpPr/>
          <p:nvPr/>
        </p:nvSpPr>
        <p:spPr>
          <a:xfrm>
            <a:off x="7599343" y="3640510"/>
            <a:ext cx="3996626" cy="2061088"/>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D8C3661-8443-0EDB-D9E2-4814CCC1F979}"/>
              </a:ext>
            </a:extLst>
          </p:cNvPr>
          <p:cNvSpPr txBox="1"/>
          <p:nvPr/>
        </p:nvSpPr>
        <p:spPr>
          <a:xfrm>
            <a:off x="5802327" y="2076811"/>
            <a:ext cx="4798998" cy="1631216"/>
          </a:xfrm>
          <a:prstGeom prst="rect">
            <a:avLst/>
          </a:prstGeom>
          <a:noFill/>
        </p:spPr>
        <p:txBody>
          <a:bodyPr wrap="square" rtlCol="0">
            <a:spAutoFit/>
          </a:bodyPr>
          <a:lstStyle/>
          <a:p>
            <a:endParaRPr lang="en-US" sz="300" dirty="0"/>
          </a:p>
          <a:p>
            <a:pPr marL="285750" indent="-285750">
              <a:buFont typeface="Arial" panose="020B0604020202020204" pitchFamily="34" charset="0"/>
              <a:buChar char="•"/>
            </a:pPr>
            <a:r>
              <a:rPr lang="en-US" dirty="0"/>
              <a:t>Compute semantic similarity score for every possible object (V) - word (w) pairing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700" dirty="0"/>
          </a:p>
          <a:p>
            <a:pPr marL="285750" indent="-285750">
              <a:buFont typeface="Arial" panose="020B0604020202020204" pitchFamily="34" charset="0"/>
              <a:buChar char="•"/>
            </a:pPr>
            <a:r>
              <a:rPr lang="en-US" dirty="0"/>
              <a:t>Derive an image-aware text feature vector via:</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A5BE3FF-96D7-E402-713E-F3C0C360D73E}"/>
                  </a:ext>
                </a:extLst>
              </p:cNvPr>
              <p:cNvSpPr txBox="1"/>
              <p:nvPr/>
            </p:nvSpPr>
            <p:spPr>
              <a:xfrm>
                <a:off x="6175001" y="2706308"/>
                <a:ext cx="1917128" cy="674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𝑣𝑤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𝑣</m:t>
                                  </m:r>
                                </m:sub>
                              </m:sSub>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𝑤</m:t>
                              </m:r>
                            </m:sub>
                          </m:sSub>
                        </m:num>
                        <m:den>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𝑣</m:t>
                                      </m:r>
                                    </m:sub>
                                  </m:sSub>
                                </m:e>
                              </m:d>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𝑤</m:t>
                                  </m:r>
                                </m:sub>
                              </m:sSub>
                            </m:e>
                          </m:d>
                          <m:r>
                            <a:rPr lang="en-US" b="0" i="1" smtClean="0">
                              <a:latin typeface="Cambria Math" panose="02040503050406030204" pitchFamily="18" charset="0"/>
                            </a:rPr>
                            <m:t>|</m:t>
                          </m:r>
                        </m:den>
                      </m:f>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1A5BE3FF-96D7-E402-713E-F3C0C360D73E}"/>
                  </a:ext>
                </a:extLst>
              </p:cNvPr>
              <p:cNvSpPr txBox="1">
                <a:spLocks noRot="1" noChangeAspect="1" noMove="1" noResize="1" noEditPoints="1" noAdjustHandles="1" noChangeArrowheads="1" noChangeShapeType="1" noTextEdit="1"/>
              </p:cNvSpPr>
              <p:nvPr/>
            </p:nvSpPr>
            <p:spPr>
              <a:xfrm>
                <a:off x="6175001" y="2706308"/>
                <a:ext cx="1917128" cy="674287"/>
              </a:xfrm>
              <a:prstGeom prst="rect">
                <a:avLst/>
              </a:prstGeom>
              <a:blipFill>
                <a:blip r:embed="rId5"/>
                <a:stretch>
                  <a:fillRect l="-2649" r="-4636" b="-1296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AD29C2BF-4E0C-F2D9-8952-0EA48C93C446}"/>
              </a:ext>
            </a:extLst>
          </p:cNvPr>
          <p:cNvCxnSpPr>
            <a:cxnSpLocks/>
          </p:cNvCxnSpPr>
          <p:nvPr/>
        </p:nvCxnSpPr>
        <p:spPr>
          <a:xfrm>
            <a:off x="8077841" y="3059620"/>
            <a:ext cx="3187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B00DE5D-AE37-3C78-01B8-57FB486F4065}"/>
                  </a:ext>
                </a:extLst>
              </p:cNvPr>
              <p:cNvSpPr txBox="1"/>
              <p:nvPr/>
            </p:nvSpPr>
            <p:spPr>
              <a:xfrm>
                <a:off x="8433016" y="2720596"/>
                <a:ext cx="2039020" cy="597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𝑣𝑤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𝑣𝑤</m:t>
                              </m:r>
                            </m:sub>
                          </m:sSub>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𝑣𝑤</m:t>
                                  </m:r>
                                </m:sub>
                              </m:sSub>
                              <m:r>
                                <a:rPr lang="en-US" b="0" i="1" smtClean="0">
                                  <a:latin typeface="Cambria Math" panose="02040503050406030204" pitchFamily="18" charset="0"/>
                                </a:rPr>
                                <m:t>)</m:t>
                              </m:r>
                            </m:e>
                          </m:nary>
                        </m:den>
                      </m:f>
                      <m:r>
                        <a:rPr lang="en-US" b="0" i="1" smtClean="0">
                          <a:latin typeface="Cambria Math" panose="02040503050406030204" pitchFamily="18" charset="0"/>
                        </a:rPr>
                        <m:t> </m:t>
                      </m:r>
                    </m:oMath>
                  </m:oMathPara>
                </a14:m>
                <a:endParaRPr lang="en-US" dirty="0"/>
              </a:p>
            </p:txBody>
          </p:sp>
        </mc:Choice>
        <mc:Fallback xmlns="">
          <p:sp>
            <p:nvSpPr>
              <p:cNvPr id="16" name="TextBox 15">
                <a:extLst>
                  <a:ext uri="{FF2B5EF4-FFF2-40B4-BE49-F238E27FC236}">
                    <a16:creationId xmlns:a16="http://schemas.microsoft.com/office/drawing/2014/main" id="{4B00DE5D-AE37-3C78-01B8-57FB486F4065}"/>
                  </a:ext>
                </a:extLst>
              </p:cNvPr>
              <p:cNvSpPr txBox="1">
                <a:spLocks noRot="1" noChangeAspect="1" noMove="1" noResize="1" noEditPoints="1" noAdjustHandles="1" noChangeArrowheads="1" noChangeShapeType="1" noTextEdit="1"/>
              </p:cNvSpPr>
              <p:nvPr/>
            </p:nvSpPr>
            <p:spPr>
              <a:xfrm>
                <a:off x="8433016" y="2720596"/>
                <a:ext cx="2039020" cy="597151"/>
              </a:xfrm>
              <a:prstGeom prst="rect">
                <a:avLst/>
              </a:prstGeom>
              <a:blipFill>
                <a:blip r:embed="rId6"/>
                <a:stretch>
                  <a:fillRect t="-27083" r="-2469" b="-10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456784C-CA0C-41E0-F004-11C4AE7CADDD}"/>
                  </a:ext>
                </a:extLst>
              </p:cNvPr>
              <p:cNvSpPr txBox="1"/>
              <p:nvPr/>
            </p:nvSpPr>
            <p:spPr>
              <a:xfrm>
                <a:off x="7597034" y="3702975"/>
                <a:ext cx="13289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r>
                            <a:rPr lang="en-US" b="0" i="1" smtClean="0">
                              <a:latin typeface="Cambria Math" panose="02040503050406030204" pitchFamily="18" charset="0"/>
                            </a:rPr>
                            <m:t>′</m:t>
                          </m:r>
                        </m:e>
                        <m:sub>
                          <m:r>
                            <a:rPr lang="en-US" i="1">
                              <a:latin typeface="Cambria Math" panose="02040503050406030204" pitchFamily="18" charset="0"/>
                            </a:rPr>
                            <m:t>𝑤</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𝑤</m:t>
                              </m:r>
                            </m:sub>
                          </m:sSub>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𝑣</m:t>
                          </m:r>
                        </m:sub>
                      </m:sSub>
                    </m:oMath>
                  </m:oMathPara>
                </a14:m>
                <a:endParaRPr lang="en-US" dirty="0"/>
              </a:p>
            </p:txBody>
          </p:sp>
        </mc:Choice>
        <mc:Fallback xmlns="">
          <p:sp>
            <p:nvSpPr>
              <p:cNvPr id="17" name="TextBox 16">
                <a:extLst>
                  <a:ext uri="{FF2B5EF4-FFF2-40B4-BE49-F238E27FC236}">
                    <a16:creationId xmlns:a16="http://schemas.microsoft.com/office/drawing/2014/main" id="{A456784C-CA0C-41E0-F004-11C4AE7CADDD}"/>
                  </a:ext>
                </a:extLst>
              </p:cNvPr>
              <p:cNvSpPr txBox="1">
                <a:spLocks noRot="1" noChangeAspect="1" noMove="1" noResize="1" noEditPoints="1" noAdjustHandles="1" noChangeArrowheads="1" noChangeShapeType="1" noTextEdit="1"/>
              </p:cNvSpPr>
              <p:nvPr/>
            </p:nvSpPr>
            <p:spPr>
              <a:xfrm>
                <a:off x="7597034" y="3702975"/>
                <a:ext cx="1328954" cy="276999"/>
              </a:xfrm>
              <a:prstGeom prst="rect">
                <a:avLst/>
              </a:prstGeom>
              <a:blipFill>
                <a:blip r:embed="rId7"/>
                <a:stretch>
                  <a:fillRect l="-3810" t="-4348" b="-8696"/>
                </a:stretch>
              </a:blipFill>
            </p:spPr>
            <p:txBody>
              <a:bodyPr/>
              <a:lstStyle/>
              <a:p>
                <a:r>
                  <a:rPr lang="en-US">
                    <a:noFill/>
                  </a:rPr>
                  <a:t> </a:t>
                </a:r>
              </a:p>
            </p:txBody>
          </p:sp>
        </mc:Fallback>
      </mc:AlternateContent>
    </p:spTree>
    <p:extLst>
      <p:ext uri="{BB962C8B-B14F-4D97-AF65-F5344CB8AC3E}">
        <p14:creationId xmlns:p14="http://schemas.microsoft.com/office/powerpoint/2010/main" val="734443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1423720" cy="765278"/>
          </a:xfrm>
        </p:spPr>
        <p:txBody>
          <a:bodyPr>
            <a:noAutofit/>
          </a:bodyPr>
          <a:lstStyle/>
          <a:p>
            <a:r>
              <a:rPr lang="en-US" sz="3300" dirty="0"/>
              <a:t>Cross-Media Misinformation Detection: Contrastively Learnt</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88</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38094"/>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Besides focusing on the model architecture to capture cross-media misinformation, recent works are also now taking advantage of contrastive learning frameworks, such as </a:t>
            </a:r>
            <a:r>
              <a:rPr lang="en-US" b="1" dirty="0" err="1">
                <a:solidFill>
                  <a:srgbClr val="6C7690"/>
                </a:solidFill>
              </a:rPr>
              <a:t>CLiP</a:t>
            </a:r>
            <a:r>
              <a:rPr lang="en-US" b="1" dirty="0">
                <a:solidFill>
                  <a:srgbClr val="6C7690"/>
                </a:solidFill>
              </a:rPr>
              <a:t>. </a:t>
            </a:r>
          </a:p>
        </p:txBody>
      </p:sp>
      <p:sp>
        <p:nvSpPr>
          <p:cNvPr id="14" name="TextBox 13">
            <a:extLst>
              <a:ext uri="{FF2B5EF4-FFF2-40B4-BE49-F238E27FC236}">
                <a16:creationId xmlns:a16="http://schemas.microsoft.com/office/drawing/2014/main" id="{0DC52A80-7104-4542-A64F-FC59E27C31FA}"/>
              </a:ext>
            </a:extLst>
          </p:cNvPr>
          <p:cNvSpPr txBox="1"/>
          <p:nvPr/>
        </p:nvSpPr>
        <p:spPr>
          <a:xfrm>
            <a:off x="670935" y="6071586"/>
            <a:ext cx="10682865" cy="369332"/>
          </a:xfrm>
          <a:prstGeom prst="rect">
            <a:avLst/>
          </a:prstGeom>
          <a:noFill/>
        </p:spPr>
        <p:txBody>
          <a:bodyPr wrap="square" rtlCol="0">
            <a:spAutoFit/>
          </a:bodyPr>
          <a:lstStyle/>
          <a:p>
            <a:r>
              <a:rPr lang="en-US" dirty="0">
                <a:highlight>
                  <a:srgbClr val="FFFF00"/>
                </a:highlight>
              </a:rPr>
              <a:t>Radford et al. Learning Transferable Visual Models From Natural Language Supervision. ICML’21.</a:t>
            </a:r>
          </a:p>
        </p:txBody>
      </p:sp>
      <p:pic>
        <p:nvPicPr>
          <p:cNvPr id="9218" name="Picture 2" descr="CLIP">
            <a:extLst>
              <a:ext uri="{FF2B5EF4-FFF2-40B4-BE49-F238E27FC236}">
                <a16:creationId xmlns:a16="http://schemas.microsoft.com/office/drawing/2014/main" id="{3A58FC0D-26C4-26DA-9C78-C0A2958A1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85" y="2887861"/>
            <a:ext cx="7490678" cy="26402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2BAF526-2867-C54D-8612-AF5D12CE6E9E}"/>
              </a:ext>
            </a:extLst>
          </p:cNvPr>
          <p:cNvSpPr txBox="1"/>
          <p:nvPr/>
        </p:nvSpPr>
        <p:spPr>
          <a:xfrm>
            <a:off x="8467720" y="2691766"/>
            <a:ext cx="3405188" cy="3216265"/>
          </a:xfrm>
          <a:prstGeom prst="rect">
            <a:avLst/>
          </a:prstGeom>
          <a:noFill/>
        </p:spPr>
        <p:txBody>
          <a:bodyPr wrap="square" rtlCol="0">
            <a:spAutoFit/>
          </a:bodyPr>
          <a:lstStyle/>
          <a:p>
            <a:r>
              <a:rPr lang="en-US" sz="1900" u="sng" dirty="0"/>
              <a:t>Advantage</a:t>
            </a:r>
            <a:r>
              <a:rPr lang="en-US" sz="1900" dirty="0"/>
              <a:t>:</a:t>
            </a:r>
          </a:p>
          <a:p>
            <a:endParaRPr lang="en-US" sz="1100" dirty="0"/>
          </a:p>
          <a:p>
            <a:pPr marL="285750" indent="-285750">
              <a:buFont typeface="Arial" panose="020B0604020202020204" pitchFamily="34" charset="0"/>
              <a:buChar char="•"/>
            </a:pPr>
            <a:r>
              <a:rPr lang="en-US" dirty="0"/>
              <a:t>Can pre-train from a collection of ultra-large data w/o requiring human annotation</a:t>
            </a:r>
          </a:p>
          <a:p>
            <a:pPr marL="742950" lvl="1" indent="-285750">
              <a:buFont typeface="Courier New" panose="02070309020205020404" pitchFamily="49" charset="0"/>
              <a:buChar char="o"/>
            </a:pPr>
            <a:r>
              <a:rPr lang="en-US" dirty="0"/>
              <a:t>400 million image caption pairs from the open web</a:t>
            </a:r>
          </a:p>
          <a:p>
            <a:pPr marL="742950" lvl="1" indent="-285750">
              <a:buFont typeface="Courier New" panose="02070309020205020404" pitchFamily="49" charset="0"/>
              <a:buChar char="o"/>
            </a:pPr>
            <a:r>
              <a:rPr lang="en-US" dirty="0"/>
              <a:t>Expressive encoders for mapping text and image data to a uniformed semantic space</a:t>
            </a:r>
          </a:p>
          <a:p>
            <a:pPr marL="285750" indent="-285750">
              <a:buFont typeface="Arial" panose="020B0604020202020204" pitchFamily="34" charset="0"/>
              <a:buChar char="•"/>
            </a:pPr>
            <a:endParaRPr lang="en-US" sz="1100" dirty="0"/>
          </a:p>
        </p:txBody>
      </p:sp>
    </p:spTree>
    <p:extLst>
      <p:ext uri="{BB962C8B-B14F-4D97-AF65-F5344CB8AC3E}">
        <p14:creationId xmlns:p14="http://schemas.microsoft.com/office/powerpoint/2010/main" val="10355843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1423720" cy="765278"/>
          </a:xfrm>
        </p:spPr>
        <p:txBody>
          <a:bodyPr>
            <a:noAutofit/>
          </a:bodyPr>
          <a:lstStyle/>
          <a:p>
            <a:r>
              <a:rPr lang="en-US" sz="3300" dirty="0"/>
              <a:t>Cross-Media Misinformation Detection: Contrastively Learnt</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89</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38094"/>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err="1">
                <a:solidFill>
                  <a:srgbClr val="6C7690"/>
                </a:solidFill>
              </a:rPr>
              <a:t>NewsCLiPpings</a:t>
            </a:r>
            <a:r>
              <a:rPr lang="en-US" b="1" dirty="0">
                <a:solidFill>
                  <a:srgbClr val="6C7690"/>
                </a:solidFill>
              </a:rPr>
              <a:t> tailor contrastive framework to the news domain</a:t>
            </a:r>
          </a:p>
        </p:txBody>
      </p:sp>
      <p:sp>
        <p:nvSpPr>
          <p:cNvPr id="14" name="TextBox 13">
            <a:extLst>
              <a:ext uri="{FF2B5EF4-FFF2-40B4-BE49-F238E27FC236}">
                <a16:creationId xmlns:a16="http://schemas.microsoft.com/office/drawing/2014/main" id="{0DC52A80-7104-4542-A64F-FC59E27C31FA}"/>
              </a:ext>
            </a:extLst>
          </p:cNvPr>
          <p:cNvSpPr txBox="1"/>
          <p:nvPr/>
        </p:nvSpPr>
        <p:spPr>
          <a:xfrm>
            <a:off x="670934" y="5839487"/>
            <a:ext cx="11313802" cy="646331"/>
          </a:xfrm>
          <a:prstGeom prst="rect">
            <a:avLst/>
          </a:prstGeom>
          <a:noFill/>
        </p:spPr>
        <p:txBody>
          <a:bodyPr wrap="square" rtlCol="0">
            <a:spAutoFit/>
          </a:bodyPr>
          <a:lstStyle/>
          <a:p>
            <a:r>
              <a:rPr lang="en-US" dirty="0">
                <a:highlight>
                  <a:srgbClr val="FFFF00"/>
                </a:highlight>
              </a:rPr>
              <a:t>Luo, G. and Darrell, T and </a:t>
            </a:r>
            <a:r>
              <a:rPr lang="en-US" dirty="0" err="1">
                <a:highlight>
                  <a:srgbClr val="FFFF00"/>
                </a:highlight>
              </a:rPr>
              <a:t>Rohrback</a:t>
            </a:r>
            <a:r>
              <a:rPr lang="en-US" dirty="0">
                <a:highlight>
                  <a:srgbClr val="FFFF00"/>
                </a:highlight>
              </a:rPr>
              <a:t>, A. NewsCLIPpings: Automatic Generation of Out-of-Context Multimodal Media.</a:t>
            </a:r>
            <a:r>
              <a:rPr lang="en-US" b="1" dirty="0">
                <a:highlight>
                  <a:srgbClr val="FFFF00"/>
                </a:highlight>
              </a:rPr>
              <a:t> </a:t>
            </a:r>
            <a:r>
              <a:rPr lang="en-US" dirty="0">
                <a:highlight>
                  <a:srgbClr val="FFFF00"/>
                </a:highlight>
              </a:rPr>
              <a:t>Proceedings of the 30th ACM International Conference on Information and Knowledge Management (EMNLP’21),</a:t>
            </a:r>
          </a:p>
        </p:txBody>
      </p:sp>
      <p:pic>
        <p:nvPicPr>
          <p:cNvPr id="7" name="Picture 6">
            <a:extLst>
              <a:ext uri="{FF2B5EF4-FFF2-40B4-BE49-F238E27FC236}">
                <a16:creationId xmlns:a16="http://schemas.microsoft.com/office/drawing/2014/main" id="{A2E28D79-607A-1D40-C44F-51F1FE8C0509}"/>
              </a:ext>
            </a:extLst>
          </p:cNvPr>
          <p:cNvPicPr>
            <a:picLocks noChangeAspect="1"/>
          </p:cNvPicPr>
          <p:nvPr/>
        </p:nvPicPr>
        <p:blipFill>
          <a:blip r:embed="rId5"/>
          <a:stretch>
            <a:fillRect/>
          </a:stretch>
        </p:blipFill>
        <p:spPr>
          <a:xfrm>
            <a:off x="685223" y="2054779"/>
            <a:ext cx="4101090" cy="3649970"/>
          </a:xfrm>
          <a:prstGeom prst="rect">
            <a:avLst/>
          </a:prstGeom>
        </p:spPr>
      </p:pic>
      <p:sp>
        <p:nvSpPr>
          <p:cNvPr id="11" name="TextBox 10">
            <a:extLst>
              <a:ext uri="{FF2B5EF4-FFF2-40B4-BE49-F238E27FC236}">
                <a16:creationId xmlns:a16="http://schemas.microsoft.com/office/drawing/2014/main" id="{DB8BAD8B-3FCC-1C3E-D237-81F74B892930}"/>
              </a:ext>
            </a:extLst>
          </p:cNvPr>
          <p:cNvSpPr txBox="1"/>
          <p:nvPr/>
        </p:nvSpPr>
        <p:spPr>
          <a:xfrm>
            <a:off x="5087085" y="2256299"/>
            <a:ext cx="5391155" cy="233910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Introduce strategies for automatically retrieving convincing images, given a news caption</a:t>
            </a:r>
          </a:p>
          <a:p>
            <a:pPr marL="742950" lvl="1" indent="-285750">
              <a:buFont typeface="Courier New" panose="02070309020205020404" pitchFamily="49" charset="0"/>
              <a:buChar char="o"/>
            </a:pPr>
            <a:r>
              <a:rPr lang="en-US" sz="1700" dirty="0"/>
              <a:t>Query for scene</a:t>
            </a:r>
          </a:p>
          <a:p>
            <a:pPr marL="742950" lvl="1" indent="-285750">
              <a:buFont typeface="Courier New" panose="02070309020205020404" pitchFamily="49" charset="0"/>
              <a:buChar char="o"/>
            </a:pPr>
            <a:r>
              <a:rPr lang="en-US" sz="1700" dirty="0"/>
              <a:t>Query for person</a:t>
            </a:r>
          </a:p>
          <a:p>
            <a:pPr marL="742950" lvl="1" indent="-285750">
              <a:buFont typeface="Courier New" panose="02070309020205020404" pitchFamily="49" charset="0"/>
              <a:buChar char="o"/>
            </a:pPr>
            <a:r>
              <a:rPr lang="en-US" sz="1700" dirty="0"/>
              <a:t>Query for semantics</a:t>
            </a:r>
          </a:p>
          <a:p>
            <a:pPr marL="742950" lvl="1" indent="-285750">
              <a:buFont typeface="Courier New" panose="02070309020205020404" pitchFamily="49" charset="0"/>
              <a:buChar char="o"/>
            </a:pPr>
            <a:endParaRPr lang="en-US" sz="1700" dirty="0"/>
          </a:p>
          <a:p>
            <a:endParaRPr lang="en-US" sz="1700" dirty="0"/>
          </a:p>
          <a:p>
            <a:pPr lvl="1"/>
            <a:endParaRPr lang="en-US" sz="700" dirty="0"/>
          </a:p>
        </p:txBody>
      </p:sp>
    </p:spTree>
    <p:extLst>
      <p:ext uri="{BB962C8B-B14F-4D97-AF65-F5344CB8AC3E}">
        <p14:creationId xmlns:p14="http://schemas.microsoft.com/office/powerpoint/2010/main" val="3403805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0"/>
          <p:cNvSpPr txBox="1"/>
          <p:nvPr/>
        </p:nvSpPr>
        <p:spPr>
          <a:xfrm>
            <a:off x="6641551" y="1602985"/>
            <a:ext cx="3011600" cy="820825"/>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Arial"/>
                <a:cs typeface="Arial"/>
                <a:sym typeface="Arial"/>
              </a:rPr>
              <a:t>Claim: The Amazon rainforest is decreasing. </a:t>
            </a:r>
            <a:endParaRPr sz="1867" kern="0">
              <a:solidFill>
                <a:srgbClr val="000000"/>
              </a:solidFill>
              <a:latin typeface="Arial"/>
              <a:cs typeface="Arial"/>
              <a:sym typeface="Arial"/>
            </a:endParaRPr>
          </a:p>
        </p:txBody>
      </p:sp>
      <p:sp>
        <p:nvSpPr>
          <p:cNvPr id="153" name="Google Shape;153;p30"/>
          <p:cNvSpPr txBox="1">
            <a:spLocks noGrp="1"/>
          </p:cNvSpPr>
          <p:nvPr>
            <p:ph type="title"/>
          </p:nvPr>
        </p:nvSpPr>
        <p:spPr>
          <a:xfrm>
            <a:off x="228500" y="94433"/>
            <a:ext cx="11360800" cy="763600"/>
          </a:xfrm>
          <a:prstGeom prst="rect">
            <a:avLst/>
          </a:prstGeom>
        </p:spPr>
        <p:txBody>
          <a:bodyPr spcFirstLastPara="1" wrap="square" lIns="121900" tIns="121900" rIns="121900" bIns="121900" anchor="t" anchorCtr="0">
            <a:normAutofit/>
          </a:bodyPr>
          <a:lstStyle/>
          <a:p>
            <a:r>
              <a:rPr lang="en"/>
              <a:t>A Typical Fact Checking Pipeline</a:t>
            </a:r>
            <a:endParaRPr/>
          </a:p>
        </p:txBody>
      </p:sp>
      <p:pic>
        <p:nvPicPr>
          <p:cNvPr id="154" name="Google Shape;154;p30"/>
          <p:cNvPicPr preferRelativeResize="0"/>
          <p:nvPr/>
        </p:nvPicPr>
        <p:blipFill>
          <a:blip r:embed="rId3">
            <a:alphaModFix/>
          </a:blip>
          <a:stretch>
            <a:fillRect/>
          </a:stretch>
        </p:blipFill>
        <p:spPr>
          <a:xfrm>
            <a:off x="4816783" y="5033233"/>
            <a:ext cx="1510564" cy="1378531"/>
          </a:xfrm>
          <a:prstGeom prst="rect">
            <a:avLst/>
          </a:prstGeom>
          <a:noFill/>
          <a:ln>
            <a:noFill/>
          </a:ln>
        </p:spPr>
      </p:pic>
      <p:cxnSp>
        <p:nvCxnSpPr>
          <p:cNvPr id="155" name="Google Shape;155;p30"/>
          <p:cNvCxnSpPr>
            <a:stCxn id="152" idx="2"/>
            <a:endCxn id="156" idx="0"/>
          </p:cNvCxnSpPr>
          <p:nvPr/>
        </p:nvCxnSpPr>
        <p:spPr>
          <a:xfrm flipH="1">
            <a:off x="5572067" y="2423810"/>
            <a:ext cx="2575284" cy="934124"/>
          </a:xfrm>
          <a:prstGeom prst="straightConnector1">
            <a:avLst/>
          </a:prstGeom>
          <a:noFill/>
          <a:ln w="9525" cap="flat" cmpd="sng">
            <a:solidFill>
              <a:schemeClr val="dk1"/>
            </a:solidFill>
            <a:prstDash val="solid"/>
            <a:round/>
            <a:headEnd type="none" w="med" len="med"/>
            <a:tailEnd type="stealth" w="med" len="med"/>
          </a:ln>
        </p:spPr>
      </p:cxnSp>
      <p:sp>
        <p:nvSpPr>
          <p:cNvPr id="156" name="Google Shape;156;p30"/>
          <p:cNvSpPr txBox="1"/>
          <p:nvPr/>
        </p:nvSpPr>
        <p:spPr>
          <a:xfrm>
            <a:off x="4792267" y="3357934"/>
            <a:ext cx="1559600" cy="820825"/>
          </a:xfrm>
          <a:prstGeom prst="rect">
            <a:avLst/>
          </a:prstGeom>
          <a:solidFill>
            <a:srgbClr val="C9DAF8"/>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Evidence Retriever</a:t>
            </a:r>
            <a:endParaRPr sz="1867" b="1" kern="0">
              <a:solidFill>
                <a:srgbClr val="000000"/>
              </a:solidFill>
              <a:latin typeface="Arial"/>
              <a:cs typeface="Arial"/>
              <a:sym typeface="Arial"/>
            </a:endParaRPr>
          </a:p>
        </p:txBody>
      </p:sp>
      <p:cxnSp>
        <p:nvCxnSpPr>
          <p:cNvPr id="157" name="Google Shape;157;p30"/>
          <p:cNvCxnSpPr>
            <a:stCxn id="156" idx="3"/>
            <a:endCxn id="158" idx="1"/>
          </p:cNvCxnSpPr>
          <p:nvPr/>
        </p:nvCxnSpPr>
        <p:spPr>
          <a:xfrm>
            <a:off x="6351867" y="3768347"/>
            <a:ext cx="1294118" cy="3171"/>
          </a:xfrm>
          <a:prstGeom prst="straightConnector1">
            <a:avLst/>
          </a:prstGeom>
          <a:noFill/>
          <a:ln w="9525" cap="flat" cmpd="sng">
            <a:solidFill>
              <a:schemeClr val="dk1"/>
            </a:solidFill>
            <a:prstDash val="solid"/>
            <a:round/>
            <a:headEnd type="none" w="med" len="med"/>
            <a:tailEnd type="stealth" w="med" len="med"/>
          </a:ln>
        </p:spPr>
      </p:cxnSp>
      <p:cxnSp>
        <p:nvCxnSpPr>
          <p:cNvPr id="159" name="Google Shape;159;p30"/>
          <p:cNvCxnSpPr>
            <a:stCxn id="158" idx="3"/>
            <a:endCxn id="160" idx="1"/>
          </p:cNvCxnSpPr>
          <p:nvPr/>
        </p:nvCxnSpPr>
        <p:spPr>
          <a:xfrm>
            <a:off x="8648701" y="3771518"/>
            <a:ext cx="1152766" cy="13"/>
          </a:xfrm>
          <a:prstGeom prst="straightConnector1">
            <a:avLst/>
          </a:prstGeom>
          <a:noFill/>
          <a:ln w="9525" cap="flat" cmpd="sng">
            <a:solidFill>
              <a:schemeClr val="dk1"/>
            </a:solidFill>
            <a:prstDash val="solid"/>
            <a:round/>
            <a:headEnd type="none" w="med" len="med"/>
            <a:tailEnd type="stealth" w="med" len="med"/>
          </a:ln>
        </p:spPr>
      </p:cxnSp>
      <p:sp>
        <p:nvSpPr>
          <p:cNvPr id="160" name="Google Shape;160;p30"/>
          <p:cNvSpPr txBox="1"/>
          <p:nvPr/>
        </p:nvSpPr>
        <p:spPr>
          <a:xfrm>
            <a:off x="9801467" y="3361118"/>
            <a:ext cx="1559600" cy="820825"/>
          </a:xfrm>
          <a:prstGeom prst="rect">
            <a:avLst/>
          </a:prstGeom>
          <a:solidFill>
            <a:srgbClr val="F4CCCC"/>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Claim</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Verifier</a:t>
            </a:r>
            <a:endParaRPr sz="1867" b="1" kern="0">
              <a:solidFill>
                <a:srgbClr val="000000"/>
              </a:solidFill>
              <a:latin typeface="Arial"/>
              <a:cs typeface="Arial"/>
              <a:sym typeface="Arial"/>
            </a:endParaRPr>
          </a:p>
        </p:txBody>
      </p:sp>
      <p:sp>
        <p:nvSpPr>
          <p:cNvPr id="161" name="Google Shape;161;p30"/>
          <p:cNvSpPr txBox="1"/>
          <p:nvPr/>
        </p:nvSpPr>
        <p:spPr>
          <a:xfrm>
            <a:off x="10021467" y="4862034"/>
            <a:ext cx="11196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i="1" kern="0">
                <a:solidFill>
                  <a:srgbClr val="6AA84F"/>
                </a:solidFill>
                <a:latin typeface="Arial"/>
                <a:cs typeface="Arial"/>
                <a:sym typeface="Arial"/>
              </a:rPr>
              <a:t>True</a:t>
            </a:r>
            <a:endParaRPr sz="1867" b="1" i="1" kern="0">
              <a:solidFill>
                <a:srgbClr val="6AA84F"/>
              </a:solidFill>
              <a:latin typeface="Arial"/>
              <a:cs typeface="Arial"/>
              <a:sym typeface="Arial"/>
            </a:endParaRPr>
          </a:p>
        </p:txBody>
      </p:sp>
      <p:sp>
        <p:nvSpPr>
          <p:cNvPr id="162" name="Google Shape;162;p3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fld id="{00000000-1234-1234-1234-123412341234}" type="slidenum">
              <a:rPr lang="en" kern="0">
                <a:solidFill>
                  <a:srgbClr val="595959"/>
                </a:solidFill>
              </a:rPr>
              <a:pPr defTabSz="1219170"/>
              <a:t>9</a:t>
            </a:fld>
            <a:endParaRPr kern="0">
              <a:solidFill>
                <a:srgbClr val="595959"/>
              </a:solidFill>
            </a:endParaRPr>
          </a:p>
        </p:txBody>
      </p:sp>
      <p:cxnSp>
        <p:nvCxnSpPr>
          <p:cNvPr id="163" name="Google Shape;163;p30"/>
          <p:cNvCxnSpPr>
            <a:stCxn id="154" idx="0"/>
            <a:endCxn id="156" idx="2"/>
          </p:cNvCxnSpPr>
          <p:nvPr/>
        </p:nvCxnSpPr>
        <p:spPr>
          <a:xfrm flipV="1">
            <a:off x="5572065" y="4178759"/>
            <a:ext cx="2" cy="854474"/>
          </a:xfrm>
          <a:prstGeom prst="straightConnector1">
            <a:avLst/>
          </a:prstGeom>
          <a:noFill/>
          <a:ln w="9525" cap="flat" cmpd="sng">
            <a:solidFill>
              <a:schemeClr val="dk1"/>
            </a:solidFill>
            <a:prstDash val="solid"/>
            <a:round/>
            <a:headEnd type="none" w="med" len="med"/>
            <a:tailEnd type="stealth" w="med" len="med"/>
          </a:ln>
        </p:spPr>
      </p:cxnSp>
      <p:cxnSp>
        <p:nvCxnSpPr>
          <p:cNvPr id="164" name="Google Shape;164;p30"/>
          <p:cNvCxnSpPr>
            <a:stCxn id="160" idx="2"/>
            <a:endCxn id="161" idx="0"/>
          </p:cNvCxnSpPr>
          <p:nvPr/>
        </p:nvCxnSpPr>
        <p:spPr>
          <a:xfrm>
            <a:off x="10581267" y="4181943"/>
            <a:ext cx="0" cy="680091"/>
          </a:xfrm>
          <a:prstGeom prst="straightConnector1">
            <a:avLst/>
          </a:prstGeom>
          <a:noFill/>
          <a:ln w="9525" cap="flat" cmpd="sng">
            <a:solidFill>
              <a:schemeClr val="dk1"/>
            </a:solidFill>
            <a:prstDash val="solid"/>
            <a:round/>
            <a:headEnd type="none" w="med" len="med"/>
            <a:tailEnd type="stealth" w="med" len="med"/>
          </a:ln>
        </p:spPr>
      </p:cxnSp>
      <p:pic>
        <p:nvPicPr>
          <p:cNvPr id="158" name="Google Shape;158;p30"/>
          <p:cNvPicPr preferRelativeResize="0"/>
          <p:nvPr/>
        </p:nvPicPr>
        <p:blipFill rotWithShape="1">
          <a:blip r:embed="rId4">
            <a:alphaModFix/>
          </a:blip>
          <a:srcRect l="27889" t="22646" r="27595" b="23829"/>
          <a:stretch/>
        </p:blipFill>
        <p:spPr>
          <a:xfrm>
            <a:off x="7645985" y="3168735"/>
            <a:ext cx="1002716" cy="1205565"/>
          </a:xfrm>
          <a:prstGeom prst="rect">
            <a:avLst/>
          </a:prstGeom>
          <a:noFill/>
          <a:ln>
            <a:noFill/>
          </a:ln>
        </p:spPr>
      </p:pic>
      <p:pic>
        <p:nvPicPr>
          <p:cNvPr id="165" name="Google Shape;165;p30"/>
          <p:cNvPicPr preferRelativeResize="0"/>
          <p:nvPr/>
        </p:nvPicPr>
        <p:blipFill rotWithShape="1">
          <a:blip r:embed="rId5">
            <a:alphaModFix/>
          </a:blip>
          <a:srcRect l="9876" r="9302" b="13666"/>
          <a:stretch/>
        </p:blipFill>
        <p:spPr>
          <a:xfrm>
            <a:off x="2025934" y="4645885"/>
            <a:ext cx="1384801" cy="1479287"/>
          </a:xfrm>
          <a:prstGeom prst="rect">
            <a:avLst/>
          </a:prstGeom>
          <a:noFill/>
          <a:ln>
            <a:noFill/>
          </a:ln>
        </p:spPr>
      </p:pic>
      <p:sp>
        <p:nvSpPr>
          <p:cNvPr id="166" name="Google Shape;166;p30"/>
          <p:cNvSpPr txBox="1"/>
          <p:nvPr/>
        </p:nvSpPr>
        <p:spPr>
          <a:xfrm>
            <a:off x="2168933" y="6081367"/>
            <a:ext cx="11528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article</a:t>
            </a:r>
            <a:endParaRPr sz="1867" kern="0">
              <a:solidFill>
                <a:srgbClr val="000000"/>
              </a:solidFill>
              <a:latin typeface="Roboto"/>
              <a:ea typeface="Roboto"/>
              <a:cs typeface="Roboto"/>
              <a:sym typeface="Roboto"/>
            </a:endParaRPr>
          </a:p>
        </p:txBody>
      </p:sp>
      <p:sp>
        <p:nvSpPr>
          <p:cNvPr id="167" name="Google Shape;167;p30"/>
          <p:cNvSpPr txBox="1"/>
          <p:nvPr/>
        </p:nvSpPr>
        <p:spPr>
          <a:xfrm>
            <a:off x="1938533" y="3429000"/>
            <a:ext cx="1559600" cy="820825"/>
          </a:xfrm>
          <a:prstGeom prst="rect">
            <a:avLst/>
          </a:prstGeom>
          <a:solidFill>
            <a:srgbClr val="D9EAD3"/>
          </a:solidFill>
          <a:ln>
            <a:noFill/>
          </a:ln>
        </p:spPr>
        <p:txBody>
          <a:bodyPr spcFirstLastPara="1" wrap="square" lIns="121900" tIns="121900" rIns="121900" bIns="121900" anchor="t" anchorCtr="0">
            <a:spAutoFit/>
          </a:bodyPr>
          <a:lstStyle/>
          <a:p>
            <a:pPr defTabSz="1219170">
              <a:buClr>
                <a:srgbClr val="000000"/>
              </a:buClr>
            </a:pPr>
            <a:r>
              <a:rPr lang="en" sz="1867" b="1" kern="0">
                <a:solidFill>
                  <a:srgbClr val="000000"/>
                </a:solidFill>
                <a:latin typeface="Arial"/>
                <a:cs typeface="Arial"/>
                <a:sym typeface="Arial"/>
              </a:rPr>
              <a:t>Claim </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Detector</a:t>
            </a:r>
            <a:endParaRPr sz="1867" b="1" kern="0">
              <a:solidFill>
                <a:srgbClr val="000000"/>
              </a:solidFill>
              <a:latin typeface="Arial"/>
              <a:cs typeface="Arial"/>
              <a:sym typeface="Arial"/>
            </a:endParaRPr>
          </a:p>
        </p:txBody>
      </p:sp>
      <p:sp>
        <p:nvSpPr>
          <p:cNvPr id="168" name="Google Shape;168;p30"/>
          <p:cNvSpPr txBox="1"/>
          <p:nvPr/>
        </p:nvSpPr>
        <p:spPr>
          <a:xfrm>
            <a:off x="7570968" y="4374300"/>
            <a:ext cx="12144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000000"/>
                </a:solidFill>
                <a:latin typeface="Roboto"/>
                <a:ea typeface="Roboto"/>
                <a:cs typeface="Roboto"/>
                <a:sym typeface="Roboto"/>
              </a:rPr>
              <a:t>webpage</a:t>
            </a:r>
            <a:endParaRPr sz="1867" kern="0">
              <a:solidFill>
                <a:srgbClr val="000000"/>
              </a:solidFill>
              <a:latin typeface="Roboto"/>
              <a:ea typeface="Roboto"/>
              <a:cs typeface="Roboto"/>
              <a:sym typeface="Roboto"/>
            </a:endParaRPr>
          </a:p>
        </p:txBody>
      </p:sp>
      <p:cxnSp>
        <p:nvCxnSpPr>
          <p:cNvPr id="169" name="Google Shape;169;p30"/>
          <p:cNvCxnSpPr>
            <a:stCxn id="165" idx="0"/>
            <a:endCxn id="167" idx="2"/>
          </p:cNvCxnSpPr>
          <p:nvPr/>
        </p:nvCxnSpPr>
        <p:spPr>
          <a:xfrm flipH="1" flipV="1">
            <a:off x="2718333" y="4249825"/>
            <a:ext cx="2" cy="396060"/>
          </a:xfrm>
          <a:prstGeom prst="straightConnector1">
            <a:avLst/>
          </a:prstGeom>
          <a:noFill/>
          <a:ln w="9525" cap="flat" cmpd="sng">
            <a:solidFill>
              <a:schemeClr val="dk1"/>
            </a:solidFill>
            <a:prstDash val="solid"/>
            <a:round/>
            <a:headEnd type="none" w="med" len="med"/>
            <a:tailEnd type="stealth" w="med" len="med"/>
          </a:ln>
        </p:spPr>
      </p:cxnSp>
      <p:pic>
        <p:nvPicPr>
          <p:cNvPr id="170" name="Google Shape;170;p30"/>
          <p:cNvPicPr preferRelativeResize="0"/>
          <p:nvPr/>
        </p:nvPicPr>
        <p:blipFill rotWithShape="1">
          <a:blip r:embed="rId6">
            <a:alphaModFix/>
          </a:blip>
          <a:srcRect l="6140" r="6385" b="14566"/>
          <a:stretch/>
        </p:blipFill>
        <p:spPr>
          <a:xfrm>
            <a:off x="3321734" y="1381501"/>
            <a:ext cx="1293999" cy="1263801"/>
          </a:xfrm>
          <a:prstGeom prst="rect">
            <a:avLst/>
          </a:prstGeom>
          <a:noFill/>
          <a:ln>
            <a:noFill/>
          </a:ln>
        </p:spPr>
      </p:pic>
      <p:cxnSp>
        <p:nvCxnSpPr>
          <p:cNvPr id="171" name="Google Shape;171;p30"/>
          <p:cNvCxnSpPr/>
          <p:nvPr/>
        </p:nvCxnSpPr>
        <p:spPr>
          <a:xfrm rot="10800000">
            <a:off x="2745333" y="3041851"/>
            <a:ext cx="0" cy="396000"/>
          </a:xfrm>
          <a:prstGeom prst="straightConnector1">
            <a:avLst/>
          </a:prstGeom>
          <a:noFill/>
          <a:ln w="9525" cap="flat" cmpd="sng">
            <a:solidFill>
              <a:schemeClr val="dk1"/>
            </a:solidFill>
            <a:prstDash val="solid"/>
            <a:round/>
            <a:headEnd type="none" w="med" len="med"/>
            <a:tailEnd type="stealth" w="med" len="med"/>
          </a:ln>
        </p:spPr>
      </p:cxnSp>
      <p:cxnSp>
        <p:nvCxnSpPr>
          <p:cNvPr id="172" name="Google Shape;172;p30"/>
          <p:cNvCxnSpPr>
            <a:stCxn id="152" idx="2"/>
            <a:endCxn id="160" idx="0"/>
          </p:cNvCxnSpPr>
          <p:nvPr/>
        </p:nvCxnSpPr>
        <p:spPr>
          <a:xfrm>
            <a:off x="8147351" y="2423810"/>
            <a:ext cx="2433916" cy="937308"/>
          </a:xfrm>
          <a:prstGeom prst="straightConnector1">
            <a:avLst/>
          </a:prstGeom>
          <a:noFill/>
          <a:ln w="9525" cap="flat" cmpd="sng">
            <a:solidFill>
              <a:schemeClr val="dk1"/>
            </a:solidFill>
            <a:prstDash val="solid"/>
            <a:round/>
            <a:headEnd type="none" w="med" len="med"/>
            <a:tailEnd type="stealth" w="med" len="med"/>
          </a:ln>
        </p:spPr>
      </p:cxnSp>
      <p:sp>
        <p:nvSpPr>
          <p:cNvPr id="173" name="Google Shape;173;p30"/>
          <p:cNvSpPr txBox="1"/>
          <p:nvPr/>
        </p:nvSpPr>
        <p:spPr>
          <a:xfrm>
            <a:off x="2258733" y="2485167"/>
            <a:ext cx="973200" cy="53350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Claim</a:t>
            </a:r>
            <a:endParaRPr sz="1867" kern="0">
              <a:solidFill>
                <a:srgbClr val="000000"/>
              </a:solidFill>
              <a:latin typeface="Roboto"/>
              <a:ea typeface="Roboto"/>
              <a:cs typeface="Roboto"/>
              <a:sym typeface="Roboto"/>
            </a:endParaRPr>
          </a:p>
        </p:txBody>
      </p:sp>
      <p:cxnSp>
        <p:nvCxnSpPr>
          <p:cNvPr id="174" name="Google Shape;174;p30"/>
          <p:cNvCxnSpPr>
            <a:stCxn id="170" idx="3"/>
            <a:endCxn id="152" idx="1"/>
          </p:cNvCxnSpPr>
          <p:nvPr/>
        </p:nvCxnSpPr>
        <p:spPr>
          <a:xfrm flipV="1">
            <a:off x="4615733" y="2013398"/>
            <a:ext cx="2025818" cy="4"/>
          </a:xfrm>
          <a:prstGeom prst="straightConnector1">
            <a:avLst/>
          </a:prstGeom>
          <a:noFill/>
          <a:ln w="9525" cap="flat" cmpd="sng">
            <a:solidFill>
              <a:schemeClr val="dk1"/>
            </a:solidFill>
            <a:prstDash val="solid"/>
            <a:round/>
            <a:headEnd type="none" w="med" len="med"/>
            <a:tailEnd type="stealth" w="med" len="med"/>
          </a:ln>
        </p:spPr>
      </p:cxnSp>
      <p:cxnSp>
        <p:nvCxnSpPr>
          <p:cNvPr id="175" name="Google Shape;175;p30"/>
          <p:cNvCxnSpPr>
            <a:stCxn id="173" idx="0"/>
            <a:endCxn id="170" idx="1"/>
          </p:cNvCxnSpPr>
          <p:nvPr/>
        </p:nvCxnSpPr>
        <p:spPr>
          <a:xfrm rot="5400000" flipH="1" flipV="1">
            <a:off x="2797651" y="1961085"/>
            <a:ext cx="471765" cy="576401"/>
          </a:xfrm>
          <a:prstGeom prst="bentConnector2">
            <a:avLst/>
          </a:prstGeom>
          <a:noFill/>
          <a:ln w="9525" cap="flat" cmpd="sng">
            <a:solidFill>
              <a:schemeClr val="dk1"/>
            </a:solidFill>
            <a:prstDash val="solid"/>
            <a:round/>
            <a:headEnd type="none" w="med" len="med"/>
            <a:tailEnd type="stealth" w="med" len="med"/>
          </a:ln>
        </p:spPr>
      </p:cxnSp>
      <p:sp>
        <p:nvSpPr>
          <p:cNvPr id="176" name="Google Shape;176;p30"/>
          <p:cNvSpPr txBox="1"/>
          <p:nvPr/>
        </p:nvSpPr>
        <p:spPr>
          <a:xfrm>
            <a:off x="2902333" y="803367"/>
            <a:ext cx="21328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Roboto"/>
                <a:ea typeface="Roboto"/>
                <a:cs typeface="Roboto"/>
                <a:sym typeface="Roboto"/>
              </a:rPr>
              <a:t>Debunked claims</a:t>
            </a:r>
            <a:endParaRPr sz="1867" kern="0">
              <a:solidFill>
                <a:srgbClr val="000000"/>
              </a:solidFill>
              <a:latin typeface="Roboto"/>
              <a:ea typeface="Roboto"/>
              <a:cs typeface="Roboto"/>
              <a:sym typeface="Roboto"/>
            </a:endParaRPr>
          </a:p>
        </p:txBody>
      </p:sp>
      <p:cxnSp>
        <p:nvCxnSpPr>
          <p:cNvPr id="177" name="Google Shape;177;p30"/>
          <p:cNvCxnSpPr>
            <a:stCxn id="161" idx="2"/>
            <a:endCxn id="170" idx="2"/>
          </p:cNvCxnSpPr>
          <p:nvPr/>
        </p:nvCxnSpPr>
        <p:spPr>
          <a:xfrm rot="5400000" flipH="1">
            <a:off x="5899883" y="714154"/>
            <a:ext cx="2750236" cy="6612533"/>
          </a:xfrm>
          <a:prstGeom prst="bentConnector3">
            <a:avLst>
              <a:gd name="adj1" fmla="val -8312"/>
            </a:avLst>
          </a:prstGeom>
          <a:noFill/>
          <a:ln w="9525" cap="flat" cmpd="sng">
            <a:solidFill>
              <a:schemeClr val="dk1"/>
            </a:solidFill>
            <a:prstDash val="solid"/>
            <a:round/>
            <a:headEnd type="none" w="med" len="med"/>
            <a:tailEnd type="stealth" w="med" len="med"/>
          </a:ln>
        </p:spPr>
      </p:cxnSp>
      <p:sp>
        <p:nvSpPr>
          <p:cNvPr id="178" name="Google Shape;178;p30"/>
          <p:cNvSpPr/>
          <p:nvPr/>
        </p:nvSpPr>
        <p:spPr>
          <a:xfrm>
            <a:off x="1629733" y="2362567"/>
            <a:ext cx="2132800" cy="4101600"/>
          </a:xfrm>
          <a:prstGeom prst="rect">
            <a:avLst/>
          </a:prstGeom>
          <a:noFill/>
          <a:ln w="28575" cap="flat" cmpd="sng">
            <a:solidFill>
              <a:srgbClr val="CC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79;p30"/>
          <p:cNvSpPr txBox="1"/>
          <p:nvPr/>
        </p:nvSpPr>
        <p:spPr>
          <a:xfrm>
            <a:off x="320867" y="1689334"/>
            <a:ext cx="22060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FFFFFF"/>
                </a:solidFill>
                <a:highlight>
                  <a:srgbClr val="CC0000"/>
                </a:highlight>
                <a:latin typeface="Roboto"/>
                <a:ea typeface="Roboto"/>
                <a:cs typeface="Roboto"/>
                <a:sym typeface="Roboto"/>
              </a:rPr>
              <a:t>Claim Detection</a:t>
            </a:r>
            <a:endParaRPr sz="1867" kern="0">
              <a:solidFill>
                <a:srgbClr val="FFFFFF"/>
              </a:solidFill>
              <a:highlight>
                <a:srgbClr val="CC0000"/>
              </a:highlight>
              <a:latin typeface="Roboto"/>
              <a:ea typeface="Roboto"/>
              <a:cs typeface="Roboto"/>
              <a:sym typeface="Roboto"/>
            </a:endParaRPr>
          </a:p>
        </p:txBody>
      </p:sp>
      <p:pic>
        <p:nvPicPr>
          <p:cNvPr id="30" name="Picture 29">
            <a:extLst>
              <a:ext uri="{FF2B5EF4-FFF2-40B4-BE49-F238E27FC236}">
                <a16:creationId xmlns:a16="http://schemas.microsoft.com/office/drawing/2014/main" id="{5A0E7456-D4D8-2C9E-74EF-E411AF87765F}"/>
              </a:ext>
            </a:extLst>
          </p:cNvPr>
          <p:cNvPicPr>
            <a:picLocks noChangeAspect="1"/>
          </p:cNvPicPr>
          <p:nvPr/>
        </p:nvPicPr>
        <p:blipFill>
          <a:blip r:embed="rId7"/>
          <a:stretch>
            <a:fillRect/>
          </a:stretch>
        </p:blipFill>
        <p:spPr>
          <a:xfrm>
            <a:off x="11537660" y="0"/>
            <a:ext cx="654340" cy="847493"/>
          </a:xfrm>
          <a:prstGeom prst="rect">
            <a:avLst/>
          </a:prstGeom>
        </p:spPr>
      </p:pic>
      <p:pic>
        <p:nvPicPr>
          <p:cNvPr id="31"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1CFF8D85-9371-DB38-62A5-F3E48D17833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1423720" cy="765278"/>
          </a:xfrm>
        </p:spPr>
        <p:txBody>
          <a:bodyPr>
            <a:noAutofit/>
          </a:bodyPr>
          <a:lstStyle/>
          <a:p>
            <a:r>
              <a:rPr lang="en-US" sz="3300" dirty="0"/>
              <a:t>Cross-Media Misinformation Detection: Contrastively Learnt</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90</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528054" y="1538094"/>
            <a:ext cx="10866725"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solidFill>
                  <a:srgbClr val="6C7690"/>
                </a:solidFill>
              </a:rPr>
              <a:t>The </a:t>
            </a:r>
            <a:r>
              <a:rPr lang="en-US" sz="2200" b="1" dirty="0" err="1">
                <a:solidFill>
                  <a:srgbClr val="6C7690"/>
                </a:solidFill>
              </a:rPr>
              <a:t>CLiP</a:t>
            </a:r>
            <a:r>
              <a:rPr lang="en-US" sz="2200" b="1" dirty="0">
                <a:solidFill>
                  <a:srgbClr val="6C7690"/>
                </a:solidFill>
              </a:rPr>
              <a:t> model can be finetuned to determine image caption mismatch probabilities as well</a:t>
            </a:r>
          </a:p>
        </p:txBody>
      </p:sp>
      <p:pic>
        <p:nvPicPr>
          <p:cNvPr id="7" name="Picture 6">
            <a:extLst>
              <a:ext uri="{FF2B5EF4-FFF2-40B4-BE49-F238E27FC236}">
                <a16:creationId xmlns:a16="http://schemas.microsoft.com/office/drawing/2014/main" id="{A2E28D79-607A-1D40-C44F-51F1FE8C0509}"/>
              </a:ext>
            </a:extLst>
          </p:cNvPr>
          <p:cNvPicPr>
            <a:picLocks noChangeAspect="1"/>
          </p:cNvPicPr>
          <p:nvPr/>
        </p:nvPicPr>
        <p:blipFill rotWithShape="1">
          <a:blip r:embed="rId5"/>
          <a:srcRect l="52808" t="50361" r="2986" b="19099"/>
          <a:stretch/>
        </p:blipFill>
        <p:spPr>
          <a:xfrm>
            <a:off x="1182624" y="3801053"/>
            <a:ext cx="1863902" cy="1146048"/>
          </a:xfrm>
          <a:prstGeom prst="rect">
            <a:avLst/>
          </a:prstGeom>
        </p:spPr>
      </p:pic>
      <p:sp>
        <p:nvSpPr>
          <p:cNvPr id="10" name="TextBox 9">
            <a:extLst>
              <a:ext uri="{FF2B5EF4-FFF2-40B4-BE49-F238E27FC236}">
                <a16:creationId xmlns:a16="http://schemas.microsoft.com/office/drawing/2014/main" id="{C72E14F3-9940-30F9-DF14-C8168A171E1D}"/>
              </a:ext>
            </a:extLst>
          </p:cNvPr>
          <p:cNvSpPr txBox="1"/>
          <p:nvPr/>
        </p:nvSpPr>
        <p:spPr>
          <a:xfrm>
            <a:off x="670934" y="5839487"/>
            <a:ext cx="11423720" cy="923330"/>
          </a:xfrm>
          <a:prstGeom prst="rect">
            <a:avLst/>
          </a:prstGeom>
          <a:noFill/>
        </p:spPr>
        <p:txBody>
          <a:bodyPr wrap="square" rtlCol="0">
            <a:spAutoFit/>
          </a:bodyPr>
          <a:lstStyle/>
          <a:p>
            <a:r>
              <a:rPr lang="en-US" dirty="0">
                <a:highlight>
                  <a:srgbClr val="FFFF00"/>
                </a:highlight>
              </a:rPr>
              <a:t>Huang, M and Jia, S. and Chang M.C. and </a:t>
            </a:r>
            <a:r>
              <a:rPr lang="en-US" dirty="0" err="1">
                <a:highlight>
                  <a:srgbClr val="FFFF00"/>
                </a:highlight>
              </a:rPr>
              <a:t>Lyu</a:t>
            </a:r>
            <a:r>
              <a:rPr lang="en-US" dirty="0">
                <a:highlight>
                  <a:srgbClr val="FFFF00"/>
                </a:highlight>
              </a:rPr>
              <a:t>, S. Text-Image De-Contextualization Detection Using Vision-Language Models</a:t>
            </a:r>
            <a:r>
              <a:rPr lang="en-US" b="1" dirty="0">
                <a:highlight>
                  <a:srgbClr val="FFFF00"/>
                </a:highlight>
              </a:rPr>
              <a:t>. </a:t>
            </a:r>
            <a:r>
              <a:rPr lang="en-US" dirty="0">
                <a:highlight>
                  <a:srgbClr val="FFFF00"/>
                </a:highlight>
              </a:rPr>
              <a:t>Proceedings of the 30th ACM International Conference on Information and Knowledge Management (ICASSP’22),</a:t>
            </a:r>
          </a:p>
        </p:txBody>
      </p:sp>
      <p:pic>
        <p:nvPicPr>
          <p:cNvPr id="12" name="Picture 11">
            <a:extLst>
              <a:ext uri="{FF2B5EF4-FFF2-40B4-BE49-F238E27FC236}">
                <a16:creationId xmlns:a16="http://schemas.microsoft.com/office/drawing/2014/main" id="{E227CE89-FC41-E97A-3EFA-D261F63F195E}"/>
              </a:ext>
            </a:extLst>
          </p:cNvPr>
          <p:cNvPicPr>
            <a:picLocks noChangeAspect="1"/>
          </p:cNvPicPr>
          <p:nvPr/>
        </p:nvPicPr>
        <p:blipFill rotWithShape="1">
          <a:blip r:embed="rId5"/>
          <a:srcRect l="52808" t="80718" r="5077" b="7145"/>
          <a:stretch/>
        </p:blipFill>
        <p:spPr>
          <a:xfrm>
            <a:off x="1182624" y="2875368"/>
            <a:ext cx="1804416" cy="462842"/>
          </a:xfrm>
          <a:prstGeom prst="rect">
            <a:avLst/>
          </a:prstGeom>
        </p:spPr>
      </p:pic>
      <p:pic>
        <p:nvPicPr>
          <p:cNvPr id="13" name="Picture 2" descr="CLIP">
            <a:extLst>
              <a:ext uri="{FF2B5EF4-FFF2-40B4-BE49-F238E27FC236}">
                <a16:creationId xmlns:a16="http://schemas.microsoft.com/office/drawing/2014/main" id="{27CD27FD-03AA-6AE4-3A8A-63EE9876C3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2837" t="7402" r="19238" b="53439"/>
          <a:stretch/>
        </p:blipFill>
        <p:spPr bwMode="auto">
          <a:xfrm>
            <a:off x="3828288" y="2535709"/>
            <a:ext cx="593611" cy="10339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LIP">
            <a:extLst>
              <a:ext uri="{FF2B5EF4-FFF2-40B4-BE49-F238E27FC236}">
                <a16:creationId xmlns:a16="http://schemas.microsoft.com/office/drawing/2014/main" id="{CFA07121-454D-52EB-BFF7-43A1139550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621" t="59574" r="25455" b="6628"/>
          <a:stretch/>
        </p:blipFill>
        <p:spPr bwMode="auto">
          <a:xfrm>
            <a:off x="3828287" y="3927884"/>
            <a:ext cx="593611" cy="8923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A1F6BBE-8ABC-F64E-0091-7204D3E9757F}"/>
              </a:ext>
            </a:extLst>
          </p:cNvPr>
          <p:cNvCxnSpPr/>
          <p:nvPr/>
        </p:nvCxnSpPr>
        <p:spPr>
          <a:xfrm>
            <a:off x="3046526" y="3096768"/>
            <a:ext cx="7817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2705839-B5AA-8512-015C-F5D5FFE71F12}"/>
              </a:ext>
            </a:extLst>
          </p:cNvPr>
          <p:cNvCxnSpPr/>
          <p:nvPr/>
        </p:nvCxnSpPr>
        <p:spPr>
          <a:xfrm>
            <a:off x="3046526" y="4370832"/>
            <a:ext cx="7817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ight Bracket 8">
            <a:extLst>
              <a:ext uri="{FF2B5EF4-FFF2-40B4-BE49-F238E27FC236}">
                <a16:creationId xmlns:a16="http://schemas.microsoft.com/office/drawing/2014/main" id="{8643D298-A174-1D76-BF3A-CB3CF829E740}"/>
              </a:ext>
            </a:extLst>
          </p:cNvPr>
          <p:cNvSpPr/>
          <p:nvPr/>
        </p:nvSpPr>
        <p:spPr>
          <a:xfrm>
            <a:off x="4421898" y="3084576"/>
            <a:ext cx="188150" cy="1274064"/>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F36C43-AE55-CB37-0F0F-D94F001B0A22}"/>
              </a:ext>
            </a:extLst>
          </p:cNvPr>
          <p:cNvCxnSpPr>
            <a:cxnSpLocks/>
          </p:cNvCxnSpPr>
          <p:nvPr/>
        </p:nvCxnSpPr>
        <p:spPr>
          <a:xfrm>
            <a:off x="4610048" y="3700272"/>
            <a:ext cx="3399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23010511-A123-9463-D117-D3E4201C7C17}"/>
              </a:ext>
            </a:extLst>
          </p:cNvPr>
          <p:cNvSpPr/>
          <p:nvPr/>
        </p:nvSpPr>
        <p:spPr>
          <a:xfrm>
            <a:off x="5011738" y="3429000"/>
            <a:ext cx="499872" cy="49888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6CFA48-F6FE-3A02-C891-AECD9C2612F6}"/>
              </a:ext>
            </a:extLst>
          </p:cNvPr>
          <p:cNvSpPr txBox="1"/>
          <p:nvPr/>
        </p:nvSpPr>
        <p:spPr>
          <a:xfrm>
            <a:off x="5010075" y="3538100"/>
            <a:ext cx="701549" cy="307777"/>
          </a:xfrm>
          <a:prstGeom prst="rect">
            <a:avLst/>
          </a:prstGeom>
          <a:noFill/>
        </p:spPr>
        <p:txBody>
          <a:bodyPr wrap="square" rtlCol="0">
            <a:spAutoFit/>
          </a:bodyPr>
          <a:lstStyle/>
          <a:p>
            <a:r>
              <a:rPr lang="en-US" sz="1400" dirty="0">
                <a:solidFill>
                  <a:schemeClr val="tx1">
                    <a:lumMod val="75000"/>
                    <a:lumOff val="25000"/>
                  </a:schemeClr>
                </a:solidFill>
              </a:rPr>
              <a:t>0.42</a:t>
            </a:r>
          </a:p>
        </p:txBody>
      </p:sp>
      <p:sp>
        <p:nvSpPr>
          <p:cNvPr id="22" name="TextBox 21">
            <a:extLst>
              <a:ext uri="{FF2B5EF4-FFF2-40B4-BE49-F238E27FC236}">
                <a16:creationId xmlns:a16="http://schemas.microsoft.com/office/drawing/2014/main" id="{97C49800-11DB-FA97-D2B8-39A02358EFC6}"/>
              </a:ext>
            </a:extLst>
          </p:cNvPr>
          <p:cNvSpPr txBox="1"/>
          <p:nvPr/>
        </p:nvSpPr>
        <p:spPr>
          <a:xfrm>
            <a:off x="5705858" y="3539443"/>
            <a:ext cx="1049477" cy="261610"/>
          </a:xfrm>
          <a:prstGeom prst="rect">
            <a:avLst/>
          </a:prstGeom>
          <a:noFill/>
        </p:spPr>
        <p:txBody>
          <a:bodyPr wrap="square" rtlCol="0">
            <a:spAutoFit/>
          </a:bodyPr>
          <a:lstStyle/>
          <a:p>
            <a:pPr algn="ctr"/>
            <a:r>
              <a:rPr lang="en-US" sz="1100" dirty="0"/>
              <a:t>Match score</a:t>
            </a:r>
          </a:p>
        </p:txBody>
      </p:sp>
    </p:spTree>
    <p:extLst>
      <p:ext uri="{BB962C8B-B14F-4D97-AF65-F5344CB8AC3E}">
        <p14:creationId xmlns:p14="http://schemas.microsoft.com/office/powerpoint/2010/main" val="8972463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1423720" cy="765278"/>
          </a:xfrm>
        </p:spPr>
        <p:txBody>
          <a:bodyPr>
            <a:noAutofit/>
          </a:bodyPr>
          <a:lstStyle/>
          <a:p>
            <a:r>
              <a:rPr lang="en-US" sz="3300" dirty="0"/>
              <a:t>Enhancing Cross-Media Misinformation Detection via Structure</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91</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556631" y="1538094"/>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To achieve finer-grained reasoning and misinformation localization, there is also increasing attention on leveraging structured (graph) representation of news content to pinpoint or identify specific misinformative aspects </a:t>
            </a:r>
          </a:p>
        </p:txBody>
      </p:sp>
      <p:cxnSp>
        <p:nvCxnSpPr>
          <p:cNvPr id="7" name="Straight Arrow Connector 6">
            <a:extLst>
              <a:ext uri="{FF2B5EF4-FFF2-40B4-BE49-F238E27FC236}">
                <a16:creationId xmlns:a16="http://schemas.microsoft.com/office/drawing/2014/main" id="{21B37D7F-8114-E45F-51E6-D012832F04A8}"/>
              </a:ext>
            </a:extLst>
          </p:cNvPr>
          <p:cNvCxnSpPr/>
          <p:nvPr/>
        </p:nvCxnSpPr>
        <p:spPr>
          <a:xfrm>
            <a:off x="1143000" y="5172075"/>
            <a:ext cx="9472613" cy="0"/>
          </a:xfrm>
          <a:prstGeom prst="straightConnector1">
            <a:avLst/>
          </a:prstGeom>
          <a:ln w="762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56DC9B-F958-4690-9C85-32E26AD4B200}"/>
              </a:ext>
            </a:extLst>
          </p:cNvPr>
          <p:cNvSpPr txBox="1"/>
          <p:nvPr/>
        </p:nvSpPr>
        <p:spPr>
          <a:xfrm>
            <a:off x="657226" y="5410394"/>
            <a:ext cx="1814512" cy="261610"/>
          </a:xfrm>
          <a:prstGeom prst="rect">
            <a:avLst/>
          </a:prstGeom>
          <a:noFill/>
        </p:spPr>
        <p:txBody>
          <a:bodyPr wrap="square" rtlCol="0">
            <a:spAutoFit/>
          </a:bodyPr>
          <a:lstStyle/>
          <a:p>
            <a:pPr algn="ctr"/>
            <a:r>
              <a:rPr lang="en-US" sz="1100" dirty="0"/>
              <a:t>(most salient info extracted)</a:t>
            </a:r>
          </a:p>
        </p:txBody>
      </p:sp>
      <p:sp>
        <p:nvSpPr>
          <p:cNvPr id="13" name="TextBox 12">
            <a:extLst>
              <a:ext uri="{FF2B5EF4-FFF2-40B4-BE49-F238E27FC236}">
                <a16:creationId xmlns:a16="http://schemas.microsoft.com/office/drawing/2014/main" id="{9B254388-4B4C-653C-6027-0ED3A9F76779}"/>
              </a:ext>
            </a:extLst>
          </p:cNvPr>
          <p:cNvSpPr txBox="1"/>
          <p:nvPr/>
        </p:nvSpPr>
        <p:spPr>
          <a:xfrm>
            <a:off x="8724904" y="5396729"/>
            <a:ext cx="2659521" cy="430887"/>
          </a:xfrm>
          <a:prstGeom prst="rect">
            <a:avLst/>
          </a:prstGeom>
          <a:noFill/>
        </p:spPr>
        <p:txBody>
          <a:bodyPr wrap="square" rtlCol="0">
            <a:spAutoFit/>
          </a:bodyPr>
          <a:lstStyle/>
          <a:p>
            <a:pPr algn="ctr"/>
            <a:r>
              <a:rPr lang="en-US" sz="1100" dirty="0"/>
              <a:t>(extract a rich and possibly sparse graph representation for versatile info coverage)</a:t>
            </a:r>
          </a:p>
        </p:txBody>
      </p:sp>
      <p:sp>
        <p:nvSpPr>
          <p:cNvPr id="10" name="Rounded Rectangle 9">
            <a:extLst>
              <a:ext uri="{FF2B5EF4-FFF2-40B4-BE49-F238E27FC236}">
                <a16:creationId xmlns:a16="http://schemas.microsoft.com/office/drawing/2014/main" id="{4208310D-93BE-3391-3914-753CD11FF385}"/>
              </a:ext>
            </a:extLst>
          </p:cNvPr>
          <p:cNvSpPr/>
          <p:nvPr/>
        </p:nvSpPr>
        <p:spPr>
          <a:xfrm>
            <a:off x="2085976" y="3429000"/>
            <a:ext cx="2457450" cy="1285875"/>
          </a:xfrm>
          <a:prstGeom prst="roundRect">
            <a:avLst/>
          </a:prstGeom>
          <a:solidFill>
            <a:schemeClr val="bg2">
              <a:lumMod val="90000"/>
            </a:schemeClr>
          </a:solidFill>
          <a:ln w="38100">
            <a:solidFill>
              <a:srgbClr val="C4D8E5">
                <a:alpha val="352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t>Ontology </a:t>
            </a:r>
          </a:p>
          <a:p>
            <a:pPr algn="ctr"/>
            <a:r>
              <a:rPr lang="en-US" sz="2800" b="1" u="sng" dirty="0"/>
              <a:t>Based</a:t>
            </a:r>
          </a:p>
        </p:txBody>
      </p:sp>
      <p:sp>
        <p:nvSpPr>
          <p:cNvPr id="16" name="Rounded Rectangle 15">
            <a:extLst>
              <a:ext uri="{FF2B5EF4-FFF2-40B4-BE49-F238E27FC236}">
                <a16:creationId xmlns:a16="http://schemas.microsoft.com/office/drawing/2014/main" id="{0F45640A-D258-C089-D12E-981D0C50C6E0}"/>
              </a:ext>
            </a:extLst>
          </p:cNvPr>
          <p:cNvSpPr/>
          <p:nvPr/>
        </p:nvSpPr>
        <p:spPr>
          <a:xfrm>
            <a:off x="7239001" y="3367687"/>
            <a:ext cx="2457450" cy="1285875"/>
          </a:xfrm>
          <a:prstGeom prst="roundRect">
            <a:avLst/>
          </a:prstGeom>
          <a:solidFill>
            <a:schemeClr val="bg2"/>
          </a:solidFill>
          <a:ln w="38100">
            <a:solidFill>
              <a:srgbClr val="C4D8E5">
                <a:alpha val="352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Open </a:t>
            </a:r>
          </a:p>
          <a:p>
            <a:pPr algn="ctr"/>
            <a:r>
              <a:rPr lang="en-US" sz="2800" b="1" dirty="0"/>
              <a:t>Domain</a:t>
            </a:r>
          </a:p>
        </p:txBody>
      </p:sp>
    </p:spTree>
    <p:extLst>
      <p:ext uri="{BB962C8B-B14F-4D97-AF65-F5344CB8AC3E}">
        <p14:creationId xmlns:p14="http://schemas.microsoft.com/office/powerpoint/2010/main" val="18491276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0A9FE-5785-5649-A399-FDBDB82C63B9}"/>
              </a:ext>
            </a:extLst>
          </p:cNvPr>
          <p:cNvSpPr>
            <a:spLocks noGrp="1"/>
          </p:cNvSpPr>
          <p:nvPr>
            <p:ph type="title"/>
          </p:nvPr>
        </p:nvSpPr>
        <p:spPr>
          <a:xfrm>
            <a:off x="518074" y="23423"/>
            <a:ext cx="10809514" cy="1325563"/>
          </a:xfrm>
        </p:spPr>
        <p:txBody>
          <a:bodyPr>
            <a:normAutofit/>
          </a:bodyPr>
          <a:lstStyle/>
          <a:p>
            <a:r>
              <a:rPr lang="en-US" sz="4000" dirty="0"/>
              <a:t>Multimedia KG-guided Consistency Reasoning</a:t>
            </a:r>
          </a:p>
        </p:txBody>
      </p:sp>
      <p:sp>
        <p:nvSpPr>
          <p:cNvPr id="2" name="Rectangle 1">
            <a:extLst>
              <a:ext uri="{FF2B5EF4-FFF2-40B4-BE49-F238E27FC236}">
                <a16:creationId xmlns:a16="http://schemas.microsoft.com/office/drawing/2014/main" id="{D4A1CD87-784D-394B-97C0-FC470419E9A5}"/>
              </a:ext>
            </a:extLst>
          </p:cNvPr>
          <p:cNvSpPr/>
          <p:nvPr/>
        </p:nvSpPr>
        <p:spPr>
          <a:xfrm>
            <a:off x="5034562" y="1932681"/>
            <a:ext cx="3162587" cy="369332"/>
          </a:xfrm>
          <a:prstGeom prst="rect">
            <a:avLst/>
          </a:prstGeom>
        </p:spPr>
        <p:txBody>
          <a:bodyPr wrap="square">
            <a:spAutoFit/>
          </a:bodyPr>
          <a:lstStyle/>
          <a:p>
            <a:r>
              <a:rPr lang="en-US" sz="3200" b="1" i="1" dirty="0" err="1"/>
              <a:t>InfoSurgeon</a:t>
            </a:r>
            <a:endParaRPr lang="en-US" sz="3200" b="1" i="1" dirty="0"/>
          </a:p>
        </p:txBody>
      </p:sp>
      <p:sp>
        <p:nvSpPr>
          <p:cNvPr id="6" name="Rectangle 5">
            <a:extLst>
              <a:ext uri="{FF2B5EF4-FFF2-40B4-BE49-F238E27FC236}">
                <a16:creationId xmlns:a16="http://schemas.microsoft.com/office/drawing/2014/main" id="{E6FC03EA-B4D9-9245-BE76-08E73A39657C}"/>
              </a:ext>
            </a:extLst>
          </p:cNvPr>
          <p:cNvSpPr/>
          <p:nvPr/>
        </p:nvSpPr>
        <p:spPr>
          <a:xfrm>
            <a:off x="43216" y="2008473"/>
            <a:ext cx="4245429" cy="42738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0C1390B-B52F-1E49-801B-D69B3AAFA841}"/>
              </a:ext>
            </a:extLst>
          </p:cNvPr>
          <p:cNvSpPr/>
          <p:nvPr/>
        </p:nvSpPr>
        <p:spPr>
          <a:xfrm>
            <a:off x="2031119" y="2819453"/>
            <a:ext cx="2159548" cy="128995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4D81DE-F349-5C48-8DBD-6803F6E19DC4}"/>
              </a:ext>
            </a:extLst>
          </p:cNvPr>
          <p:cNvSpPr/>
          <p:nvPr/>
        </p:nvSpPr>
        <p:spPr>
          <a:xfrm>
            <a:off x="2014230" y="4212828"/>
            <a:ext cx="2184838" cy="644125"/>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9CA97A1-84DF-0642-979D-9A85084F40E1}"/>
              </a:ext>
            </a:extLst>
          </p:cNvPr>
          <p:cNvSpPr txBox="1"/>
          <p:nvPr/>
        </p:nvSpPr>
        <p:spPr>
          <a:xfrm>
            <a:off x="86760" y="2068909"/>
            <a:ext cx="2601685" cy="307777"/>
          </a:xfrm>
          <a:prstGeom prst="rect">
            <a:avLst/>
          </a:prstGeom>
          <a:noFill/>
        </p:spPr>
        <p:txBody>
          <a:bodyPr wrap="square" rtlCol="0">
            <a:spAutoFit/>
          </a:bodyPr>
          <a:lstStyle/>
          <a:p>
            <a:r>
              <a:rPr lang="en-US" sz="1400" dirty="0" err="1">
                <a:solidFill>
                  <a:schemeClr val="accent5">
                    <a:lumMod val="75000"/>
                  </a:schemeClr>
                </a:solidFill>
              </a:rPr>
              <a:t>bbc.com</a:t>
            </a:r>
            <a:endParaRPr lang="en-US" sz="1400" dirty="0">
              <a:solidFill>
                <a:schemeClr val="accent5">
                  <a:lumMod val="75000"/>
                </a:schemeClr>
              </a:solidFill>
            </a:endParaRPr>
          </a:p>
        </p:txBody>
      </p:sp>
      <p:sp>
        <p:nvSpPr>
          <p:cNvPr id="10" name="TextBox 9">
            <a:extLst>
              <a:ext uri="{FF2B5EF4-FFF2-40B4-BE49-F238E27FC236}">
                <a16:creationId xmlns:a16="http://schemas.microsoft.com/office/drawing/2014/main" id="{21092AAA-D3FB-8C43-B6F4-04154834C96D}"/>
              </a:ext>
            </a:extLst>
          </p:cNvPr>
          <p:cNvSpPr txBox="1"/>
          <p:nvPr/>
        </p:nvSpPr>
        <p:spPr>
          <a:xfrm>
            <a:off x="64986" y="2326204"/>
            <a:ext cx="4359897" cy="369332"/>
          </a:xfrm>
          <a:prstGeom prst="rect">
            <a:avLst/>
          </a:prstGeom>
          <a:noFill/>
        </p:spPr>
        <p:txBody>
          <a:bodyPr wrap="square" rtlCol="0">
            <a:spAutoFit/>
          </a:bodyPr>
          <a:lstStyle/>
          <a:p>
            <a:r>
              <a:rPr lang="en-US" sz="1750" dirty="0"/>
              <a:t>Police Brutality in HK at new Extreme Levels</a:t>
            </a:r>
          </a:p>
        </p:txBody>
      </p:sp>
      <p:sp>
        <p:nvSpPr>
          <p:cNvPr id="11" name="Rectangle 10">
            <a:extLst>
              <a:ext uri="{FF2B5EF4-FFF2-40B4-BE49-F238E27FC236}">
                <a16:creationId xmlns:a16="http://schemas.microsoft.com/office/drawing/2014/main" id="{86029E41-B28A-DC4D-8559-9C064023D9C4}"/>
              </a:ext>
            </a:extLst>
          </p:cNvPr>
          <p:cNvSpPr/>
          <p:nvPr/>
        </p:nvSpPr>
        <p:spPr>
          <a:xfrm>
            <a:off x="64983" y="2643947"/>
            <a:ext cx="1681871" cy="292388"/>
          </a:xfrm>
          <a:prstGeom prst="rect">
            <a:avLst/>
          </a:prstGeom>
        </p:spPr>
        <p:txBody>
          <a:bodyPr wrap="none">
            <a:spAutoFit/>
          </a:bodyPr>
          <a:lstStyle/>
          <a:p>
            <a:r>
              <a:rPr lang="en-US" sz="1300" dirty="0">
                <a:solidFill>
                  <a:schemeClr val="tx1">
                    <a:lumMod val="75000"/>
                    <a:lumOff val="25000"/>
                  </a:schemeClr>
                </a:solidFill>
              </a:rPr>
              <a:t>Aug 11, 2019    Lisa Lu</a:t>
            </a:r>
          </a:p>
        </p:txBody>
      </p:sp>
      <p:sp>
        <p:nvSpPr>
          <p:cNvPr id="12" name="Rectangle 11">
            <a:extLst>
              <a:ext uri="{FF2B5EF4-FFF2-40B4-BE49-F238E27FC236}">
                <a16:creationId xmlns:a16="http://schemas.microsoft.com/office/drawing/2014/main" id="{4118166D-05CE-5847-B506-024BFDB86722}"/>
              </a:ext>
            </a:extLst>
          </p:cNvPr>
          <p:cNvSpPr/>
          <p:nvPr/>
        </p:nvSpPr>
        <p:spPr>
          <a:xfrm>
            <a:off x="2008573" y="4189078"/>
            <a:ext cx="2240926" cy="715581"/>
          </a:xfrm>
          <a:prstGeom prst="rect">
            <a:avLst/>
          </a:prstGeom>
        </p:spPr>
        <p:txBody>
          <a:bodyPr wrap="square">
            <a:spAutoFit/>
          </a:bodyPr>
          <a:lstStyle/>
          <a:p>
            <a:r>
              <a:rPr lang="en-US" sz="1350" dirty="0"/>
              <a:t>HK police shoot cold bullets at protestors from hidden corners.</a:t>
            </a:r>
          </a:p>
        </p:txBody>
      </p:sp>
      <p:pic>
        <p:nvPicPr>
          <p:cNvPr id="13" name="Picture 12" descr="A picture containing text, crowd&#10;&#10;Description automatically generated">
            <a:extLst>
              <a:ext uri="{FF2B5EF4-FFF2-40B4-BE49-F238E27FC236}">
                <a16:creationId xmlns:a16="http://schemas.microsoft.com/office/drawing/2014/main" id="{DA9358AF-AB49-0B49-BC1C-700E63DB3A81}"/>
              </a:ext>
            </a:extLst>
          </p:cNvPr>
          <p:cNvPicPr>
            <a:picLocks noChangeAspect="1"/>
          </p:cNvPicPr>
          <p:nvPr/>
        </p:nvPicPr>
        <p:blipFill rotWithShape="1">
          <a:blip r:embed="rId3"/>
          <a:srcRect t="39544" b="19853"/>
          <a:stretch/>
        </p:blipFill>
        <p:spPr>
          <a:xfrm>
            <a:off x="2146287" y="2860274"/>
            <a:ext cx="1950358" cy="1208314"/>
          </a:xfrm>
          <a:prstGeom prst="rect">
            <a:avLst/>
          </a:prstGeom>
        </p:spPr>
      </p:pic>
      <p:sp>
        <p:nvSpPr>
          <p:cNvPr id="14" name="Rectangle 13">
            <a:extLst>
              <a:ext uri="{FF2B5EF4-FFF2-40B4-BE49-F238E27FC236}">
                <a16:creationId xmlns:a16="http://schemas.microsoft.com/office/drawing/2014/main" id="{FBD09DD1-1D0E-EC4D-A935-054A37991D6E}"/>
              </a:ext>
            </a:extLst>
          </p:cNvPr>
          <p:cNvSpPr/>
          <p:nvPr/>
        </p:nvSpPr>
        <p:spPr>
          <a:xfrm>
            <a:off x="4635902" y="2594429"/>
            <a:ext cx="4438393" cy="3558787"/>
          </a:xfrm>
          <a:prstGeom prst="rec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44290277-B1AB-C64E-AAAD-8C5409EAB504}"/>
              </a:ext>
            </a:extLst>
          </p:cNvPr>
          <p:cNvCxnSpPr>
            <a:cxnSpLocks/>
          </p:cNvCxnSpPr>
          <p:nvPr/>
        </p:nvCxnSpPr>
        <p:spPr>
          <a:xfrm>
            <a:off x="4332949" y="4068587"/>
            <a:ext cx="304795" cy="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6FE0806-1F21-5644-A351-8CC933D3DD0D}"/>
              </a:ext>
            </a:extLst>
          </p:cNvPr>
          <p:cNvCxnSpPr>
            <a:cxnSpLocks/>
          </p:cNvCxnSpPr>
          <p:nvPr/>
        </p:nvCxnSpPr>
        <p:spPr>
          <a:xfrm>
            <a:off x="9079421" y="2810206"/>
            <a:ext cx="370109" cy="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7" name="Trapezoid 16">
            <a:extLst>
              <a:ext uri="{FF2B5EF4-FFF2-40B4-BE49-F238E27FC236}">
                <a16:creationId xmlns:a16="http://schemas.microsoft.com/office/drawing/2014/main" id="{538FBB95-A992-F341-8C8E-778DA085BF93}"/>
              </a:ext>
            </a:extLst>
          </p:cNvPr>
          <p:cNvSpPr/>
          <p:nvPr/>
        </p:nvSpPr>
        <p:spPr>
          <a:xfrm>
            <a:off x="10126363" y="2310572"/>
            <a:ext cx="1360714" cy="666753"/>
          </a:xfrm>
          <a:prstGeom prst="trapezoi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1A7A4AD-D5FA-954D-A5C2-1B5B31FD1FC8}"/>
              </a:ext>
            </a:extLst>
          </p:cNvPr>
          <p:cNvSpPr/>
          <p:nvPr/>
        </p:nvSpPr>
        <p:spPr>
          <a:xfrm>
            <a:off x="10492370" y="2459276"/>
            <a:ext cx="628698" cy="369332"/>
          </a:xfrm>
          <a:prstGeom prst="rect">
            <a:avLst/>
          </a:prstGeom>
        </p:spPr>
        <p:txBody>
          <a:bodyPr wrap="none">
            <a:spAutoFit/>
          </a:bodyPr>
          <a:lstStyle/>
          <a:p>
            <a:r>
              <a:rPr lang="en-US" dirty="0"/>
              <a:t>GNN</a:t>
            </a:r>
          </a:p>
        </p:txBody>
      </p:sp>
      <p:sp>
        <p:nvSpPr>
          <p:cNvPr id="19" name="Rectangle 18">
            <a:extLst>
              <a:ext uri="{FF2B5EF4-FFF2-40B4-BE49-F238E27FC236}">
                <a16:creationId xmlns:a16="http://schemas.microsoft.com/office/drawing/2014/main" id="{313E1D2D-BEDF-274B-A9ED-2C59392F3584}"/>
              </a:ext>
            </a:extLst>
          </p:cNvPr>
          <p:cNvSpPr/>
          <p:nvPr/>
        </p:nvSpPr>
        <p:spPr>
          <a:xfrm>
            <a:off x="6006494" y="5701687"/>
            <a:ext cx="2406043" cy="384721"/>
          </a:xfrm>
          <a:prstGeom prst="rect">
            <a:avLst/>
          </a:prstGeom>
        </p:spPr>
        <p:txBody>
          <a:bodyPr wrap="none">
            <a:spAutoFit/>
          </a:bodyPr>
          <a:lstStyle/>
          <a:p>
            <a:r>
              <a:rPr lang="en-US" sz="1900" u="sng" dirty="0"/>
              <a:t>IE / KG Representation</a:t>
            </a:r>
          </a:p>
        </p:txBody>
      </p:sp>
      <p:cxnSp>
        <p:nvCxnSpPr>
          <p:cNvPr id="20" name="Straight Arrow Connector 19">
            <a:extLst>
              <a:ext uri="{FF2B5EF4-FFF2-40B4-BE49-F238E27FC236}">
                <a16:creationId xmlns:a16="http://schemas.microsoft.com/office/drawing/2014/main" id="{10EEE6B3-A956-D847-8F17-F895BFBE7E3E}"/>
              </a:ext>
            </a:extLst>
          </p:cNvPr>
          <p:cNvCxnSpPr>
            <a:cxnSpLocks/>
          </p:cNvCxnSpPr>
          <p:nvPr/>
        </p:nvCxnSpPr>
        <p:spPr>
          <a:xfrm>
            <a:off x="10997149" y="3089763"/>
            <a:ext cx="151289" cy="53555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021D4A9-26C3-3E4E-AFB9-35B40AED2CB7}"/>
              </a:ext>
            </a:extLst>
          </p:cNvPr>
          <p:cNvCxnSpPr>
            <a:cxnSpLocks/>
          </p:cNvCxnSpPr>
          <p:nvPr/>
        </p:nvCxnSpPr>
        <p:spPr>
          <a:xfrm flipH="1">
            <a:off x="10460200" y="3080411"/>
            <a:ext cx="117396" cy="54490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6394AAAD-38EA-CB41-99EF-7BF1D228C465}"/>
              </a:ext>
            </a:extLst>
          </p:cNvPr>
          <p:cNvSpPr/>
          <p:nvPr/>
        </p:nvSpPr>
        <p:spPr>
          <a:xfrm>
            <a:off x="9853567" y="3670009"/>
            <a:ext cx="834113" cy="736456"/>
          </a:xfrm>
          <a:prstGeom prst="rect">
            <a:avLst/>
          </a:prstGeom>
          <a:solidFill>
            <a:schemeClr val="accent1">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0B3A579-F6D6-DF4A-86EF-50C88BEB9D43}"/>
              </a:ext>
            </a:extLst>
          </p:cNvPr>
          <p:cNvSpPr/>
          <p:nvPr/>
        </p:nvSpPr>
        <p:spPr>
          <a:xfrm>
            <a:off x="9817279" y="3759122"/>
            <a:ext cx="928459" cy="584775"/>
          </a:xfrm>
          <a:prstGeom prst="rect">
            <a:avLst/>
          </a:prstGeom>
        </p:spPr>
        <p:txBody>
          <a:bodyPr wrap="none">
            <a:spAutoFit/>
          </a:bodyPr>
          <a:lstStyle/>
          <a:p>
            <a:pPr algn="ctr"/>
            <a:r>
              <a:rPr lang="en-US" sz="1600" dirty="0">
                <a:solidFill>
                  <a:schemeClr val="tx1">
                    <a:lumMod val="85000"/>
                    <a:lumOff val="15000"/>
                  </a:schemeClr>
                </a:solidFill>
              </a:rPr>
              <a:t>Graph </a:t>
            </a:r>
          </a:p>
          <a:p>
            <a:pPr algn="ctr"/>
            <a:r>
              <a:rPr lang="en-US" sz="1600" dirty="0">
                <a:solidFill>
                  <a:schemeClr val="tx1">
                    <a:lumMod val="85000"/>
                    <a:lumOff val="15000"/>
                  </a:schemeClr>
                </a:solidFill>
              </a:rPr>
              <a:t>Classifier</a:t>
            </a:r>
          </a:p>
        </p:txBody>
      </p:sp>
      <p:sp>
        <p:nvSpPr>
          <p:cNvPr id="24" name="Rectangle 23">
            <a:extLst>
              <a:ext uri="{FF2B5EF4-FFF2-40B4-BE49-F238E27FC236}">
                <a16:creationId xmlns:a16="http://schemas.microsoft.com/office/drawing/2014/main" id="{1784AD8D-8D12-374D-9845-96A8844719B0}"/>
              </a:ext>
            </a:extLst>
          </p:cNvPr>
          <p:cNvSpPr/>
          <p:nvPr/>
        </p:nvSpPr>
        <p:spPr>
          <a:xfrm>
            <a:off x="10970441" y="3670012"/>
            <a:ext cx="834113" cy="736456"/>
          </a:xfrm>
          <a:prstGeom prst="rect">
            <a:avLst/>
          </a:prstGeom>
          <a:solidFill>
            <a:schemeClr val="accent1">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EC1EDE0-E50E-8845-8070-867865D0D5AF}"/>
              </a:ext>
            </a:extLst>
          </p:cNvPr>
          <p:cNvSpPr/>
          <p:nvPr/>
        </p:nvSpPr>
        <p:spPr>
          <a:xfrm>
            <a:off x="10844569" y="3747354"/>
            <a:ext cx="1084944" cy="584775"/>
          </a:xfrm>
          <a:prstGeom prst="rect">
            <a:avLst/>
          </a:prstGeom>
        </p:spPr>
        <p:txBody>
          <a:bodyPr wrap="square">
            <a:spAutoFit/>
          </a:bodyPr>
          <a:lstStyle/>
          <a:p>
            <a:pPr algn="ctr"/>
            <a:r>
              <a:rPr lang="en-US" sz="1600" dirty="0">
                <a:solidFill>
                  <a:schemeClr val="tx1">
                    <a:lumMod val="85000"/>
                    <a:lumOff val="15000"/>
                  </a:schemeClr>
                </a:solidFill>
              </a:rPr>
              <a:t>Edge </a:t>
            </a:r>
          </a:p>
          <a:p>
            <a:pPr algn="ctr"/>
            <a:r>
              <a:rPr lang="en-US" sz="1600" dirty="0">
                <a:solidFill>
                  <a:schemeClr val="tx1">
                    <a:lumMod val="85000"/>
                    <a:lumOff val="15000"/>
                  </a:schemeClr>
                </a:solidFill>
              </a:rPr>
              <a:t>Classifier</a:t>
            </a:r>
          </a:p>
        </p:txBody>
      </p:sp>
      <p:cxnSp>
        <p:nvCxnSpPr>
          <p:cNvPr id="26" name="Straight Arrow Connector 25">
            <a:extLst>
              <a:ext uri="{FF2B5EF4-FFF2-40B4-BE49-F238E27FC236}">
                <a16:creationId xmlns:a16="http://schemas.microsoft.com/office/drawing/2014/main" id="{B1CBB5EF-36AB-4143-B9D3-A3091CBE5E39}"/>
              </a:ext>
            </a:extLst>
          </p:cNvPr>
          <p:cNvCxnSpPr>
            <a:cxnSpLocks/>
          </p:cNvCxnSpPr>
          <p:nvPr/>
        </p:nvCxnSpPr>
        <p:spPr>
          <a:xfrm>
            <a:off x="10275518" y="4462363"/>
            <a:ext cx="0" cy="33846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A80D864A-3A6A-4748-A754-FEA4DCD31B7B}"/>
              </a:ext>
            </a:extLst>
          </p:cNvPr>
          <p:cNvSpPr txBox="1"/>
          <p:nvPr/>
        </p:nvSpPr>
        <p:spPr>
          <a:xfrm>
            <a:off x="9912691" y="4780880"/>
            <a:ext cx="730456" cy="646331"/>
          </a:xfrm>
          <a:prstGeom prst="rect">
            <a:avLst/>
          </a:prstGeom>
          <a:noFill/>
        </p:spPr>
        <p:txBody>
          <a:bodyPr wrap="none" rtlCol="0">
            <a:spAutoFit/>
          </a:bodyPr>
          <a:lstStyle/>
          <a:p>
            <a:r>
              <a:rPr lang="en-US" i="1" dirty="0"/>
              <a:t>Real /</a:t>
            </a:r>
          </a:p>
          <a:p>
            <a:r>
              <a:rPr lang="en-US" i="1" dirty="0"/>
              <a:t>Fake</a:t>
            </a:r>
          </a:p>
        </p:txBody>
      </p:sp>
      <p:cxnSp>
        <p:nvCxnSpPr>
          <p:cNvPr id="28" name="Straight Arrow Connector 27">
            <a:extLst>
              <a:ext uri="{FF2B5EF4-FFF2-40B4-BE49-F238E27FC236}">
                <a16:creationId xmlns:a16="http://schemas.microsoft.com/office/drawing/2014/main" id="{1145DCF4-AE1D-1A45-A3C6-B15959BF4CC9}"/>
              </a:ext>
            </a:extLst>
          </p:cNvPr>
          <p:cNvCxnSpPr>
            <a:cxnSpLocks/>
          </p:cNvCxnSpPr>
          <p:nvPr/>
        </p:nvCxnSpPr>
        <p:spPr>
          <a:xfrm>
            <a:off x="11327588" y="4462370"/>
            <a:ext cx="0" cy="33846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35E17E81-63ED-5B46-B802-7161D30D7AE3}"/>
              </a:ext>
            </a:extLst>
          </p:cNvPr>
          <p:cNvSpPr txBox="1"/>
          <p:nvPr/>
        </p:nvSpPr>
        <p:spPr>
          <a:xfrm>
            <a:off x="10722567" y="4773390"/>
            <a:ext cx="1442020" cy="830997"/>
          </a:xfrm>
          <a:prstGeom prst="rect">
            <a:avLst/>
          </a:prstGeom>
          <a:noFill/>
        </p:spPr>
        <p:txBody>
          <a:bodyPr wrap="square" rtlCol="0">
            <a:spAutoFit/>
          </a:bodyPr>
          <a:lstStyle/>
          <a:p>
            <a:r>
              <a:rPr lang="en-US" sz="1600" i="1" dirty="0"/>
              <a:t>Misinformative</a:t>
            </a:r>
          </a:p>
          <a:p>
            <a:r>
              <a:rPr lang="en-US" sz="1600" i="1" dirty="0"/>
              <a:t>Knowledge </a:t>
            </a:r>
          </a:p>
          <a:p>
            <a:r>
              <a:rPr lang="en-US" sz="1600" i="1" dirty="0"/>
              <a:t>Elements:</a:t>
            </a:r>
          </a:p>
        </p:txBody>
      </p:sp>
      <p:sp>
        <p:nvSpPr>
          <p:cNvPr id="30" name="Rectangle 29">
            <a:extLst>
              <a:ext uri="{FF2B5EF4-FFF2-40B4-BE49-F238E27FC236}">
                <a16:creationId xmlns:a16="http://schemas.microsoft.com/office/drawing/2014/main" id="{F6039010-B6BF-464C-B724-ACB1CC1D8E30}"/>
              </a:ext>
            </a:extLst>
          </p:cNvPr>
          <p:cNvSpPr/>
          <p:nvPr/>
        </p:nvSpPr>
        <p:spPr>
          <a:xfrm>
            <a:off x="43209" y="2978823"/>
            <a:ext cx="2129008" cy="2031325"/>
          </a:xfrm>
          <a:prstGeom prst="rect">
            <a:avLst/>
          </a:prstGeom>
        </p:spPr>
        <p:txBody>
          <a:bodyPr wrap="square">
            <a:spAutoFit/>
          </a:bodyPr>
          <a:lstStyle/>
          <a:p>
            <a:r>
              <a:rPr lang="en-US" sz="1400" dirty="0">
                <a:solidFill>
                  <a:schemeClr val="tx1">
                    <a:lumMod val="85000"/>
                    <a:lumOff val="15000"/>
                  </a:schemeClr>
                </a:solidFill>
              </a:rPr>
              <a:t>Police brutality has risen to a new, extreme level in HK this past weekend. HK police started shooting</a:t>
            </a:r>
          </a:p>
          <a:p>
            <a:r>
              <a:rPr lang="en-US" sz="1400" dirty="0">
                <a:solidFill>
                  <a:schemeClr val="tx1">
                    <a:lumMod val="85000"/>
                    <a:lumOff val="15000"/>
                  </a:schemeClr>
                </a:solidFill>
              </a:rPr>
              <a:t>at protestors on the streets, including the unarmed, peaceful protestors. One notable incidence involved a</a:t>
            </a:r>
          </a:p>
        </p:txBody>
      </p:sp>
      <p:sp>
        <p:nvSpPr>
          <p:cNvPr id="31" name="Rectangle 30">
            <a:extLst>
              <a:ext uri="{FF2B5EF4-FFF2-40B4-BE49-F238E27FC236}">
                <a16:creationId xmlns:a16="http://schemas.microsoft.com/office/drawing/2014/main" id="{7FA3BBAC-F0C6-C840-A8EF-BACC35738F9E}"/>
              </a:ext>
            </a:extLst>
          </p:cNvPr>
          <p:cNvSpPr/>
          <p:nvPr/>
        </p:nvSpPr>
        <p:spPr>
          <a:xfrm>
            <a:off x="43208" y="4911468"/>
            <a:ext cx="4147458" cy="1169551"/>
          </a:xfrm>
          <a:prstGeom prst="rect">
            <a:avLst/>
          </a:prstGeom>
        </p:spPr>
        <p:txBody>
          <a:bodyPr wrap="square">
            <a:spAutoFit/>
          </a:bodyPr>
          <a:lstStyle/>
          <a:p>
            <a:r>
              <a:rPr lang="en-US" sz="1400" dirty="0">
                <a:solidFill>
                  <a:schemeClr val="tx1">
                    <a:lumMod val="85000"/>
                    <a:lumOff val="15000"/>
                  </a:schemeClr>
                </a:solidFill>
              </a:rPr>
              <a:t>woman at the </a:t>
            </a:r>
            <a:r>
              <a:rPr lang="en-US" sz="1400" dirty="0" err="1">
                <a:solidFill>
                  <a:schemeClr val="tx1">
                    <a:lumMod val="85000"/>
                    <a:lumOff val="15000"/>
                  </a:schemeClr>
                </a:solidFill>
              </a:rPr>
              <a:t>Tsim</a:t>
            </a:r>
            <a:r>
              <a:rPr lang="en-US" sz="1400" dirty="0">
                <a:solidFill>
                  <a:schemeClr val="tx1">
                    <a:lumMod val="85000"/>
                    <a:lumOff val="15000"/>
                  </a:schemeClr>
                </a:solidFill>
              </a:rPr>
              <a:t> Sha </a:t>
            </a:r>
            <a:r>
              <a:rPr lang="en-US" sz="1400" dirty="0" err="1">
                <a:solidFill>
                  <a:schemeClr val="tx1">
                    <a:lumMod val="85000"/>
                    <a:lumOff val="15000"/>
                  </a:schemeClr>
                </a:solidFill>
              </a:rPr>
              <a:t>Tsui</a:t>
            </a:r>
            <a:r>
              <a:rPr lang="en-US" sz="1400" dirty="0">
                <a:solidFill>
                  <a:schemeClr val="tx1">
                    <a:lumMod val="85000"/>
                    <a:lumOff val="15000"/>
                  </a:schemeClr>
                </a:solidFill>
              </a:rPr>
              <a:t> bus stop being shot in the eye by a policeman hiding behind corners. No warning was issued beforehand, and the woman was permanently blinded. Local activists are avidly calling for international attention on the HK police brutality.</a:t>
            </a:r>
          </a:p>
        </p:txBody>
      </p:sp>
      <p:sp>
        <p:nvSpPr>
          <p:cNvPr id="32" name="TextBox 31">
            <a:extLst>
              <a:ext uri="{FF2B5EF4-FFF2-40B4-BE49-F238E27FC236}">
                <a16:creationId xmlns:a16="http://schemas.microsoft.com/office/drawing/2014/main" id="{BA7B38BD-EE19-DB48-B855-2B105F31EA56}"/>
              </a:ext>
            </a:extLst>
          </p:cNvPr>
          <p:cNvSpPr txBox="1"/>
          <p:nvPr/>
        </p:nvSpPr>
        <p:spPr>
          <a:xfrm>
            <a:off x="9360162" y="5614609"/>
            <a:ext cx="2890486" cy="538609"/>
          </a:xfrm>
          <a:prstGeom prst="rect">
            <a:avLst/>
          </a:prstGeom>
          <a:noFill/>
        </p:spPr>
        <p:txBody>
          <a:bodyPr wrap="square" rtlCol="0">
            <a:spAutoFit/>
          </a:bodyPr>
          <a:lstStyle/>
          <a:p>
            <a:pPr algn="ctr"/>
            <a:r>
              <a:rPr lang="en-US" sz="1200" dirty="0"/>
              <a:t>{&lt;</a:t>
            </a:r>
            <a:r>
              <a:rPr lang="en-US" sz="1400" dirty="0"/>
              <a:t>police, located in, hidden corner</a:t>
            </a:r>
            <a:r>
              <a:rPr lang="en-US" sz="1200" dirty="0"/>
              <a:t>&gt;, </a:t>
            </a:r>
            <a:br>
              <a:rPr lang="en-US" sz="1200" dirty="0"/>
            </a:br>
            <a:r>
              <a:rPr lang="en-US" sz="1200" dirty="0"/>
              <a:t>&lt;</a:t>
            </a:r>
            <a:r>
              <a:rPr lang="en-US" sz="1400" dirty="0"/>
              <a:t>police, blinded, the woman</a:t>
            </a:r>
            <a:r>
              <a:rPr lang="en-US" sz="1200" dirty="0"/>
              <a:t>&gt;}</a:t>
            </a:r>
          </a:p>
        </p:txBody>
      </p:sp>
      <p:sp>
        <p:nvSpPr>
          <p:cNvPr id="33" name="Oval 32">
            <a:extLst>
              <a:ext uri="{FF2B5EF4-FFF2-40B4-BE49-F238E27FC236}">
                <a16:creationId xmlns:a16="http://schemas.microsoft.com/office/drawing/2014/main" id="{8B9BCB85-F0A9-C245-8989-DA937575FA3A}"/>
              </a:ext>
            </a:extLst>
          </p:cNvPr>
          <p:cNvSpPr/>
          <p:nvPr/>
        </p:nvSpPr>
        <p:spPr>
          <a:xfrm>
            <a:off x="5066259" y="4107878"/>
            <a:ext cx="399423" cy="3659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F27FC9C-AEB9-5441-8BC4-C3AEACDA8A1E}"/>
              </a:ext>
            </a:extLst>
          </p:cNvPr>
          <p:cNvSpPr/>
          <p:nvPr/>
        </p:nvSpPr>
        <p:spPr>
          <a:xfrm>
            <a:off x="5066259" y="4591757"/>
            <a:ext cx="399423" cy="36597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034F764-A33D-B546-9D9F-9919155AA66B}"/>
              </a:ext>
            </a:extLst>
          </p:cNvPr>
          <p:cNvSpPr/>
          <p:nvPr/>
        </p:nvSpPr>
        <p:spPr>
          <a:xfrm>
            <a:off x="5058816" y="3618152"/>
            <a:ext cx="399423" cy="36597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A2E8A9E9-999D-1646-A625-360BFE133424}"/>
              </a:ext>
            </a:extLst>
          </p:cNvPr>
          <p:cNvSpPr/>
          <p:nvPr/>
        </p:nvSpPr>
        <p:spPr>
          <a:xfrm>
            <a:off x="4548512" y="2959568"/>
            <a:ext cx="1537686" cy="646331"/>
          </a:xfrm>
          <a:prstGeom prst="rect">
            <a:avLst/>
          </a:prstGeom>
        </p:spPr>
        <p:txBody>
          <a:bodyPr wrap="square">
            <a:spAutoFit/>
          </a:bodyPr>
          <a:lstStyle/>
          <a:p>
            <a:pPr algn="ctr"/>
            <a:r>
              <a:rPr lang="en-US" dirty="0"/>
              <a:t>Head</a:t>
            </a:r>
          </a:p>
          <a:p>
            <a:pPr algn="ctr"/>
            <a:r>
              <a:rPr lang="en-US" dirty="0"/>
              <a:t>Nodes</a:t>
            </a:r>
          </a:p>
        </p:txBody>
      </p:sp>
      <p:sp>
        <p:nvSpPr>
          <p:cNvPr id="37" name="Oval 36">
            <a:extLst>
              <a:ext uri="{FF2B5EF4-FFF2-40B4-BE49-F238E27FC236}">
                <a16:creationId xmlns:a16="http://schemas.microsoft.com/office/drawing/2014/main" id="{0A2AD24C-9E72-514B-96BA-7AB6A02C5B67}"/>
              </a:ext>
            </a:extLst>
          </p:cNvPr>
          <p:cNvSpPr/>
          <p:nvPr/>
        </p:nvSpPr>
        <p:spPr>
          <a:xfrm>
            <a:off x="7333433" y="3706443"/>
            <a:ext cx="275751" cy="236651"/>
          </a:xfrm>
          <a:prstGeom prst="ellipse">
            <a:avLst/>
          </a:prstGeom>
          <a:solidFill>
            <a:srgbClr val="FB77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49F720C1-F36A-9D4B-B392-C3D23C18B453}"/>
              </a:ext>
            </a:extLst>
          </p:cNvPr>
          <p:cNvCxnSpPr>
            <a:cxnSpLocks/>
            <a:endCxn id="68" idx="2"/>
          </p:cNvCxnSpPr>
          <p:nvPr/>
        </p:nvCxnSpPr>
        <p:spPr>
          <a:xfrm flipV="1">
            <a:off x="5458699" y="3466655"/>
            <a:ext cx="679703" cy="30231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BE860336-DBA9-C14A-ACE6-563BCFADC029}"/>
              </a:ext>
            </a:extLst>
          </p:cNvPr>
          <p:cNvCxnSpPr>
            <a:cxnSpLocks/>
            <a:endCxn id="68" idx="3"/>
          </p:cNvCxnSpPr>
          <p:nvPr/>
        </p:nvCxnSpPr>
        <p:spPr>
          <a:xfrm flipV="1">
            <a:off x="5480534" y="3550329"/>
            <a:ext cx="698251" cy="742441"/>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CD18C294-E63E-6248-91E3-B72A2CEE5840}"/>
              </a:ext>
            </a:extLst>
          </p:cNvPr>
          <p:cNvCxnSpPr>
            <a:cxnSpLocks/>
            <a:stCxn id="33" idx="6"/>
          </p:cNvCxnSpPr>
          <p:nvPr/>
        </p:nvCxnSpPr>
        <p:spPr>
          <a:xfrm>
            <a:off x="5465680" y="4290869"/>
            <a:ext cx="806228" cy="682387"/>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DE61F9E1-06E8-354B-AD2C-C36EDB3FE015}"/>
              </a:ext>
            </a:extLst>
          </p:cNvPr>
          <p:cNvCxnSpPr>
            <a:cxnSpLocks/>
            <a:stCxn id="33" idx="6"/>
            <a:endCxn id="70" idx="2"/>
          </p:cNvCxnSpPr>
          <p:nvPr/>
        </p:nvCxnSpPr>
        <p:spPr>
          <a:xfrm flipV="1">
            <a:off x="5465680" y="4114267"/>
            <a:ext cx="1094866" cy="176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AF3B19E6-6082-F043-82CF-0A77C866CB72}"/>
              </a:ext>
            </a:extLst>
          </p:cNvPr>
          <p:cNvCxnSpPr>
            <a:cxnSpLocks/>
            <a:stCxn id="34" idx="6"/>
            <a:endCxn id="68" idx="3"/>
          </p:cNvCxnSpPr>
          <p:nvPr/>
        </p:nvCxnSpPr>
        <p:spPr>
          <a:xfrm flipV="1">
            <a:off x="5465682" y="3550329"/>
            <a:ext cx="713103" cy="1224419"/>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93F5B857-3ADE-624E-B3A4-F536DC95C1AB}"/>
              </a:ext>
            </a:extLst>
          </p:cNvPr>
          <p:cNvCxnSpPr>
            <a:cxnSpLocks/>
            <a:endCxn id="37" idx="2"/>
          </p:cNvCxnSpPr>
          <p:nvPr/>
        </p:nvCxnSpPr>
        <p:spPr>
          <a:xfrm>
            <a:off x="5454601" y="3795881"/>
            <a:ext cx="1878826" cy="2888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BB13CC3E-CF20-7945-B043-2C94443609D1}"/>
              </a:ext>
            </a:extLst>
          </p:cNvPr>
          <p:cNvCxnSpPr>
            <a:cxnSpLocks/>
          </p:cNvCxnSpPr>
          <p:nvPr/>
        </p:nvCxnSpPr>
        <p:spPr>
          <a:xfrm>
            <a:off x="5458701" y="3788911"/>
            <a:ext cx="1104321" cy="236378"/>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A33201D9-A089-254A-84E0-149CAE0D4E93}"/>
              </a:ext>
            </a:extLst>
          </p:cNvPr>
          <p:cNvCxnSpPr>
            <a:cxnSpLocks/>
          </p:cNvCxnSpPr>
          <p:nvPr/>
        </p:nvCxnSpPr>
        <p:spPr>
          <a:xfrm flipV="1">
            <a:off x="5480532" y="4652788"/>
            <a:ext cx="2138650" cy="131947"/>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DBF2121D-73E4-4340-91F2-89660B0D740A}"/>
              </a:ext>
            </a:extLst>
          </p:cNvPr>
          <p:cNvCxnSpPr>
            <a:cxnSpLocks/>
            <a:stCxn id="34" idx="6"/>
          </p:cNvCxnSpPr>
          <p:nvPr/>
        </p:nvCxnSpPr>
        <p:spPr>
          <a:xfrm flipV="1">
            <a:off x="5465680" y="4226034"/>
            <a:ext cx="1097338" cy="548712"/>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C29A0274-5364-8948-A580-8231343F86B6}"/>
              </a:ext>
            </a:extLst>
          </p:cNvPr>
          <p:cNvCxnSpPr>
            <a:cxnSpLocks/>
          </p:cNvCxnSpPr>
          <p:nvPr/>
        </p:nvCxnSpPr>
        <p:spPr>
          <a:xfrm>
            <a:off x="5471413" y="4295188"/>
            <a:ext cx="2101673" cy="257228"/>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EB57930A-0EBE-0A48-A1BC-E39530067F31}"/>
              </a:ext>
            </a:extLst>
          </p:cNvPr>
          <p:cNvCxnSpPr>
            <a:cxnSpLocks/>
          </p:cNvCxnSpPr>
          <p:nvPr/>
        </p:nvCxnSpPr>
        <p:spPr>
          <a:xfrm>
            <a:off x="5471411" y="4781718"/>
            <a:ext cx="760114" cy="275207"/>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8E55D59E-0DC3-6645-B786-E6B4BC4347CD}"/>
              </a:ext>
            </a:extLst>
          </p:cNvPr>
          <p:cNvCxnSpPr>
            <a:cxnSpLocks/>
          </p:cNvCxnSpPr>
          <p:nvPr/>
        </p:nvCxnSpPr>
        <p:spPr>
          <a:xfrm>
            <a:off x="5460019" y="3826909"/>
            <a:ext cx="909382" cy="1111688"/>
          </a:xfrm>
          <a:prstGeom prst="line">
            <a:avLst/>
          </a:prstGeom>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77A9CC57-D5A8-3448-94B6-9E9F37817668}"/>
              </a:ext>
            </a:extLst>
          </p:cNvPr>
          <p:cNvCxnSpPr>
            <a:cxnSpLocks/>
          </p:cNvCxnSpPr>
          <p:nvPr/>
        </p:nvCxnSpPr>
        <p:spPr>
          <a:xfrm>
            <a:off x="5460958" y="3826909"/>
            <a:ext cx="2124434" cy="813854"/>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6D4B7145-3311-2040-9C75-0BDB58EEBE88}"/>
              </a:ext>
            </a:extLst>
          </p:cNvPr>
          <p:cNvCxnSpPr>
            <a:cxnSpLocks/>
            <a:stCxn id="34" idx="6"/>
            <a:endCxn id="37" idx="3"/>
          </p:cNvCxnSpPr>
          <p:nvPr/>
        </p:nvCxnSpPr>
        <p:spPr>
          <a:xfrm flipV="1">
            <a:off x="5465680" y="3908437"/>
            <a:ext cx="1908134" cy="866311"/>
          </a:xfrm>
          <a:prstGeom prst="line">
            <a:avLst/>
          </a:prstGeom>
        </p:spPr>
        <p:style>
          <a:lnRef idx="1">
            <a:schemeClr val="accent2"/>
          </a:lnRef>
          <a:fillRef idx="0">
            <a:schemeClr val="accent2"/>
          </a:fillRef>
          <a:effectRef idx="0">
            <a:schemeClr val="accent2"/>
          </a:effectRef>
          <a:fontRef idx="minor">
            <a:schemeClr val="tx1"/>
          </a:fontRef>
        </p:style>
      </p:cxnSp>
      <p:sp>
        <p:nvSpPr>
          <p:cNvPr id="52" name="Rectangle 51">
            <a:extLst>
              <a:ext uri="{FF2B5EF4-FFF2-40B4-BE49-F238E27FC236}">
                <a16:creationId xmlns:a16="http://schemas.microsoft.com/office/drawing/2014/main" id="{8EDDB146-ECC3-B64C-B6BF-872B42883F91}"/>
              </a:ext>
            </a:extLst>
          </p:cNvPr>
          <p:cNvSpPr/>
          <p:nvPr/>
        </p:nvSpPr>
        <p:spPr>
          <a:xfrm>
            <a:off x="6131548" y="3071638"/>
            <a:ext cx="534155" cy="369332"/>
          </a:xfrm>
          <a:prstGeom prst="rect">
            <a:avLst/>
          </a:prstGeom>
        </p:spPr>
        <p:txBody>
          <a:bodyPr wrap="square">
            <a:spAutoFit/>
          </a:bodyPr>
          <a:lstStyle/>
          <a:p>
            <a:pPr algn="ctr"/>
            <a:r>
              <a:rPr lang="en-US" dirty="0">
                <a:solidFill>
                  <a:schemeClr val="tx1">
                    <a:lumMod val="85000"/>
                    <a:lumOff val="15000"/>
                  </a:schemeClr>
                </a:solidFill>
              </a:rPr>
              <a:t>HK</a:t>
            </a:r>
          </a:p>
        </p:txBody>
      </p:sp>
      <p:sp>
        <p:nvSpPr>
          <p:cNvPr id="53" name="Rectangle 52">
            <a:extLst>
              <a:ext uri="{FF2B5EF4-FFF2-40B4-BE49-F238E27FC236}">
                <a16:creationId xmlns:a16="http://schemas.microsoft.com/office/drawing/2014/main" id="{034EB842-5C83-E644-917A-C76B77163D67}"/>
              </a:ext>
            </a:extLst>
          </p:cNvPr>
          <p:cNvSpPr/>
          <p:nvPr/>
        </p:nvSpPr>
        <p:spPr>
          <a:xfrm>
            <a:off x="7049369" y="3365414"/>
            <a:ext cx="1338968" cy="369332"/>
          </a:xfrm>
          <a:prstGeom prst="rect">
            <a:avLst/>
          </a:prstGeom>
        </p:spPr>
        <p:txBody>
          <a:bodyPr wrap="square">
            <a:spAutoFit/>
          </a:bodyPr>
          <a:lstStyle/>
          <a:p>
            <a:pPr algn="ctr"/>
            <a:r>
              <a:rPr lang="en-US" dirty="0">
                <a:solidFill>
                  <a:schemeClr val="tx1">
                    <a:lumMod val="85000"/>
                    <a:lumOff val="15000"/>
                  </a:schemeClr>
                </a:solidFill>
              </a:rPr>
              <a:t>protestors</a:t>
            </a:r>
          </a:p>
        </p:txBody>
      </p:sp>
      <p:sp>
        <p:nvSpPr>
          <p:cNvPr id="54" name="Rectangle 53">
            <a:extLst>
              <a:ext uri="{FF2B5EF4-FFF2-40B4-BE49-F238E27FC236}">
                <a16:creationId xmlns:a16="http://schemas.microsoft.com/office/drawing/2014/main" id="{3C7D88A0-FFD5-C247-9A4F-1DBB05061C5B}"/>
              </a:ext>
            </a:extLst>
          </p:cNvPr>
          <p:cNvSpPr/>
          <p:nvPr/>
        </p:nvSpPr>
        <p:spPr>
          <a:xfrm>
            <a:off x="7657453" y="4145144"/>
            <a:ext cx="980008" cy="369332"/>
          </a:xfrm>
          <a:prstGeom prst="rect">
            <a:avLst/>
          </a:prstGeom>
        </p:spPr>
        <p:txBody>
          <a:bodyPr wrap="square">
            <a:spAutoFit/>
          </a:bodyPr>
          <a:lstStyle/>
          <a:p>
            <a:pPr algn="ctr"/>
            <a:r>
              <a:rPr lang="en-US" dirty="0">
                <a:solidFill>
                  <a:schemeClr val="tx1">
                    <a:lumMod val="85000"/>
                    <a:lumOff val="15000"/>
                  </a:schemeClr>
                </a:solidFill>
              </a:rPr>
              <a:t>woman</a:t>
            </a:r>
          </a:p>
        </p:txBody>
      </p:sp>
      <p:sp>
        <p:nvSpPr>
          <p:cNvPr id="55" name="Rectangle 54">
            <a:extLst>
              <a:ext uri="{FF2B5EF4-FFF2-40B4-BE49-F238E27FC236}">
                <a16:creationId xmlns:a16="http://schemas.microsoft.com/office/drawing/2014/main" id="{59AC1661-57AD-244D-A354-CB5612A3FC9B}"/>
              </a:ext>
            </a:extLst>
          </p:cNvPr>
          <p:cNvSpPr/>
          <p:nvPr/>
        </p:nvSpPr>
        <p:spPr>
          <a:xfrm>
            <a:off x="5910608" y="5151859"/>
            <a:ext cx="1063720" cy="369332"/>
          </a:xfrm>
          <a:prstGeom prst="rect">
            <a:avLst/>
          </a:prstGeom>
        </p:spPr>
        <p:txBody>
          <a:bodyPr wrap="square">
            <a:spAutoFit/>
          </a:bodyPr>
          <a:lstStyle/>
          <a:p>
            <a:pPr algn="ctr"/>
            <a:r>
              <a:rPr lang="en-US" dirty="0">
                <a:solidFill>
                  <a:schemeClr val="tx1">
                    <a:lumMod val="85000"/>
                    <a:lumOff val="15000"/>
                  </a:schemeClr>
                </a:solidFill>
              </a:rPr>
              <a:t>activists</a:t>
            </a:r>
          </a:p>
        </p:txBody>
      </p:sp>
      <p:sp>
        <p:nvSpPr>
          <p:cNvPr id="56" name="Rectangle 55">
            <a:extLst>
              <a:ext uri="{FF2B5EF4-FFF2-40B4-BE49-F238E27FC236}">
                <a16:creationId xmlns:a16="http://schemas.microsoft.com/office/drawing/2014/main" id="{D53AE726-1D00-C948-9BB5-C278A96F5A03}"/>
              </a:ext>
            </a:extLst>
          </p:cNvPr>
          <p:cNvSpPr/>
          <p:nvPr/>
        </p:nvSpPr>
        <p:spPr>
          <a:xfrm>
            <a:off x="7694730" y="4924679"/>
            <a:ext cx="1402430" cy="646331"/>
          </a:xfrm>
          <a:prstGeom prst="rect">
            <a:avLst/>
          </a:prstGeom>
        </p:spPr>
        <p:txBody>
          <a:bodyPr wrap="square">
            <a:spAutoFit/>
          </a:bodyPr>
          <a:lstStyle/>
          <a:p>
            <a:pPr algn="ctr"/>
            <a:r>
              <a:rPr lang="en-US" dirty="0" err="1">
                <a:solidFill>
                  <a:schemeClr val="tx1">
                    <a:lumMod val="85000"/>
                    <a:lumOff val="15000"/>
                  </a:schemeClr>
                </a:solidFill>
              </a:rPr>
              <a:t>Tsim</a:t>
            </a:r>
            <a:r>
              <a:rPr lang="en-US" dirty="0">
                <a:solidFill>
                  <a:schemeClr val="tx1">
                    <a:lumMod val="85000"/>
                    <a:lumOff val="15000"/>
                  </a:schemeClr>
                </a:solidFill>
              </a:rPr>
              <a:t> Sha </a:t>
            </a:r>
            <a:r>
              <a:rPr lang="en-US" dirty="0" err="1">
                <a:solidFill>
                  <a:schemeClr val="tx1">
                    <a:lumMod val="85000"/>
                    <a:lumOff val="15000"/>
                  </a:schemeClr>
                </a:solidFill>
              </a:rPr>
              <a:t>Tsui</a:t>
            </a:r>
            <a:endParaRPr lang="en-US" dirty="0">
              <a:solidFill>
                <a:schemeClr val="tx1">
                  <a:lumMod val="85000"/>
                  <a:lumOff val="15000"/>
                </a:schemeClr>
              </a:solidFill>
            </a:endParaRPr>
          </a:p>
          <a:p>
            <a:pPr algn="ctr"/>
            <a:r>
              <a:rPr lang="en-US" dirty="0">
                <a:solidFill>
                  <a:schemeClr val="tx1">
                    <a:lumMod val="85000"/>
                    <a:lumOff val="15000"/>
                  </a:schemeClr>
                </a:solidFill>
              </a:rPr>
              <a:t>bus stop</a:t>
            </a:r>
          </a:p>
        </p:txBody>
      </p:sp>
      <p:cxnSp>
        <p:nvCxnSpPr>
          <p:cNvPr id="57" name="Straight Connector 56">
            <a:extLst>
              <a:ext uri="{FF2B5EF4-FFF2-40B4-BE49-F238E27FC236}">
                <a16:creationId xmlns:a16="http://schemas.microsoft.com/office/drawing/2014/main" id="{BCDFF5D2-CE2A-9D4F-98C6-DEBEFFA0DAA5}"/>
              </a:ext>
            </a:extLst>
          </p:cNvPr>
          <p:cNvCxnSpPr>
            <a:cxnSpLocks/>
          </p:cNvCxnSpPr>
          <p:nvPr/>
        </p:nvCxnSpPr>
        <p:spPr>
          <a:xfrm>
            <a:off x="7886936" y="4616816"/>
            <a:ext cx="310213" cy="9600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7D8ACC0-3AB4-FA43-902B-BB98F8E8C1B7}"/>
              </a:ext>
            </a:extLst>
          </p:cNvPr>
          <p:cNvCxnSpPr>
            <a:cxnSpLocks/>
            <a:stCxn id="68" idx="5"/>
            <a:endCxn id="70" idx="1"/>
          </p:cNvCxnSpPr>
          <p:nvPr/>
        </p:nvCxnSpPr>
        <p:spPr>
          <a:xfrm>
            <a:off x="6373771" y="3550322"/>
            <a:ext cx="227161" cy="48027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445C32CC-08EC-5C4C-985D-61F81D45AB69}"/>
              </a:ext>
            </a:extLst>
          </p:cNvPr>
          <p:cNvCxnSpPr>
            <a:cxnSpLocks/>
            <a:endCxn id="37" idx="3"/>
          </p:cNvCxnSpPr>
          <p:nvPr/>
        </p:nvCxnSpPr>
        <p:spPr>
          <a:xfrm flipV="1">
            <a:off x="6840056" y="3908430"/>
            <a:ext cx="533761" cy="24800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13A2D75E-6F98-0E47-9BCE-E158A05002A0}"/>
              </a:ext>
            </a:extLst>
          </p:cNvPr>
          <p:cNvCxnSpPr>
            <a:cxnSpLocks/>
          </p:cNvCxnSpPr>
          <p:nvPr/>
        </p:nvCxnSpPr>
        <p:spPr>
          <a:xfrm>
            <a:off x="6819716" y="4161407"/>
            <a:ext cx="799473" cy="290638"/>
          </a:xfrm>
          <a:prstGeom prst="line">
            <a:avLst/>
          </a:prstGeom>
          <a:ln w="3492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CD88E6C8-AF64-7541-8BC8-47C382ED0FD9}"/>
              </a:ext>
            </a:extLst>
          </p:cNvPr>
          <p:cNvCxnSpPr>
            <a:cxnSpLocks/>
          </p:cNvCxnSpPr>
          <p:nvPr/>
        </p:nvCxnSpPr>
        <p:spPr>
          <a:xfrm>
            <a:off x="7547413" y="3941204"/>
            <a:ext cx="183079" cy="469273"/>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0B30B6DF-B07C-F841-ABFB-B8020BD91800}"/>
              </a:ext>
            </a:extLst>
          </p:cNvPr>
          <p:cNvCxnSpPr>
            <a:cxnSpLocks/>
            <a:stCxn id="70" idx="4"/>
          </p:cNvCxnSpPr>
          <p:nvPr/>
        </p:nvCxnSpPr>
        <p:spPr>
          <a:xfrm flipH="1">
            <a:off x="6369403" y="4232587"/>
            <a:ext cx="329021" cy="70600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AC34FA14-3F33-A84B-9FC9-DB115990F054}"/>
              </a:ext>
            </a:extLst>
          </p:cNvPr>
          <p:cNvCxnSpPr>
            <a:cxnSpLocks/>
          </p:cNvCxnSpPr>
          <p:nvPr/>
        </p:nvCxnSpPr>
        <p:spPr>
          <a:xfrm>
            <a:off x="7651356" y="3792385"/>
            <a:ext cx="736989" cy="109126"/>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64" name="Rectangle 63">
            <a:extLst>
              <a:ext uri="{FF2B5EF4-FFF2-40B4-BE49-F238E27FC236}">
                <a16:creationId xmlns:a16="http://schemas.microsoft.com/office/drawing/2014/main" id="{A736D116-D09D-8B40-B67A-021BAD6012D0}"/>
              </a:ext>
            </a:extLst>
          </p:cNvPr>
          <p:cNvSpPr/>
          <p:nvPr/>
        </p:nvSpPr>
        <p:spPr>
          <a:xfrm>
            <a:off x="8086428" y="3609547"/>
            <a:ext cx="1047420" cy="369332"/>
          </a:xfrm>
          <a:prstGeom prst="rect">
            <a:avLst/>
          </a:prstGeom>
        </p:spPr>
        <p:txBody>
          <a:bodyPr wrap="square">
            <a:spAutoFit/>
          </a:bodyPr>
          <a:lstStyle/>
          <a:p>
            <a:pPr algn="ctr"/>
            <a:r>
              <a:rPr lang="en-US" b="1" dirty="0">
                <a:solidFill>
                  <a:schemeClr val="tx1">
                    <a:lumMod val="75000"/>
                    <a:lumOff val="25000"/>
                  </a:schemeClr>
                </a:solidFill>
              </a:rPr>
              <a:t>…</a:t>
            </a:r>
          </a:p>
        </p:txBody>
      </p:sp>
      <p:cxnSp>
        <p:nvCxnSpPr>
          <p:cNvPr id="65" name="Straight Connector 64">
            <a:extLst>
              <a:ext uri="{FF2B5EF4-FFF2-40B4-BE49-F238E27FC236}">
                <a16:creationId xmlns:a16="http://schemas.microsoft.com/office/drawing/2014/main" id="{FB800867-1827-274F-BD19-FC47832C0A4B}"/>
              </a:ext>
            </a:extLst>
          </p:cNvPr>
          <p:cNvCxnSpPr>
            <a:cxnSpLocks/>
            <a:endCxn id="69" idx="0"/>
          </p:cNvCxnSpPr>
          <p:nvPr/>
        </p:nvCxnSpPr>
        <p:spPr>
          <a:xfrm>
            <a:off x="6761723" y="4238643"/>
            <a:ext cx="294084" cy="303715"/>
          </a:xfrm>
          <a:prstGeom prst="line">
            <a:avLst/>
          </a:prstGeom>
          <a:ln w="34925"/>
        </p:spPr>
        <p:style>
          <a:lnRef idx="1">
            <a:schemeClr val="accent2"/>
          </a:lnRef>
          <a:fillRef idx="0">
            <a:schemeClr val="accent2"/>
          </a:fillRef>
          <a:effectRef idx="0">
            <a:schemeClr val="accent2"/>
          </a:effectRef>
          <a:fontRef idx="minor">
            <a:schemeClr val="tx1"/>
          </a:fontRef>
        </p:style>
      </p:cxnSp>
      <p:sp>
        <p:nvSpPr>
          <p:cNvPr id="66" name="Oval 65">
            <a:extLst>
              <a:ext uri="{FF2B5EF4-FFF2-40B4-BE49-F238E27FC236}">
                <a16:creationId xmlns:a16="http://schemas.microsoft.com/office/drawing/2014/main" id="{02A40FC9-F638-6846-8954-005BAE9C4183}"/>
              </a:ext>
            </a:extLst>
          </p:cNvPr>
          <p:cNvSpPr/>
          <p:nvPr/>
        </p:nvSpPr>
        <p:spPr>
          <a:xfrm>
            <a:off x="7571452" y="4454304"/>
            <a:ext cx="275751" cy="236651"/>
          </a:xfrm>
          <a:prstGeom prst="ellipse">
            <a:avLst/>
          </a:prstGeom>
          <a:solidFill>
            <a:srgbClr val="FB77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69623273-02BE-F543-9B8D-FB6A92C399B8}"/>
              </a:ext>
            </a:extLst>
          </p:cNvPr>
          <p:cNvSpPr/>
          <p:nvPr/>
        </p:nvSpPr>
        <p:spPr>
          <a:xfrm>
            <a:off x="8215215" y="4688028"/>
            <a:ext cx="275751" cy="236651"/>
          </a:xfrm>
          <a:prstGeom prst="ellipse">
            <a:avLst/>
          </a:prstGeom>
          <a:solidFill>
            <a:srgbClr val="FB77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A426EE40-412E-C24B-AC78-49C8AD7F0E36}"/>
              </a:ext>
            </a:extLst>
          </p:cNvPr>
          <p:cNvSpPr/>
          <p:nvPr/>
        </p:nvSpPr>
        <p:spPr>
          <a:xfrm>
            <a:off x="6138402" y="3348335"/>
            <a:ext cx="275751" cy="236651"/>
          </a:xfrm>
          <a:prstGeom prst="ellipse">
            <a:avLst/>
          </a:prstGeom>
          <a:solidFill>
            <a:srgbClr val="FB77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E8586A01-4E86-6E44-8974-AEE83D096471}"/>
              </a:ext>
            </a:extLst>
          </p:cNvPr>
          <p:cNvSpPr/>
          <p:nvPr/>
        </p:nvSpPr>
        <p:spPr>
          <a:xfrm>
            <a:off x="6917937" y="4542359"/>
            <a:ext cx="275751" cy="236651"/>
          </a:xfrm>
          <a:prstGeom prst="ellipse">
            <a:avLst/>
          </a:prstGeom>
          <a:solidFill>
            <a:schemeClr val="accent6">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62EAB993-88F2-4844-B792-BFA9B0BEB354}"/>
              </a:ext>
            </a:extLst>
          </p:cNvPr>
          <p:cNvSpPr/>
          <p:nvPr/>
        </p:nvSpPr>
        <p:spPr>
          <a:xfrm>
            <a:off x="6560548" y="3995943"/>
            <a:ext cx="275751" cy="236651"/>
          </a:xfrm>
          <a:prstGeom prst="ellipse">
            <a:avLst/>
          </a:prstGeom>
          <a:solidFill>
            <a:srgbClr val="FB77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256E8D38-9E57-3047-8115-32428332798E}"/>
              </a:ext>
            </a:extLst>
          </p:cNvPr>
          <p:cNvSpPr/>
          <p:nvPr/>
        </p:nvSpPr>
        <p:spPr>
          <a:xfrm>
            <a:off x="9457754" y="2008473"/>
            <a:ext cx="2669265" cy="4273882"/>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2E1BB7F-9ADC-FB4C-AF47-F88434FD04F3}"/>
              </a:ext>
            </a:extLst>
          </p:cNvPr>
          <p:cNvSpPr/>
          <p:nvPr/>
        </p:nvSpPr>
        <p:spPr>
          <a:xfrm>
            <a:off x="7049162" y="2969388"/>
            <a:ext cx="275751" cy="236651"/>
          </a:xfrm>
          <a:prstGeom prst="ellipse">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AEDBBFDC-C76E-1045-BE7E-59362ECA63B9}"/>
              </a:ext>
            </a:extLst>
          </p:cNvPr>
          <p:cNvCxnSpPr>
            <a:cxnSpLocks/>
            <a:endCxn id="72" idx="3"/>
          </p:cNvCxnSpPr>
          <p:nvPr/>
        </p:nvCxnSpPr>
        <p:spPr>
          <a:xfrm flipV="1">
            <a:off x="5473906" y="3171380"/>
            <a:ext cx="1615639" cy="1112218"/>
          </a:xfrm>
          <a:prstGeom prst="line">
            <a:avLst/>
          </a:prstGeom>
        </p:spPr>
        <p:style>
          <a:lnRef idx="1">
            <a:schemeClr val="accent2"/>
          </a:lnRef>
          <a:fillRef idx="0">
            <a:schemeClr val="accent2"/>
          </a:fillRef>
          <a:effectRef idx="0">
            <a:schemeClr val="accent2"/>
          </a:effectRef>
          <a:fontRef idx="minor">
            <a:schemeClr val="tx1"/>
          </a:fontRef>
        </p:style>
      </p:cxnSp>
      <p:sp>
        <p:nvSpPr>
          <p:cNvPr id="74" name="Rectangle 73">
            <a:extLst>
              <a:ext uri="{FF2B5EF4-FFF2-40B4-BE49-F238E27FC236}">
                <a16:creationId xmlns:a16="http://schemas.microsoft.com/office/drawing/2014/main" id="{1D5FC1E5-4841-B14E-B12E-C209C00880E2}"/>
              </a:ext>
            </a:extLst>
          </p:cNvPr>
          <p:cNvSpPr/>
          <p:nvPr/>
        </p:nvSpPr>
        <p:spPr>
          <a:xfrm>
            <a:off x="6813760" y="2654387"/>
            <a:ext cx="1047420" cy="369332"/>
          </a:xfrm>
          <a:prstGeom prst="rect">
            <a:avLst/>
          </a:prstGeom>
        </p:spPr>
        <p:txBody>
          <a:bodyPr wrap="square">
            <a:spAutoFit/>
          </a:bodyPr>
          <a:lstStyle/>
          <a:p>
            <a:pPr algn="ctr"/>
            <a:r>
              <a:rPr lang="en-US" dirty="0">
                <a:solidFill>
                  <a:schemeClr val="tx1">
                    <a:lumMod val="85000"/>
                    <a:lumOff val="15000"/>
                  </a:schemeClr>
                </a:solidFill>
              </a:rPr>
              <a:t>crowd</a:t>
            </a:r>
          </a:p>
        </p:txBody>
      </p:sp>
      <p:cxnSp>
        <p:nvCxnSpPr>
          <p:cNvPr id="75" name="Straight Connector 74">
            <a:extLst>
              <a:ext uri="{FF2B5EF4-FFF2-40B4-BE49-F238E27FC236}">
                <a16:creationId xmlns:a16="http://schemas.microsoft.com/office/drawing/2014/main" id="{17A0C719-6258-EE41-8424-E9E01A680FAB}"/>
              </a:ext>
            </a:extLst>
          </p:cNvPr>
          <p:cNvCxnSpPr>
            <a:cxnSpLocks/>
            <a:stCxn id="70" idx="0"/>
            <a:endCxn id="72" idx="4"/>
          </p:cNvCxnSpPr>
          <p:nvPr/>
        </p:nvCxnSpPr>
        <p:spPr>
          <a:xfrm flipV="1">
            <a:off x="6698418" y="3206031"/>
            <a:ext cx="488614" cy="789904"/>
          </a:xfrm>
          <a:prstGeom prst="line">
            <a:avLst/>
          </a:prstGeom>
          <a:ln w="34925"/>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7369B22F-78E8-5143-93CE-1235FC136E92}"/>
              </a:ext>
            </a:extLst>
          </p:cNvPr>
          <p:cNvCxnSpPr>
            <a:cxnSpLocks/>
          </p:cNvCxnSpPr>
          <p:nvPr/>
        </p:nvCxnSpPr>
        <p:spPr>
          <a:xfrm flipH="1">
            <a:off x="5835615" y="3416415"/>
            <a:ext cx="31038" cy="1911444"/>
          </a:xfrm>
          <a:prstGeom prst="line">
            <a:avLst/>
          </a:prstGeom>
          <a:ln w="12700">
            <a:solidFill>
              <a:schemeClr val="tx1">
                <a:lumMod val="85000"/>
                <a:lumOff val="1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44DECA2-F15A-594F-8154-BD88835F0482}"/>
              </a:ext>
            </a:extLst>
          </p:cNvPr>
          <p:cNvCxnSpPr>
            <a:cxnSpLocks/>
            <a:endCxn id="72" idx="2"/>
          </p:cNvCxnSpPr>
          <p:nvPr/>
        </p:nvCxnSpPr>
        <p:spPr>
          <a:xfrm flipV="1">
            <a:off x="6409069" y="3087706"/>
            <a:ext cx="640093" cy="333414"/>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B6AC27A8-8104-B046-AC20-051D075E5CEC}"/>
              </a:ext>
            </a:extLst>
          </p:cNvPr>
          <p:cNvCxnSpPr>
            <a:cxnSpLocks/>
            <a:stCxn id="34" idx="6"/>
            <a:endCxn id="72" idx="3"/>
          </p:cNvCxnSpPr>
          <p:nvPr/>
        </p:nvCxnSpPr>
        <p:spPr>
          <a:xfrm flipV="1">
            <a:off x="5465682" y="3171380"/>
            <a:ext cx="1623863" cy="1603366"/>
          </a:xfrm>
          <a:prstGeom prst="line">
            <a:avLst/>
          </a:prstGeom>
        </p:spPr>
        <p:style>
          <a:lnRef idx="1">
            <a:schemeClr val="accent2"/>
          </a:lnRef>
          <a:fillRef idx="0">
            <a:schemeClr val="accent2"/>
          </a:fillRef>
          <a:effectRef idx="0">
            <a:schemeClr val="accent2"/>
          </a:effectRef>
          <a:fontRef idx="minor">
            <a:schemeClr val="tx1"/>
          </a:fontRef>
        </p:style>
      </p:cxnSp>
      <p:sp>
        <p:nvSpPr>
          <p:cNvPr id="79" name="Curved Down Arrow 78">
            <a:extLst>
              <a:ext uri="{FF2B5EF4-FFF2-40B4-BE49-F238E27FC236}">
                <a16:creationId xmlns:a16="http://schemas.microsoft.com/office/drawing/2014/main" id="{24330748-1991-5F4C-A879-9C63B98B64CE}"/>
              </a:ext>
            </a:extLst>
          </p:cNvPr>
          <p:cNvSpPr/>
          <p:nvPr/>
        </p:nvSpPr>
        <p:spPr>
          <a:xfrm rot="4057056">
            <a:off x="11653149" y="5326508"/>
            <a:ext cx="567933" cy="123548"/>
          </a:xfrm>
          <a:prstGeom prst="curvedDown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a:extLst>
              <a:ext uri="{FF2B5EF4-FFF2-40B4-BE49-F238E27FC236}">
                <a16:creationId xmlns:a16="http://schemas.microsoft.com/office/drawing/2014/main" id="{71FDF86E-D944-9444-A433-10AA2D29B1CD}"/>
              </a:ext>
            </a:extLst>
          </p:cNvPr>
          <p:cNvSpPr/>
          <p:nvPr/>
        </p:nvSpPr>
        <p:spPr>
          <a:xfrm>
            <a:off x="9912694" y="5105846"/>
            <a:ext cx="579679" cy="282439"/>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2" descr="Database icon - Themeisle Icons Graphics">
            <a:extLst>
              <a:ext uri="{FF2B5EF4-FFF2-40B4-BE49-F238E27FC236}">
                <a16:creationId xmlns:a16="http://schemas.microsoft.com/office/drawing/2014/main" id="{CFD4D8C7-2E16-2D43-A4E4-39C9803C5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8353" y="2004088"/>
            <a:ext cx="406090" cy="541085"/>
          </a:xfrm>
          <a:prstGeom prst="rect">
            <a:avLst/>
          </a:prstGeom>
          <a:noFill/>
          <a:extLst>
            <a:ext uri="{909E8E84-426E-40dd-AFC4-6F175D3DCCD1}">
              <a14:hiddenFill xmlns:a14="http://schemas.microsoft.com/office/drawing/2010/main" xmlns="">
                <a:solidFill>
                  <a:srgbClr val="FFFFFF"/>
                </a:solidFill>
              </a14:hiddenFill>
            </a:ext>
          </a:extLst>
        </p:spPr>
      </p:pic>
      <p:sp>
        <p:nvSpPr>
          <p:cNvPr id="82" name="Rectangle 81">
            <a:extLst>
              <a:ext uri="{FF2B5EF4-FFF2-40B4-BE49-F238E27FC236}">
                <a16:creationId xmlns:a16="http://schemas.microsoft.com/office/drawing/2014/main" id="{79DB38C2-BAFC-324A-BDF2-813190C8F64C}"/>
              </a:ext>
            </a:extLst>
          </p:cNvPr>
          <p:cNvSpPr/>
          <p:nvPr/>
        </p:nvSpPr>
        <p:spPr>
          <a:xfrm>
            <a:off x="8115487" y="1816355"/>
            <a:ext cx="1105431" cy="830997"/>
          </a:xfrm>
          <a:prstGeom prst="rect">
            <a:avLst/>
          </a:prstGeom>
        </p:spPr>
        <p:txBody>
          <a:bodyPr wrap="none">
            <a:spAutoFit/>
          </a:bodyPr>
          <a:lstStyle/>
          <a:p>
            <a:pPr algn="ctr"/>
            <a:r>
              <a:rPr lang="en-US" sz="1600" dirty="0"/>
              <a:t>External </a:t>
            </a:r>
          </a:p>
          <a:p>
            <a:pPr algn="ctr"/>
            <a:r>
              <a:rPr lang="en-US" sz="1600" dirty="0"/>
              <a:t>Knowledge</a:t>
            </a:r>
          </a:p>
          <a:p>
            <a:pPr algn="ctr"/>
            <a:r>
              <a:rPr lang="en-US" sz="1600" dirty="0"/>
              <a:t>Base</a:t>
            </a:r>
          </a:p>
        </p:txBody>
      </p:sp>
      <p:cxnSp>
        <p:nvCxnSpPr>
          <p:cNvPr id="83" name="Straight Arrow Connector 82">
            <a:extLst>
              <a:ext uri="{FF2B5EF4-FFF2-40B4-BE49-F238E27FC236}">
                <a16:creationId xmlns:a16="http://schemas.microsoft.com/office/drawing/2014/main" id="{73673481-0A04-B344-9349-25F57C08CBC4}"/>
              </a:ext>
            </a:extLst>
          </p:cNvPr>
          <p:cNvCxnSpPr>
            <a:cxnSpLocks/>
          </p:cNvCxnSpPr>
          <p:nvPr/>
        </p:nvCxnSpPr>
        <p:spPr>
          <a:xfrm flipV="1">
            <a:off x="7304539" y="2586738"/>
            <a:ext cx="603004" cy="885099"/>
          </a:xfrm>
          <a:prstGeom prst="straightConnector1">
            <a:avLst/>
          </a:prstGeom>
          <a:ln w="47625">
            <a:gradFill flip="none" rotWithShape="1">
              <a:gsLst>
                <a:gs pos="25000">
                  <a:schemeClr val="accent3">
                    <a:lumMod val="40000"/>
                    <a:lumOff val="60000"/>
                  </a:schemeClr>
                </a:gs>
                <a:gs pos="54000">
                  <a:schemeClr val="accent3">
                    <a:lumMod val="95000"/>
                    <a:lumOff val="5000"/>
                  </a:schemeClr>
                </a:gs>
                <a:gs pos="93000">
                  <a:schemeClr val="accent3">
                    <a:lumMod val="37000"/>
                    <a:lumOff val="63000"/>
                  </a:schemeClr>
                </a:gs>
              </a:gsLst>
              <a:path path="circle">
                <a:fillToRect l="50000" t="130000" r="50000" b="-30000"/>
              </a:path>
              <a:tileRect/>
            </a:gra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EBE89ED-B9CA-8C46-BE75-CA4C4FE4DE63}"/>
              </a:ext>
            </a:extLst>
          </p:cNvPr>
          <p:cNvSpPr txBox="1"/>
          <p:nvPr/>
        </p:nvSpPr>
        <p:spPr>
          <a:xfrm>
            <a:off x="7855921" y="2690903"/>
            <a:ext cx="1193122" cy="615553"/>
          </a:xfrm>
          <a:prstGeom prst="rect">
            <a:avLst/>
          </a:prstGeom>
          <a:noFill/>
        </p:spPr>
        <p:txBody>
          <a:bodyPr wrap="square" rtlCol="0">
            <a:spAutoFit/>
          </a:bodyPr>
          <a:lstStyle/>
          <a:p>
            <a:r>
              <a:rPr lang="en-US" sz="1700" dirty="0">
                <a:solidFill>
                  <a:schemeClr val="bg2">
                    <a:lumMod val="25000"/>
                  </a:schemeClr>
                </a:solidFill>
              </a:rPr>
              <a:t>Entity Linking</a:t>
            </a:r>
          </a:p>
        </p:txBody>
      </p:sp>
      <p:sp>
        <p:nvSpPr>
          <p:cNvPr id="85" name="Rectangle 84">
            <a:extLst>
              <a:ext uri="{FF2B5EF4-FFF2-40B4-BE49-F238E27FC236}">
                <a16:creationId xmlns:a16="http://schemas.microsoft.com/office/drawing/2014/main" id="{FF50A610-7215-B84E-8BD3-92656A9EBCA5}"/>
              </a:ext>
            </a:extLst>
          </p:cNvPr>
          <p:cNvSpPr/>
          <p:nvPr/>
        </p:nvSpPr>
        <p:spPr>
          <a:xfrm>
            <a:off x="134290" y="2094415"/>
            <a:ext cx="1046448" cy="266249"/>
          </a:xfrm>
          <a:prstGeom prst="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BA186F6-422A-514A-969C-EFF2A6B16D9C}"/>
              </a:ext>
            </a:extLst>
          </p:cNvPr>
          <p:cNvSpPr/>
          <p:nvPr/>
        </p:nvSpPr>
        <p:spPr>
          <a:xfrm>
            <a:off x="126707" y="2624990"/>
            <a:ext cx="976885" cy="292388"/>
          </a:xfrm>
          <a:prstGeom prst="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81B5208-D885-3846-866D-3903CB606C17}"/>
              </a:ext>
            </a:extLst>
          </p:cNvPr>
          <p:cNvSpPr/>
          <p:nvPr/>
        </p:nvSpPr>
        <p:spPr>
          <a:xfrm>
            <a:off x="131661" y="2340032"/>
            <a:ext cx="4059006" cy="306007"/>
          </a:xfrm>
          <a:prstGeom prst="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AE274F2-969C-3443-B12A-E6039CE24374}"/>
              </a:ext>
            </a:extLst>
          </p:cNvPr>
          <p:cNvSpPr/>
          <p:nvPr/>
        </p:nvSpPr>
        <p:spPr>
          <a:xfrm>
            <a:off x="1098287" y="2630791"/>
            <a:ext cx="646965" cy="286589"/>
          </a:xfrm>
          <a:prstGeom prst="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62308D7-E729-5248-96B4-13EA3D8ADC3A}"/>
              </a:ext>
            </a:extLst>
          </p:cNvPr>
          <p:cNvSpPr/>
          <p:nvPr/>
        </p:nvSpPr>
        <p:spPr>
          <a:xfrm>
            <a:off x="5074132" y="5099523"/>
            <a:ext cx="406400" cy="369332"/>
          </a:xfrm>
          <a:prstGeom prst="ellipse">
            <a:avLst/>
          </a:prstGeom>
          <a:solidFill>
            <a:srgbClr val="8839C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Connector 89">
            <a:extLst>
              <a:ext uri="{FF2B5EF4-FFF2-40B4-BE49-F238E27FC236}">
                <a16:creationId xmlns:a16="http://schemas.microsoft.com/office/drawing/2014/main" id="{11EDFCA3-D16C-DD47-82E4-5D6B9A7C4191}"/>
              </a:ext>
            </a:extLst>
          </p:cNvPr>
          <p:cNvCxnSpPr>
            <a:cxnSpLocks/>
          </p:cNvCxnSpPr>
          <p:nvPr/>
        </p:nvCxnSpPr>
        <p:spPr>
          <a:xfrm flipV="1">
            <a:off x="5488756" y="5140591"/>
            <a:ext cx="783152" cy="124632"/>
          </a:xfrm>
          <a:prstGeom prst="line">
            <a:avLst/>
          </a:prstGeom>
        </p:spPr>
        <p:style>
          <a:lnRef idx="1">
            <a:schemeClr val="accent2"/>
          </a:lnRef>
          <a:fillRef idx="0">
            <a:schemeClr val="accent2"/>
          </a:fillRef>
          <a:effectRef idx="0">
            <a:schemeClr val="accent2"/>
          </a:effectRef>
          <a:fontRef idx="minor">
            <a:schemeClr val="tx1"/>
          </a:fontRef>
        </p:style>
      </p:cxnSp>
      <p:cxnSp>
        <p:nvCxnSpPr>
          <p:cNvPr id="91" name="Straight Connector 90">
            <a:extLst>
              <a:ext uri="{FF2B5EF4-FFF2-40B4-BE49-F238E27FC236}">
                <a16:creationId xmlns:a16="http://schemas.microsoft.com/office/drawing/2014/main" id="{359AC837-97F8-3D4C-85C3-88486186ED70}"/>
              </a:ext>
            </a:extLst>
          </p:cNvPr>
          <p:cNvCxnSpPr>
            <a:cxnSpLocks/>
            <a:stCxn id="89" idx="6"/>
            <a:endCxn id="68" idx="3"/>
          </p:cNvCxnSpPr>
          <p:nvPr/>
        </p:nvCxnSpPr>
        <p:spPr>
          <a:xfrm flipV="1">
            <a:off x="5480534" y="3550327"/>
            <a:ext cx="698251" cy="1733862"/>
          </a:xfrm>
          <a:prstGeom prst="line">
            <a:avLst/>
          </a:prstGeom>
        </p:spPr>
        <p:style>
          <a:lnRef idx="1">
            <a:schemeClr val="accent2"/>
          </a:lnRef>
          <a:fillRef idx="0">
            <a:schemeClr val="accent2"/>
          </a:fillRef>
          <a:effectRef idx="0">
            <a:schemeClr val="accent2"/>
          </a:effectRef>
          <a:fontRef idx="minor">
            <a:schemeClr val="tx1"/>
          </a:fontRef>
        </p:style>
      </p:cxnSp>
      <p:cxnSp>
        <p:nvCxnSpPr>
          <p:cNvPr id="92" name="Straight Connector 91">
            <a:extLst>
              <a:ext uri="{FF2B5EF4-FFF2-40B4-BE49-F238E27FC236}">
                <a16:creationId xmlns:a16="http://schemas.microsoft.com/office/drawing/2014/main" id="{BF14F97C-8F4F-5F46-89FE-7A77DE53225D}"/>
              </a:ext>
            </a:extLst>
          </p:cNvPr>
          <p:cNvCxnSpPr>
            <a:cxnSpLocks/>
            <a:endCxn id="72" idx="3"/>
          </p:cNvCxnSpPr>
          <p:nvPr/>
        </p:nvCxnSpPr>
        <p:spPr>
          <a:xfrm flipV="1">
            <a:off x="5489580" y="3171380"/>
            <a:ext cx="1599965" cy="2069140"/>
          </a:xfrm>
          <a:prstGeom prst="line">
            <a:avLst/>
          </a:prstGeom>
        </p:spPr>
        <p:style>
          <a:lnRef idx="1">
            <a:schemeClr val="accent2"/>
          </a:lnRef>
          <a:fillRef idx="0">
            <a:schemeClr val="accent2"/>
          </a:fillRef>
          <a:effectRef idx="0">
            <a:schemeClr val="accent2"/>
          </a:effectRef>
          <a:fontRef idx="minor">
            <a:schemeClr val="tx1"/>
          </a:fontRef>
        </p:style>
      </p:cxnSp>
      <p:cxnSp>
        <p:nvCxnSpPr>
          <p:cNvPr id="93" name="Straight Connector 92">
            <a:extLst>
              <a:ext uri="{FF2B5EF4-FFF2-40B4-BE49-F238E27FC236}">
                <a16:creationId xmlns:a16="http://schemas.microsoft.com/office/drawing/2014/main" id="{F9C751BB-C4EA-5646-85CE-F99611916313}"/>
              </a:ext>
            </a:extLst>
          </p:cNvPr>
          <p:cNvCxnSpPr>
            <a:cxnSpLocks/>
            <a:endCxn id="37" idx="3"/>
          </p:cNvCxnSpPr>
          <p:nvPr/>
        </p:nvCxnSpPr>
        <p:spPr>
          <a:xfrm flipV="1">
            <a:off x="5508215" y="3908435"/>
            <a:ext cx="1865601" cy="1311628"/>
          </a:xfrm>
          <a:prstGeom prst="line">
            <a:avLst/>
          </a:prstGeom>
        </p:spPr>
        <p:style>
          <a:lnRef idx="1">
            <a:schemeClr val="accent2"/>
          </a:lnRef>
          <a:fillRef idx="0">
            <a:schemeClr val="accent2"/>
          </a:fillRef>
          <a:effectRef idx="0">
            <a:schemeClr val="accent2"/>
          </a:effectRef>
          <a:fontRef idx="minor">
            <a:schemeClr val="tx1"/>
          </a:fontRef>
        </p:style>
      </p:cxnSp>
      <p:cxnSp>
        <p:nvCxnSpPr>
          <p:cNvPr id="94" name="Straight Connector 93">
            <a:extLst>
              <a:ext uri="{FF2B5EF4-FFF2-40B4-BE49-F238E27FC236}">
                <a16:creationId xmlns:a16="http://schemas.microsoft.com/office/drawing/2014/main" id="{99E614B9-2E37-DC40-979F-808DC6E4AC6E}"/>
              </a:ext>
            </a:extLst>
          </p:cNvPr>
          <p:cNvCxnSpPr>
            <a:cxnSpLocks/>
            <a:endCxn id="69" idx="2"/>
          </p:cNvCxnSpPr>
          <p:nvPr/>
        </p:nvCxnSpPr>
        <p:spPr>
          <a:xfrm flipV="1">
            <a:off x="5491883" y="4660683"/>
            <a:ext cx="1426052" cy="592450"/>
          </a:xfrm>
          <a:prstGeom prst="line">
            <a:avLst/>
          </a:prstGeom>
        </p:spPr>
        <p:style>
          <a:lnRef idx="1">
            <a:schemeClr val="accent2"/>
          </a:lnRef>
          <a:fillRef idx="0">
            <a:schemeClr val="accent2"/>
          </a:fillRef>
          <a:effectRef idx="0">
            <a:schemeClr val="accent2"/>
          </a:effectRef>
          <a:fontRef idx="minor">
            <a:schemeClr val="tx1"/>
          </a:fontRef>
        </p:style>
      </p:cxnSp>
      <p:cxnSp>
        <p:nvCxnSpPr>
          <p:cNvPr id="95" name="Straight Connector 94">
            <a:extLst>
              <a:ext uri="{FF2B5EF4-FFF2-40B4-BE49-F238E27FC236}">
                <a16:creationId xmlns:a16="http://schemas.microsoft.com/office/drawing/2014/main" id="{A7325406-997A-B249-9D13-BC80B41BA1B9}"/>
              </a:ext>
            </a:extLst>
          </p:cNvPr>
          <p:cNvCxnSpPr>
            <a:cxnSpLocks/>
          </p:cNvCxnSpPr>
          <p:nvPr/>
        </p:nvCxnSpPr>
        <p:spPr>
          <a:xfrm flipV="1">
            <a:off x="5492094" y="4186437"/>
            <a:ext cx="1110476" cy="1060626"/>
          </a:xfrm>
          <a:prstGeom prst="line">
            <a:avLst/>
          </a:prstGeom>
        </p:spPr>
        <p:style>
          <a:lnRef idx="1">
            <a:schemeClr val="accent2"/>
          </a:lnRef>
          <a:fillRef idx="0">
            <a:schemeClr val="accent2"/>
          </a:fillRef>
          <a:effectRef idx="0">
            <a:schemeClr val="accent2"/>
          </a:effectRef>
          <a:fontRef idx="minor">
            <a:schemeClr val="tx1"/>
          </a:fontRef>
        </p:style>
      </p:cxnSp>
      <p:sp>
        <p:nvSpPr>
          <p:cNvPr id="96" name="Rectangle 95">
            <a:extLst>
              <a:ext uri="{FF2B5EF4-FFF2-40B4-BE49-F238E27FC236}">
                <a16:creationId xmlns:a16="http://schemas.microsoft.com/office/drawing/2014/main" id="{C1504992-6620-2444-944C-EB59522666E0}"/>
              </a:ext>
            </a:extLst>
          </p:cNvPr>
          <p:cNvSpPr/>
          <p:nvPr/>
        </p:nvSpPr>
        <p:spPr>
          <a:xfrm>
            <a:off x="6021428" y="4116304"/>
            <a:ext cx="836009" cy="369332"/>
          </a:xfrm>
          <a:prstGeom prst="rect">
            <a:avLst/>
          </a:prstGeom>
        </p:spPr>
        <p:txBody>
          <a:bodyPr wrap="square">
            <a:spAutoFit/>
          </a:bodyPr>
          <a:lstStyle/>
          <a:p>
            <a:pPr algn="ctr"/>
            <a:r>
              <a:rPr lang="en-US" dirty="0">
                <a:solidFill>
                  <a:schemeClr val="tx1">
                    <a:lumMod val="85000"/>
                    <a:lumOff val="15000"/>
                  </a:schemeClr>
                </a:solidFill>
              </a:rPr>
              <a:t>police</a:t>
            </a:r>
          </a:p>
        </p:txBody>
      </p:sp>
      <p:cxnSp>
        <p:nvCxnSpPr>
          <p:cNvPr id="97" name="Straight Connector 96">
            <a:extLst>
              <a:ext uri="{FF2B5EF4-FFF2-40B4-BE49-F238E27FC236}">
                <a16:creationId xmlns:a16="http://schemas.microsoft.com/office/drawing/2014/main" id="{D01A2A3B-0EB8-2347-BF65-69A47DDA6770}"/>
              </a:ext>
            </a:extLst>
          </p:cNvPr>
          <p:cNvCxnSpPr>
            <a:cxnSpLocks/>
            <a:endCxn id="66" idx="3"/>
          </p:cNvCxnSpPr>
          <p:nvPr/>
        </p:nvCxnSpPr>
        <p:spPr>
          <a:xfrm flipV="1">
            <a:off x="5474686" y="4656296"/>
            <a:ext cx="2137149" cy="595870"/>
          </a:xfrm>
          <a:prstGeom prst="line">
            <a:avLst/>
          </a:prstGeom>
        </p:spPr>
        <p:style>
          <a:lnRef idx="1">
            <a:schemeClr val="accent2"/>
          </a:lnRef>
          <a:fillRef idx="0">
            <a:schemeClr val="accent2"/>
          </a:fillRef>
          <a:effectRef idx="0">
            <a:schemeClr val="accent2"/>
          </a:effectRef>
          <a:fontRef idx="minor">
            <a:schemeClr val="tx1"/>
          </a:fontRef>
        </p:style>
      </p:cxnSp>
      <p:sp>
        <p:nvSpPr>
          <p:cNvPr id="98" name="Oval 97">
            <a:extLst>
              <a:ext uri="{FF2B5EF4-FFF2-40B4-BE49-F238E27FC236}">
                <a16:creationId xmlns:a16="http://schemas.microsoft.com/office/drawing/2014/main" id="{DFBA76E4-FD4A-CE44-A05D-DE87E532DD53}"/>
              </a:ext>
            </a:extLst>
          </p:cNvPr>
          <p:cNvSpPr/>
          <p:nvPr/>
        </p:nvSpPr>
        <p:spPr>
          <a:xfrm>
            <a:off x="6231527" y="4938599"/>
            <a:ext cx="275751" cy="236651"/>
          </a:xfrm>
          <a:prstGeom prst="ellipse">
            <a:avLst/>
          </a:prstGeom>
          <a:solidFill>
            <a:srgbClr val="FB778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Chord 98">
            <a:extLst>
              <a:ext uri="{FF2B5EF4-FFF2-40B4-BE49-F238E27FC236}">
                <a16:creationId xmlns:a16="http://schemas.microsoft.com/office/drawing/2014/main" id="{043F81B6-5BC7-8B4E-B896-52DD8290A623}"/>
              </a:ext>
            </a:extLst>
          </p:cNvPr>
          <p:cNvSpPr/>
          <p:nvPr/>
        </p:nvSpPr>
        <p:spPr>
          <a:xfrm rot="15344683">
            <a:off x="6643244" y="4028641"/>
            <a:ext cx="142198" cy="238118"/>
          </a:xfrm>
          <a:prstGeom prst="chord">
            <a:avLst>
              <a:gd name="adj1" fmla="val 4703826"/>
              <a:gd name="adj2" fmla="val 1590842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0" name="Straight Connector 99">
            <a:extLst>
              <a:ext uri="{FF2B5EF4-FFF2-40B4-BE49-F238E27FC236}">
                <a16:creationId xmlns:a16="http://schemas.microsoft.com/office/drawing/2014/main" id="{5338095B-A5E9-A442-8965-FEDEAC3356C0}"/>
              </a:ext>
            </a:extLst>
          </p:cNvPr>
          <p:cNvCxnSpPr>
            <a:cxnSpLocks/>
          </p:cNvCxnSpPr>
          <p:nvPr/>
        </p:nvCxnSpPr>
        <p:spPr>
          <a:xfrm flipV="1">
            <a:off x="5494959" y="3908435"/>
            <a:ext cx="1878857" cy="370120"/>
          </a:xfrm>
          <a:prstGeom prst="line">
            <a:avLst/>
          </a:prstGeom>
        </p:spPr>
        <p:style>
          <a:lnRef idx="1">
            <a:schemeClr val="accent2"/>
          </a:lnRef>
          <a:fillRef idx="0">
            <a:schemeClr val="accent2"/>
          </a:fillRef>
          <a:effectRef idx="0">
            <a:schemeClr val="accent2"/>
          </a:effectRef>
          <a:fontRef idx="minor">
            <a:schemeClr val="tx1"/>
          </a:fontRef>
        </p:style>
      </p:cxnSp>
      <p:sp>
        <p:nvSpPr>
          <p:cNvPr id="101" name="Chord 100">
            <a:extLst>
              <a:ext uri="{FF2B5EF4-FFF2-40B4-BE49-F238E27FC236}">
                <a16:creationId xmlns:a16="http://schemas.microsoft.com/office/drawing/2014/main" id="{1DE7E4EF-9E7F-4743-88DA-A601BD5E265E}"/>
              </a:ext>
            </a:extLst>
          </p:cNvPr>
          <p:cNvSpPr/>
          <p:nvPr/>
        </p:nvSpPr>
        <p:spPr>
          <a:xfrm rot="4526232">
            <a:off x="6602482" y="3970421"/>
            <a:ext cx="166590" cy="238118"/>
          </a:xfrm>
          <a:prstGeom prst="chord">
            <a:avLst>
              <a:gd name="adj1" fmla="val 5010884"/>
              <a:gd name="adj2" fmla="val 155555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8025A67E-19CD-7A4E-9A8B-3FAA4358F1B7}"/>
              </a:ext>
            </a:extLst>
          </p:cNvPr>
          <p:cNvSpPr/>
          <p:nvPr/>
        </p:nvSpPr>
        <p:spPr>
          <a:xfrm>
            <a:off x="6480228" y="4694925"/>
            <a:ext cx="1488461" cy="353943"/>
          </a:xfrm>
          <a:prstGeom prst="rect">
            <a:avLst/>
          </a:prstGeom>
        </p:spPr>
        <p:txBody>
          <a:bodyPr wrap="square">
            <a:spAutoFit/>
          </a:bodyPr>
          <a:lstStyle/>
          <a:p>
            <a:pPr algn="ctr"/>
            <a:r>
              <a:rPr lang="en-US" sz="1700" dirty="0">
                <a:solidFill>
                  <a:schemeClr val="tx1">
                    <a:lumMod val="85000"/>
                    <a:lumOff val="15000"/>
                  </a:schemeClr>
                </a:solidFill>
              </a:rPr>
              <a:t>hidden corner</a:t>
            </a:r>
          </a:p>
        </p:txBody>
      </p:sp>
      <p:sp>
        <p:nvSpPr>
          <p:cNvPr id="103" name="Google Shape;808;p67"/>
          <p:cNvSpPr txBox="1">
            <a:spLocks/>
          </p:cNvSpPr>
          <p:nvPr/>
        </p:nvSpPr>
        <p:spPr>
          <a:xfrm>
            <a:off x="364675" y="986500"/>
            <a:ext cx="8520600" cy="3416400"/>
          </a:xfrm>
          <a:prstGeom prst="rect">
            <a:avLst/>
          </a:prstGeom>
        </p:spPr>
        <p:txBody>
          <a:bodyPr spcFirstLastPara="1" vert="horz" wrap="square" lIns="68575" tIns="68575" rIns="68575" bIns="68575" rtlCol="0" anchor="t" anchorCtr="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6550">
              <a:spcBef>
                <a:spcPts val="0"/>
              </a:spcBef>
              <a:buClr>
                <a:srgbClr val="222222"/>
              </a:buClr>
              <a:buSzPts val="1700"/>
              <a:buFont typeface="Arial" panose="020B0604020202020204" pitchFamily="34" charset="0"/>
              <a:buChar char="❖"/>
            </a:pPr>
            <a:r>
              <a:rPr lang="en" dirty="0">
                <a:solidFill>
                  <a:srgbClr val="222222"/>
                </a:solidFill>
                <a:highlight>
                  <a:schemeClr val="lt1"/>
                </a:highlight>
              </a:rPr>
              <a:t>Combine </a:t>
            </a:r>
            <a:r>
              <a:rPr lang="en" i="1" dirty="0">
                <a:solidFill>
                  <a:srgbClr val="222222"/>
                </a:solidFill>
                <a:highlight>
                  <a:schemeClr val="lt1"/>
                </a:highlight>
              </a:rPr>
              <a:t>local</a:t>
            </a:r>
            <a:r>
              <a:rPr lang="en" dirty="0">
                <a:solidFill>
                  <a:srgbClr val="222222"/>
                </a:solidFill>
                <a:highlight>
                  <a:schemeClr val="lt1"/>
                </a:highlight>
              </a:rPr>
              <a:t> and </a:t>
            </a:r>
            <a:r>
              <a:rPr lang="en" i="1" dirty="0">
                <a:solidFill>
                  <a:srgbClr val="222222"/>
                </a:solidFill>
                <a:highlight>
                  <a:schemeClr val="lt1"/>
                </a:highlight>
              </a:rPr>
              <a:t>global</a:t>
            </a:r>
            <a:r>
              <a:rPr lang="en" dirty="0">
                <a:solidFill>
                  <a:srgbClr val="222222"/>
                </a:solidFill>
                <a:highlight>
                  <a:schemeClr val="lt1"/>
                </a:highlight>
              </a:rPr>
              <a:t> semantic features </a:t>
            </a:r>
          </a:p>
          <a:p>
            <a:pPr marL="457200" indent="-336550">
              <a:spcBef>
                <a:spcPts val="0"/>
              </a:spcBef>
              <a:buClr>
                <a:srgbClr val="222222"/>
              </a:buClr>
              <a:buSzPts val="1700"/>
              <a:buFont typeface="Arial" panose="020B0604020202020204" pitchFamily="34" charset="0"/>
              <a:buChar char="❖"/>
            </a:pPr>
            <a:r>
              <a:rPr lang="en" dirty="0">
                <a:solidFill>
                  <a:srgbClr val="222222"/>
                </a:solidFill>
                <a:highlight>
                  <a:schemeClr val="lt1"/>
                </a:highlight>
              </a:rPr>
              <a:t>Leverage external knowledge to help pinpoint misinformation</a:t>
            </a:r>
            <a:endParaRPr lang="en" i="1" dirty="0">
              <a:solidFill>
                <a:srgbClr val="222222"/>
              </a:solidFill>
              <a:highlight>
                <a:schemeClr val="lt1"/>
              </a:highlight>
            </a:endParaRPr>
          </a:p>
          <a:p>
            <a:pPr marL="914400" indent="0">
              <a:spcBef>
                <a:spcPts val="1200"/>
              </a:spcBef>
              <a:spcAft>
                <a:spcPts val="1200"/>
              </a:spcAft>
              <a:buFont typeface="Arial" panose="020B0604020202020204" pitchFamily="34" charset="0"/>
              <a:buNone/>
            </a:pPr>
            <a:endParaRPr lang="en" sz="3600" i="1" dirty="0">
              <a:solidFill>
                <a:srgbClr val="222222"/>
              </a:solidFill>
              <a:highlight>
                <a:schemeClr val="lt1"/>
              </a:highlight>
            </a:endParaRPr>
          </a:p>
        </p:txBody>
      </p:sp>
      <p:pic>
        <p:nvPicPr>
          <p:cNvPr id="104" name="Picture 103">
            <a:extLst>
              <a:ext uri="{FF2B5EF4-FFF2-40B4-BE49-F238E27FC236}">
                <a16:creationId xmlns:a16="http://schemas.microsoft.com/office/drawing/2014/main" id="{0E0F4D4F-B821-2435-87EE-6AC5C267D814}"/>
              </a:ext>
            </a:extLst>
          </p:cNvPr>
          <p:cNvPicPr>
            <a:picLocks noChangeAspect="1"/>
          </p:cNvPicPr>
          <p:nvPr/>
        </p:nvPicPr>
        <p:blipFill>
          <a:blip r:embed="rId5"/>
          <a:stretch>
            <a:fillRect/>
          </a:stretch>
        </p:blipFill>
        <p:spPr>
          <a:xfrm>
            <a:off x="11537660" y="0"/>
            <a:ext cx="654340" cy="847493"/>
          </a:xfrm>
          <a:prstGeom prst="rect">
            <a:avLst/>
          </a:prstGeom>
        </p:spPr>
      </p:pic>
      <p:pic>
        <p:nvPicPr>
          <p:cNvPr id="105"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71360AE9-8169-5187-8966-A88ED85402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3E269CCB-9B6C-A45E-89FC-9CD71F23B7FF}"/>
              </a:ext>
            </a:extLst>
          </p:cNvPr>
          <p:cNvSpPr txBox="1"/>
          <p:nvPr/>
        </p:nvSpPr>
        <p:spPr>
          <a:xfrm>
            <a:off x="1049936" y="6382945"/>
            <a:ext cx="10201645" cy="369332"/>
          </a:xfrm>
          <a:prstGeom prst="rect">
            <a:avLst/>
          </a:prstGeom>
          <a:noFill/>
        </p:spPr>
        <p:txBody>
          <a:bodyPr wrap="square" rtlCol="0">
            <a:spAutoFit/>
          </a:bodyPr>
          <a:lstStyle/>
          <a:p>
            <a:r>
              <a:rPr lang="en-US" dirty="0">
                <a:highlight>
                  <a:srgbClr val="FFFF00"/>
                </a:highlight>
              </a:rPr>
              <a:t>Fung et al. Cross-Media Fine-grained Information Consistency Checking for Fake News Detection</a:t>
            </a:r>
            <a:r>
              <a:rPr lang="en-US" b="1" dirty="0">
                <a:highlight>
                  <a:srgbClr val="FFFF00"/>
                </a:highlight>
              </a:rPr>
              <a:t>. </a:t>
            </a:r>
            <a:r>
              <a:rPr lang="en-US" dirty="0">
                <a:highlight>
                  <a:srgbClr val="FFFF00"/>
                </a:highlight>
              </a:rPr>
              <a:t>(ACL’21).</a:t>
            </a:r>
          </a:p>
        </p:txBody>
      </p:sp>
    </p:spTree>
    <p:extLst>
      <p:ext uri="{BB962C8B-B14F-4D97-AF65-F5344CB8AC3E}">
        <p14:creationId xmlns:p14="http://schemas.microsoft.com/office/powerpoint/2010/main" val="2733610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E817-5D53-3449-96A0-B7F87B340C12}"/>
              </a:ext>
            </a:extLst>
          </p:cNvPr>
          <p:cNvSpPr>
            <a:spLocks noGrp="1"/>
          </p:cNvSpPr>
          <p:nvPr>
            <p:ph type="title"/>
          </p:nvPr>
        </p:nvSpPr>
        <p:spPr>
          <a:xfrm>
            <a:off x="516920" y="389839"/>
            <a:ext cx="11275741" cy="1325563"/>
          </a:xfrm>
        </p:spPr>
        <p:txBody>
          <a:bodyPr>
            <a:normAutofit/>
          </a:bodyPr>
          <a:lstStyle/>
          <a:p>
            <a:r>
              <a:rPr lang="en-US" sz="3100" i="1" dirty="0" err="1"/>
              <a:t>InfoSurgeon</a:t>
            </a:r>
            <a:r>
              <a:rPr lang="en-US" sz="3100" dirty="0"/>
              <a:t> checks for Ontology-Guided Information Inconsistencies</a:t>
            </a:r>
          </a:p>
        </p:txBody>
      </p:sp>
      <p:sp>
        <p:nvSpPr>
          <p:cNvPr id="3" name="Content Placeholder 2">
            <a:extLst>
              <a:ext uri="{FF2B5EF4-FFF2-40B4-BE49-F238E27FC236}">
                <a16:creationId xmlns:a16="http://schemas.microsoft.com/office/drawing/2014/main" id="{82026AB8-9AAE-A540-9A64-3EB81546C2E7}"/>
              </a:ext>
            </a:extLst>
          </p:cNvPr>
          <p:cNvSpPr>
            <a:spLocks noGrp="1"/>
          </p:cNvSpPr>
          <p:nvPr>
            <p:ph idx="1"/>
          </p:nvPr>
        </p:nvSpPr>
        <p:spPr>
          <a:xfrm>
            <a:off x="652847" y="1624151"/>
            <a:ext cx="10692261" cy="4351338"/>
          </a:xfrm>
        </p:spPr>
        <p:txBody>
          <a:bodyPr/>
          <a:lstStyle/>
          <a:p>
            <a:pPr>
              <a:buFont typeface="Wingdings" pitchFamily="2" charset="2"/>
              <a:buChar char="v"/>
            </a:pPr>
            <a:r>
              <a:rPr lang="en-US" dirty="0"/>
              <a:t> Leverages cross-media signals and background knowledge  </a:t>
            </a:r>
          </a:p>
          <a:p>
            <a:pPr marL="0" indent="0">
              <a:spcBef>
                <a:spcPts val="500"/>
              </a:spcBef>
              <a:buNone/>
            </a:pPr>
            <a:r>
              <a:rPr lang="en-US" dirty="0"/>
              <a:t>     through feature propagation.</a:t>
            </a:r>
          </a:p>
          <a:p>
            <a:pPr marL="457200" lvl="1" indent="0">
              <a:buNone/>
            </a:pPr>
            <a:endParaRPr lang="en-US" dirty="0"/>
          </a:p>
          <a:p>
            <a:pPr marL="457200" lvl="1" indent="0">
              <a:buNone/>
            </a:pPr>
            <a:endParaRPr lang="en-US" sz="1600" dirty="0"/>
          </a:p>
          <a:p>
            <a:pPr marL="0" indent="0">
              <a:buNone/>
            </a:pPr>
            <a:r>
              <a:rPr lang="en-US" dirty="0"/>
              <a:t>		</a:t>
            </a:r>
          </a:p>
        </p:txBody>
      </p:sp>
      <p:sp>
        <p:nvSpPr>
          <p:cNvPr id="4" name="Slide Number Placeholder 3">
            <a:extLst>
              <a:ext uri="{FF2B5EF4-FFF2-40B4-BE49-F238E27FC236}">
                <a16:creationId xmlns:a16="http://schemas.microsoft.com/office/drawing/2014/main" id="{9784F177-1C3D-E648-A44A-0E285C67A8FC}"/>
              </a:ext>
            </a:extLst>
          </p:cNvPr>
          <p:cNvSpPr>
            <a:spLocks noGrp="1"/>
          </p:cNvSpPr>
          <p:nvPr>
            <p:ph type="sldNum" sz="quarter" idx="12"/>
          </p:nvPr>
        </p:nvSpPr>
        <p:spPr>
          <a:xfrm>
            <a:off x="8601908" y="6316854"/>
            <a:ext cx="2743200" cy="365125"/>
          </a:xfrm>
        </p:spPr>
        <p:txBody>
          <a:bodyPr/>
          <a:lstStyle/>
          <a:p>
            <a:r>
              <a:rPr lang="en-US" dirty="0"/>
              <a:t>93</a:t>
            </a:r>
          </a:p>
        </p:txBody>
      </p:sp>
      <p:pic>
        <p:nvPicPr>
          <p:cNvPr id="77" name="Picture 76">
            <a:extLst>
              <a:ext uri="{FF2B5EF4-FFF2-40B4-BE49-F238E27FC236}">
                <a16:creationId xmlns:a16="http://schemas.microsoft.com/office/drawing/2014/main" id="{F42C9991-0D81-CE43-931F-9BF64BD699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5902" b="14488"/>
          <a:stretch/>
        </p:blipFill>
        <p:spPr>
          <a:xfrm>
            <a:off x="1464308" y="3192278"/>
            <a:ext cx="1479668" cy="1377103"/>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cxnSp>
        <p:nvCxnSpPr>
          <p:cNvPr id="78" name="Connector: Elbow 34">
            <a:extLst>
              <a:ext uri="{FF2B5EF4-FFF2-40B4-BE49-F238E27FC236}">
                <a16:creationId xmlns:a16="http://schemas.microsoft.com/office/drawing/2014/main" id="{0C7990E2-37A5-4C49-B13A-0157B0977363}"/>
              </a:ext>
            </a:extLst>
          </p:cNvPr>
          <p:cNvCxnSpPr>
            <a:cxnSpLocks/>
          </p:cNvCxnSpPr>
          <p:nvPr/>
        </p:nvCxnSpPr>
        <p:spPr>
          <a:xfrm rot="16200000" flipH="1">
            <a:off x="1901075" y="5025011"/>
            <a:ext cx="735721" cy="2"/>
          </a:xfrm>
          <a:prstGeom prst="curvedConnector3">
            <a:avLst>
              <a:gd name="adj1" fmla="val 50000"/>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F5BDB4C3-5891-4249-AD74-2D2D599FF304}"/>
              </a:ext>
            </a:extLst>
          </p:cNvPr>
          <p:cNvSpPr/>
          <p:nvPr/>
        </p:nvSpPr>
        <p:spPr>
          <a:xfrm>
            <a:off x="2059384" y="5412825"/>
            <a:ext cx="4191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26DB76C2-A9CC-4C4D-9733-6A3DCF156CD9}"/>
              </a:ext>
            </a:extLst>
          </p:cNvPr>
          <p:cNvSpPr txBox="1"/>
          <p:nvPr/>
        </p:nvSpPr>
        <p:spPr>
          <a:xfrm>
            <a:off x="1409185" y="5811968"/>
            <a:ext cx="1734064" cy="369332"/>
          </a:xfrm>
          <a:prstGeom prst="rect">
            <a:avLst/>
          </a:prstGeom>
          <a:noFill/>
        </p:spPr>
        <p:txBody>
          <a:bodyPr wrap="none" rtlCol="0">
            <a:spAutoFit/>
          </a:bodyPr>
          <a:lstStyle/>
          <a:p>
            <a:r>
              <a:rPr lang="en-US" b="1" dirty="0"/>
              <a:t>“hidden corner”</a:t>
            </a:r>
          </a:p>
        </p:txBody>
      </p:sp>
      <p:sp>
        <p:nvSpPr>
          <p:cNvPr id="81" name="TextBox 80">
            <a:extLst>
              <a:ext uri="{FF2B5EF4-FFF2-40B4-BE49-F238E27FC236}">
                <a16:creationId xmlns:a16="http://schemas.microsoft.com/office/drawing/2014/main" id="{D82477EB-410C-444F-84C2-D7E5A0142963}"/>
              </a:ext>
            </a:extLst>
          </p:cNvPr>
          <p:cNvSpPr txBox="1"/>
          <p:nvPr/>
        </p:nvSpPr>
        <p:spPr>
          <a:xfrm>
            <a:off x="725085" y="4663699"/>
            <a:ext cx="1471611" cy="646331"/>
          </a:xfrm>
          <a:prstGeom prst="rect">
            <a:avLst/>
          </a:prstGeom>
          <a:noFill/>
        </p:spPr>
        <p:txBody>
          <a:bodyPr wrap="square" rtlCol="0">
            <a:spAutoFit/>
          </a:bodyPr>
          <a:lstStyle/>
          <a:p>
            <a:pPr algn="ctr"/>
            <a:r>
              <a:rPr lang="en-US" b="1" dirty="0">
                <a:solidFill>
                  <a:schemeClr val="accent5"/>
                </a:solidFill>
              </a:rPr>
              <a:t>Physical.</a:t>
            </a:r>
            <a:br>
              <a:rPr lang="en-US" b="1" dirty="0">
                <a:solidFill>
                  <a:schemeClr val="accent5"/>
                </a:solidFill>
              </a:rPr>
            </a:br>
            <a:r>
              <a:rPr lang="en-US" b="1" dirty="0" err="1">
                <a:solidFill>
                  <a:schemeClr val="accent5"/>
                </a:solidFill>
              </a:rPr>
              <a:t>LocatedNear</a:t>
            </a:r>
            <a:endParaRPr lang="en-US" b="1" dirty="0">
              <a:solidFill>
                <a:schemeClr val="accent5"/>
              </a:solidFill>
            </a:endParaRPr>
          </a:p>
        </p:txBody>
      </p:sp>
      <p:sp>
        <p:nvSpPr>
          <p:cNvPr id="6" name="Rectangle 5">
            <a:extLst>
              <a:ext uri="{FF2B5EF4-FFF2-40B4-BE49-F238E27FC236}">
                <a16:creationId xmlns:a16="http://schemas.microsoft.com/office/drawing/2014/main" id="{89495AF3-EE43-0047-8E43-CA08A0AABE91}"/>
              </a:ext>
            </a:extLst>
          </p:cNvPr>
          <p:cNvSpPr/>
          <p:nvPr/>
        </p:nvSpPr>
        <p:spPr>
          <a:xfrm>
            <a:off x="1046553" y="2627591"/>
            <a:ext cx="2698624" cy="415498"/>
          </a:xfrm>
          <a:prstGeom prst="rect">
            <a:avLst/>
          </a:prstGeom>
        </p:spPr>
        <p:txBody>
          <a:bodyPr wrap="none">
            <a:spAutoFit/>
          </a:bodyPr>
          <a:lstStyle/>
          <a:p>
            <a:r>
              <a:rPr lang="en-US" sz="2100" dirty="0"/>
              <a:t>a.) cross-media signals </a:t>
            </a:r>
          </a:p>
        </p:txBody>
      </p:sp>
      <p:cxnSp>
        <p:nvCxnSpPr>
          <p:cNvPr id="84" name="Connector: Elbow 34">
            <a:extLst>
              <a:ext uri="{FF2B5EF4-FFF2-40B4-BE49-F238E27FC236}">
                <a16:creationId xmlns:a16="http://schemas.microsoft.com/office/drawing/2014/main" id="{DA89D205-618D-5B41-8C83-5980C4835F79}"/>
              </a:ext>
            </a:extLst>
          </p:cNvPr>
          <p:cNvCxnSpPr>
            <a:cxnSpLocks/>
          </p:cNvCxnSpPr>
          <p:nvPr/>
        </p:nvCxnSpPr>
        <p:spPr>
          <a:xfrm rot="16200000" flipH="1">
            <a:off x="4624397" y="5031639"/>
            <a:ext cx="735721" cy="2"/>
          </a:xfrm>
          <a:prstGeom prst="curvedConnector3">
            <a:avLst>
              <a:gd name="adj1" fmla="val 50000"/>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416B771F-01EE-1E40-BD72-C27C94BD142F}"/>
              </a:ext>
            </a:extLst>
          </p:cNvPr>
          <p:cNvSpPr/>
          <p:nvPr/>
        </p:nvSpPr>
        <p:spPr>
          <a:xfrm>
            <a:off x="4782706" y="5419453"/>
            <a:ext cx="4191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3F15105-29B2-9C46-AA9A-C48990FE41EB}"/>
              </a:ext>
            </a:extLst>
          </p:cNvPr>
          <p:cNvSpPr txBox="1"/>
          <p:nvPr/>
        </p:nvSpPr>
        <p:spPr>
          <a:xfrm>
            <a:off x="4132507" y="5818596"/>
            <a:ext cx="1928670" cy="369332"/>
          </a:xfrm>
          <a:prstGeom prst="rect">
            <a:avLst/>
          </a:prstGeom>
          <a:noFill/>
        </p:spPr>
        <p:txBody>
          <a:bodyPr wrap="none" rtlCol="0">
            <a:spAutoFit/>
          </a:bodyPr>
          <a:lstStyle/>
          <a:p>
            <a:r>
              <a:rPr lang="en-US" b="1" dirty="0"/>
              <a:t>“crowd of people”</a:t>
            </a:r>
          </a:p>
        </p:txBody>
      </p:sp>
      <p:sp>
        <p:nvSpPr>
          <p:cNvPr id="101" name="TextBox 100">
            <a:extLst>
              <a:ext uri="{FF2B5EF4-FFF2-40B4-BE49-F238E27FC236}">
                <a16:creationId xmlns:a16="http://schemas.microsoft.com/office/drawing/2014/main" id="{59F0D825-71CF-5942-A277-8D14E7031F5B}"/>
              </a:ext>
            </a:extLst>
          </p:cNvPr>
          <p:cNvSpPr txBox="1"/>
          <p:nvPr/>
        </p:nvSpPr>
        <p:spPr>
          <a:xfrm>
            <a:off x="3554423" y="4670327"/>
            <a:ext cx="1471611" cy="646331"/>
          </a:xfrm>
          <a:prstGeom prst="rect">
            <a:avLst/>
          </a:prstGeom>
          <a:noFill/>
        </p:spPr>
        <p:txBody>
          <a:bodyPr wrap="square" rtlCol="0">
            <a:spAutoFit/>
          </a:bodyPr>
          <a:lstStyle/>
          <a:p>
            <a:pPr algn="ctr"/>
            <a:r>
              <a:rPr lang="en-US" b="1" dirty="0">
                <a:solidFill>
                  <a:schemeClr val="accent5"/>
                </a:solidFill>
              </a:rPr>
              <a:t>Physical.</a:t>
            </a:r>
            <a:br>
              <a:rPr lang="en-US" b="1" dirty="0">
                <a:solidFill>
                  <a:schemeClr val="accent5"/>
                </a:solidFill>
              </a:rPr>
            </a:br>
            <a:r>
              <a:rPr lang="en-US" b="1" dirty="0" err="1">
                <a:solidFill>
                  <a:schemeClr val="accent5"/>
                </a:solidFill>
              </a:rPr>
              <a:t>LocatedNear</a:t>
            </a:r>
            <a:endParaRPr lang="en-US" b="1" dirty="0">
              <a:solidFill>
                <a:schemeClr val="accent5"/>
              </a:solidFill>
            </a:endParaRPr>
          </a:p>
        </p:txBody>
      </p:sp>
      <p:sp>
        <p:nvSpPr>
          <p:cNvPr id="7" name="Rectangle 6">
            <a:extLst>
              <a:ext uri="{FF2B5EF4-FFF2-40B4-BE49-F238E27FC236}">
                <a16:creationId xmlns:a16="http://schemas.microsoft.com/office/drawing/2014/main" id="{6C022DAA-A7A4-1645-9B9E-04D2FA5902C3}"/>
              </a:ext>
            </a:extLst>
          </p:cNvPr>
          <p:cNvSpPr/>
          <p:nvPr/>
        </p:nvSpPr>
        <p:spPr>
          <a:xfrm>
            <a:off x="5041204" y="4873538"/>
            <a:ext cx="479618" cy="369332"/>
          </a:xfrm>
          <a:prstGeom prst="rect">
            <a:avLst/>
          </a:prstGeom>
        </p:spPr>
        <p:txBody>
          <a:bodyPr wrap="none">
            <a:spAutoFit/>
          </a:bodyPr>
          <a:lstStyle/>
          <a:p>
            <a:pPr fontAlgn="base"/>
            <a:r>
              <a:rPr lang="en-US" dirty="0">
                <a:solidFill>
                  <a:srgbClr val="000000"/>
                </a:solidFill>
                <a:latin typeface="Apple Color Emoji" pitchFamily="2" charset="0"/>
              </a:rPr>
              <a:t>✅</a:t>
            </a:r>
            <a:r>
              <a:rPr lang="en-US" b="1" dirty="0">
                <a:solidFill>
                  <a:srgbClr val="000000"/>
                </a:solidFill>
                <a:latin typeface="Helvetica Neue" panose="02000503000000020004" pitchFamily="2" charset="0"/>
              </a:rPr>
              <a:t> </a:t>
            </a:r>
          </a:p>
        </p:txBody>
      </p:sp>
      <p:pic>
        <p:nvPicPr>
          <p:cNvPr id="9218" name="Picture 2" descr="Cross Mark Button on Facebook 4.0">
            <a:extLst>
              <a:ext uri="{FF2B5EF4-FFF2-40B4-BE49-F238E27FC236}">
                <a16:creationId xmlns:a16="http://schemas.microsoft.com/office/drawing/2014/main" id="{B5A978C3-DBFE-4A43-A616-A5530F2AF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2274" y="4882270"/>
            <a:ext cx="236157" cy="236157"/>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102">
            <a:extLst>
              <a:ext uri="{FF2B5EF4-FFF2-40B4-BE49-F238E27FC236}">
                <a16:creationId xmlns:a16="http://schemas.microsoft.com/office/drawing/2014/main" id="{70080080-6E65-8B43-8270-9587EE0728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5902" b="14488"/>
          <a:stretch/>
        </p:blipFill>
        <p:spPr>
          <a:xfrm>
            <a:off x="4175281" y="3157551"/>
            <a:ext cx="1479668" cy="1377103"/>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04" name="Rectangle 103">
            <a:extLst>
              <a:ext uri="{FF2B5EF4-FFF2-40B4-BE49-F238E27FC236}">
                <a16:creationId xmlns:a16="http://schemas.microsoft.com/office/drawing/2014/main" id="{E86FD5AB-2BDA-AE46-B603-283FC1E9D6B9}"/>
              </a:ext>
            </a:extLst>
          </p:cNvPr>
          <p:cNvSpPr/>
          <p:nvPr/>
        </p:nvSpPr>
        <p:spPr>
          <a:xfrm>
            <a:off x="6726809" y="2627591"/>
            <a:ext cx="3065647" cy="415498"/>
          </a:xfrm>
          <a:prstGeom prst="rect">
            <a:avLst/>
          </a:prstGeom>
        </p:spPr>
        <p:txBody>
          <a:bodyPr wrap="none">
            <a:spAutoFit/>
          </a:bodyPr>
          <a:lstStyle/>
          <a:p>
            <a:r>
              <a:rPr lang="en-US" sz="2100" dirty="0"/>
              <a:t>b.) background knowledge</a:t>
            </a:r>
          </a:p>
        </p:txBody>
      </p:sp>
      <p:sp>
        <p:nvSpPr>
          <p:cNvPr id="9" name="Rectangle 8">
            <a:extLst>
              <a:ext uri="{FF2B5EF4-FFF2-40B4-BE49-F238E27FC236}">
                <a16:creationId xmlns:a16="http://schemas.microsoft.com/office/drawing/2014/main" id="{1D2E7AA9-4859-3A43-BECC-2148767FF51B}"/>
              </a:ext>
            </a:extLst>
          </p:cNvPr>
          <p:cNvSpPr/>
          <p:nvPr/>
        </p:nvSpPr>
        <p:spPr>
          <a:xfrm>
            <a:off x="1808764" y="3339772"/>
            <a:ext cx="821635" cy="25007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police</a:t>
            </a:r>
          </a:p>
        </p:txBody>
      </p:sp>
      <p:sp>
        <p:nvSpPr>
          <p:cNvPr id="105" name="Rectangle 104">
            <a:extLst>
              <a:ext uri="{FF2B5EF4-FFF2-40B4-BE49-F238E27FC236}">
                <a16:creationId xmlns:a16="http://schemas.microsoft.com/office/drawing/2014/main" id="{AE4EDC29-473C-004D-A7ED-111A711DFED8}"/>
              </a:ext>
            </a:extLst>
          </p:cNvPr>
          <p:cNvSpPr/>
          <p:nvPr/>
        </p:nvSpPr>
        <p:spPr>
          <a:xfrm>
            <a:off x="4517344" y="3317926"/>
            <a:ext cx="821635" cy="25007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police</a:t>
            </a:r>
          </a:p>
        </p:txBody>
      </p:sp>
      <p:sp>
        <p:nvSpPr>
          <p:cNvPr id="106" name="Oval 105">
            <a:extLst>
              <a:ext uri="{FF2B5EF4-FFF2-40B4-BE49-F238E27FC236}">
                <a16:creationId xmlns:a16="http://schemas.microsoft.com/office/drawing/2014/main" id="{09FD2140-F9CA-8F4B-AF05-5BE318A81964}"/>
              </a:ext>
            </a:extLst>
          </p:cNvPr>
          <p:cNvSpPr/>
          <p:nvPr/>
        </p:nvSpPr>
        <p:spPr>
          <a:xfrm>
            <a:off x="10249976" y="4942691"/>
            <a:ext cx="4191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472C01B-130B-9C46-8ACE-7C9FC37B2DF1}"/>
              </a:ext>
            </a:extLst>
          </p:cNvPr>
          <p:cNvSpPr/>
          <p:nvPr/>
        </p:nvSpPr>
        <p:spPr>
          <a:xfrm>
            <a:off x="8473176" y="4942691"/>
            <a:ext cx="4191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3800D5A5-3900-884E-93AE-07C4382ADFEC}"/>
              </a:ext>
            </a:extLst>
          </p:cNvPr>
          <p:cNvSpPr txBox="1"/>
          <p:nvPr/>
        </p:nvSpPr>
        <p:spPr>
          <a:xfrm>
            <a:off x="8473176" y="5443672"/>
            <a:ext cx="953594" cy="369332"/>
          </a:xfrm>
          <a:prstGeom prst="rect">
            <a:avLst/>
          </a:prstGeom>
          <a:noFill/>
        </p:spPr>
        <p:txBody>
          <a:bodyPr wrap="none" rtlCol="0">
            <a:spAutoFit/>
          </a:bodyPr>
          <a:lstStyle/>
          <a:p>
            <a:r>
              <a:rPr lang="en-US" b="1" dirty="0"/>
              <a:t>“Police”</a:t>
            </a:r>
          </a:p>
        </p:txBody>
      </p:sp>
      <p:sp>
        <p:nvSpPr>
          <p:cNvPr id="110" name="TextBox 109">
            <a:extLst>
              <a:ext uri="{FF2B5EF4-FFF2-40B4-BE49-F238E27FC236}">
                <a16:creationId xmlns:a16="http://schemas.microsoft.com/office/drawing/2014/main" id="{CA4FAE6B-4635-2244-9A7E-5D9EFC3E4960}"/>
              </a:ext>
            </a:extLst>
          </p:cNvPr>
          <p:cNvSpPr txBox="1"/>
          <p:nvPr/>
        </p:nvSpPr>
        <p:spPr>
          <a:xfrm>
            <a:off x="8522747" y="4146133"/>
            <a:ext cx="1471611" cy="646331"/>
          </a:xfrm>
          <a:prstGeom prst="rect">
            <a:avLst/>
          </a:prstGeom>
          <a:noFill/>
        </p:spPr>
        <p:txBody>
          <a:bodyPr wrap="square" rtlCol="0">
            <a:spAutoFit/>
          </a:bodyPr>
          <a:lstStyle/>
          <a:p>
            <a:pPr algn="ctr"/>
            <a:r>
              <a:rPr lang="en-US" b="1" dirty="0">
                <a:solidFill>
                  <a:schemeClr val="accent5"/>
                </a:solidFill>
              </a:rPr>
              <a:t>Judicial.</a:t>
            </a:r>
            <a:br>
              <a:rPr lang="en-US" b="1" dirty="0">
                <a:solidFill>
                  <a:schemeClr val="accent5"/>
                </a:solidFill>
              </a:rPr>
            </a:br>
            <a:r>
              <a:rPr lang="en-US" b="1" dirty="0">
                <a:solidFill>
                  <a:schemeClr val="accent5"/>
                </a:solidFill>
              </a:rPr>
              <a:t>Arrester</a:t>
            </a:r>
          </a:p>
        </p:txBody>
      </p:sp>
      <p:sp>
        <p:nvSpPr>
          <p:cNvPr id="111" name="Isosceles Triangle 28">
            <a:extLst>
              <a:ext uri="{FF2B5EF4-FFF2-40B4-BE49-F238E27FC236}">
                <a16:creationId xmlns:a16="http://schemas.microsoft.com/office/drawing/2014/main" id="{D4E0F454-D0A3-F34B-BC5C-B19307AC83BA}"/>
              </a:ext>
            </a:extLst>
          </p:cNvPr>
          <p:cNvSpPr/>
          <p:nvPr/>
        </p:nvSpPr>
        <p:spPr>
          <a:xfrm>
            <a:off x="9249786" y="3423854"/>
            <a:ext cx="419100" cy="34019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373C499-E0D3-F44D-A502-5B8B09252B76}"/>
              </a:ext>
            </a:extLst>
          </p:cNvPr>
          <p:cNvSpPr txBox="1"/>
          <p:nvPr/>
        </p:nvSpPr>
        <p:spPr>
          <a:xfrm>
            <a:off x="9038619" y="3725589"/>
            <a:ext cx="945452" cy="369332"/>
          </a:xfrm>
          <a:prstGeom prst="rect">
            <a:avLst/>
          </a:prstGeom>
          <a:noFill/>
        </p:spPr>
        <p:txBody>
          <a:bodyPr wrap="none" rtlCol="0">
            <a:spAutoFit/>
          </a:bodyPr>
          <a:lstStyle/>
          <a:p>
            <a:r>
              <a:rPr lang="en-US" b="1" dirty="0"/>
              <a:t>“arrest”</a:t>
            </a:r>
          </a:p>
        </p:txBody>
      </p:sp>
      <p:cxnSp>
        <p:nvCxnSpPr>
          <p:cNvPr id="113" name="Connector: Elbow 34">
            <a:extLst>
              <a:ext uri="{FF2B5EF4-FFF2-40B4-BE49-F238E27FC236}">
                <a16:creationId xmlns:a16="http://schemas.microsoft.com/office/drawing/2014/main" id="{6A286A21-8589-7D48-875F-EB6149E97CBE}"/>
              </a:ext>
            </a:extLst>
          </p:cNvPr>
          <p:cNvCxnSpPr>
            <a:cxnSpLocks/>
            <a:stCxn id="107" idx="0"/>
            <a:endCxn id="111" idx="1"/>
          </p:cNvCxnSpPr>
          <p:nvPr/>
        </p:nvCxnSpPr>
        <p:spPr>
          <a:xfrm rot="5400000" flipH="1" flipV="1">
            <a:off x="8344273" y="3932404"/>
            <a:ext cx="1348741" cy="671835"/>
          </a:xfrm>
          <a:prstGeom prst="curvedConnector2">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36">
            <a:extLst>
              <a:ext uri="{FF2B5EF4-FFF2-40B4-BE49-F238E27FC236}">
                <a16:creationId xmlns:a16="http://schemas.microsoft.com/office/drawing/2014/main" id="{D21CF261-3325-104B-8F69-9464443D4852}"/>
              </a:ext>
            </a:extLst>
          </p:cNvPr>
          <p:cNvCxnSpPr>
            <a:cxnSpLocks/>
            <a:stCxn id="111" idx="5"/>
            <a:endCxn id="106" idx="0"/>
          </p:cNvCxnSpPr>
          <p:nvPr/>
        </p:nvCxnSpPr>
        <p:spPr>
          <a:xfrm>
            <a:off x="9564111" y="3593950"/>
            <a:ext cx="895415" cy="1348741"/>
          </a:xfrm>
          <a:prstGeom prst="curvedConnector2">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F802904-D50A-CC40-BE41-66B1F0DA06F5}"/>
              </a:ext>
            </a:extLst>
          </p:cNvPr>
          <p:cNvSpPr txBox="1"/>
          <p:nvPr/>
        </p:nvSpPr>
        <p:spPr>
          <a:xfrm>
            <a:off x="9788156" y="5370785"/>
            <a:ext cx="1424429" cy="369332"/>
          </a:xfrm>
          <a:prstGeom prst="rect">
            <a:avLst/>
          </a:prstGeom>
          <a:noFill/>
        </p:spPr>
        <p:txBody>
          <a:bodyPr wrap="none" rtlCol="0">
            <a:spAutoFit/>
          </a:bodyPr>
          <a:lstStyle/>
          <a:p>
            <a:r>
              <a:rPr lang="en-US" b="1" dirty="0"/>
              <a:t>“protestors”</a:t>
            </a:r>
          </a:p>
        </p:txBody>
      </p:sp>
      <p:sp>
        <p:nvSpPr>
          <p:cNvPr id="116" name="TextBox 115">
            <a:extLst>
              <a:ext uri="{FF2B5EF4-FFF2-40B4-BE49-F238E27FC236}">
                <a16:creationId xmlns:a16="http://schemas.microsoft.com/office/drawing/2014/main" id="{9E35BE85-325B-9C40-89D4-65C1F6A12615}"/>
              </a:ext>
            </a:extLst>
          </p:cNvPr>
          <p:cNvSpPr txBox="1"/>
          <p:nvPr/>
        </p:nvSpPr>
        <p:spPr>
          <a:xfrm>
            <a:off x="10385997" y="4082313"/>
            <a:ext cx="1060433" cy="646331"/>
          </a:xfrm>
          <a:prstGeom prst="rect">
            <a:avLst/>
          </a:prstGeom>
          <a:noFill/>
        </p:spPr>
        <p:txBody>
          <a:bodyPr wrap="square" rtlCol="0">
            <a:spAutoFit/>
          </a:bodyPr>
          <a:lstStyle/>
          <a:p>
            <a:pPr algn="ctr"/>
            <a:r>
              <a:rPr lang="en-US" b="1" dirty="0" err="1">
                <a:solidFill>
                  <a:schemeClr val="accent5"/>
                </a:solidFill>
              </a:rPr>
              <a:t>Judicial.Arrestee</a:t>
            </a:r>
            <a:endParaRPr lang="en-US" b="1" dirty="0">
              <a:solidFill>
                <a:schemeClr val="accent5"/>
              </a:solidFill>
            </a:endParaRPr>
          </a:p>
        </p:txBody>
      </p:sp>
      <p:sp>
        <p:nvSpPr>
          <p:cNvPr id="119" name="Oval 118">
            <a:extLst>
              <a:ext uri="{FF2B5EF4-FFF2-40B4-BE49-F238E27FC236}">
                <a16:creationId xmlns:a16="http://schemas.microsoft.com/office/drawing/2014/main" id="{246FAB4F-3B9B-CB4A-B5AF-0F0A512202BE}"/>
              </a:ext>
            </a:extLst>
          </p:cNvPr>
          <p:cNvSpPr/>
          <p:nvPr/>
        </p:nvSpPr>
        <p:spPr>
          <a:xfrm>
            <a:off x="7089577" y="4932954"/>
            <a:ext cx="419100"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2">
            <a:extLst>
              <a:ext uri="{FF2B5EF4-FFF2-40B4-BE49-F238E27FC236}">
                <a16:creationId xmlns:a16="http://schemas.microsoft.com/office/drawing/2014/main" id="{B4F37E51-7563-FB40-8DC0-7584DEAAC325}"/>
              </a:ext>
            </a:extLst>
          </p:cNvPr>
          <p:cNvCxnSpPr>
            <a:cxnSpLocks/>
            <a:stCxn id="119" idx="6"/>
            <a:endCxn id="107" idx="2"/>
          </p:cNvCxnSpPr>
          <p:nvPr/>
        </p:nvCxnSpPr>
        <p:spPr>
          <a:xfrm>
            <a:off x="7508677" y="5142504"/>
            <a:ext cx="964499" cy="9737"/>
          </a:xfrm>
          <a:prstGeom prst="curvedConnector3">
            <a:avLst>
              <a:gd name="adj1" fmla="val 50000"/>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CE65C10-4098-E74A-9E75-E98AB70A7BCF}"/>
              </a:ext>
            </a:extLst>
          </p:cNvPr>
          <p:cNvSpPr/>
          <p:nvPr/>
        </p:nvSpPr>
        <p:spPr>
          <a:xfrm>
            <a:off x="6856958" y="5395575"/>
            <a:ext cx="659155" cy="369332"/>
          </a:xfrm>
          <a:prstGeom prst="rect">
            <a:avLst/>
          </a:prstGeom>
        </p:spPr>
        <p:txBody>
          <a:bodyPr wrap="none">
            <a:spAutoFit/>
          </a:bodyPr>
          <a:lstStyle/>
          <a:p>
            <a:r>
              <a:rPr lang="en-US" b="1" dirty="0"/>
              <a:t>“HK”</a:t>
            </a:r>
            <a:endParaRPr lang="en-US" dirty="0"/>
          </a:p>
        </p:txBody>
      </p:sp>
      <p:sp>
        <p:nvSpPr>
          <p:cNvPr id="121" name="Rectangle 120">
            <a:extLst>
              <a:ext uri="{FF2B5EF4-FFF2-40B4-BE49-F238E27FC236}">
                <a16:creationId xmlns:a16="http://schemas.microsoft.com/office/drawing/2014/main" id="{6FD441EC-EB94-4B46-AEA8-2A941E358FA9}"/>
              </a:ext>
            </a:extLst>
          </p:cNvPr>
          <p:cNvSpPr/>
          <p:nvPr/>
        </p:nvSpPr>
        <p:spPr>
          <a:xfrm>
            <a:off x="9511898" y="3277644"/>
            <a:ext cx="479618" cy="369332"/>
          </a:xfrm>
          <a:prstGeom prst="rect">
            <a:avLst/>
          </a:prstGeom>
        </p:spPr>
        <p:txBody>
          <a:bodyPr wrap="none">
            <a:spAutoFit/>
          </a:bodyPr>
          <a:lstStyle/>
          <a:p>
            <a:pPr fontAlgn="base"/>
            <a:r>
              <a:rPr lang="en-US" dirty="0">
                <a:solidFill>
                  <a:srgbClr val="000000"/>
                </a:solidFill>
                <a:latin typeface="Apple Color Emoji" pitchFamily="2" charset="0"/>
              </a:rPr>
              <a:t>✅</a:t>
            </a:r>
            <a:r>
              <a:rPr lang="en-US" b="1" dirty="0">
                <a:solidFill>
                  <a:srgbClr val="000000"/>
                </a:solidFill>
                <a:latin typeface="Helvetica Neue" panose="02000503000000020004" pitchFamily="2" charset="0"/>
              </a:rPr>
              <a:t> </a:t>
            </a:r>
          </a:p>
        </p:txBody>
      </p:sp>
      <p:sp>
        <p:nvSpPr>
          <p:cNvPr id="14" name="Rounded Rectangle 13">
            <a:extLst>
              <a:ext uri="{FF2B5EF4-FFF2-40B4-BE49-F238E27FC236}">
                <a16:creationId xmlns:a16="http://schemas.microsoft.com/office/drawing/2014/main" id="{650B6D67-B782-7C4F-8085-91E9B84425A9}"/>
              </a:ext>
            </a:extLst>
          </p:cNvPr>
          <p:cNvSpPr/>
          <p:nvPr/>
        </p:nvSpPr>
        <p:spPr>
          <a:xfrm>
            <a:off x="7613155" y="4922130"/>
            <a:ext cx="626724"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A889AA00-A73A-9F48-8B19-943529333CCD}"/>
              </a:ext>
            </a:extLst>
          </p:cNvPr>
          <p:cNvSpPr/>
          <p:nvPr/>
        </p:nvSpPr>
        <p:spPr>
          <a:xfrm>
            <a:off x="7619748" y="4927286"/>
            <a:ext cx="115882"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a:extLst>
              <a:ext uri="{FF2B5EF4-FFF2-40B4-BE49-F238E27FC236}">
                <a16:creationId xmlns:a16="http://schemas.microsoft.com/office/drawing/2014/main" id="{0D4FAB89-0139-5241-96F9-8D1F5C13A333}"/>
              </a:ext>
            </a:extLst>
          </p:cNvPr>
          <p:cNvSpPr/>
          <p:nvPr/>
        </p:nvSpPr>
        <p:spPr>
          <a:xfrm>
            <a:off x="7735630" y="4920387"/>
            <a:ext cx="115882"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a:extLst>
              <a:ext uri="{FF2B5EF4-FFF2-40B4-BE49-F238E27FC236}">
                <a16:creationId xmlns:a16="http://schemas.microsoft.com/office/drawing/2014/main" id="{D14BCC2E-D574-6444-9B75-12F173122D53}"/>
              </a:ext>
            </a:extLst>
          </p:cNvPr>
          <p:cNvSpPr/>
          <p:nvPr/>
        </p:nvSpPr>
        <p:spPr>
          <a:xfrm>
            <a:off x="7859433" y="4920537"/>
            <a:ext cx="115882"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a:extLst>
              <a:ext uri="{FF2B5EF4-FFF2-40B4-BE49-F238E27FC236}">
                <a16:creationId xmlns:a16="http://schemas.microsoft.com/office/drawing/2014/main" id="{68B340C5-E9A4-5742-B386-9B69A5D56974}"/>
              </a:ext>
            </a:extLst>
          </p:cNvPr>
          <p:cNvSpPr/>
          <p:nvPr/>
        </p:nvSpPr>
        <p:spPr>
          <a:xfrm>
            <a:off x="7978155" y="4917607"/>
            <a:ext cx="115882"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a:extLst>
              <a:ext uri="{FF2B5EF4-FFF2-40B4-BE49-F238E27FC236}">
                <a16:creationId xmlns:a16="http://schemas.microsoft.com/office/drawing/2014/main" id="{3F8931CB-B921-0D4F-A04E-A8D14EBB8139}"/>
              </a:ext>
            </a:extLst>
          </p:cNvPr>
          <p:cNvSpPr/>
          <p:nvPr/>
        </p:nvSpPr>
        <p:spPr>
          <a:xfrm>
            <a:off x="9921302" y="3300734"/>
            <a:ext cx="626724"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20F9BB7D-8FC4-D643-AB0B-D9215C8A53A7}"/>
              </a:ext>
            </a:extLst>
          </p:cNvPr>
          <p:cNvSpPr/>
          <p:nvPr/>
        </p:nvSpPr>
        <p:spPr>
          <a:xfrm>
            <a:off x="9930206" y="3463435"/>
            <a:ext cx="626724"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a:extLst>
              <a:ext uri="{FF2B5EF4-FFF2-40B4-BE49-F238E27FC236}">
                <a16:creationId xmlns:a16="http://schemas.microsoft.com/office/drawing/2014/main" id="{10D36935-B19E-ED40-834C-ED0EAD65A2B2}"/>
              </a:ext>
            </a:extLst>
          </p:cNvPr>
          <p:cNvSpPr/>
          <p:nvPr/>
        </p:nvSpPr>
        <p:spPr>
          <a:xfrm>
            <a:off x="9927895" y="3305890"/>
            <a:ext cx="115882"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a:extLst>
              <a:ext uri="{FF2B5EF4-FFF2-40B4-BE49-F238E27FC236}">
                <a16:creationId xmlns:a16="http://schemas.microsoft.com/office/drawing/2014/main" id="{9A020A46-9DFF-AF42-87EF-303685414895}"/>
              </a:ext>
            </a:extLst>
          </p:cNvPr>
          <p:cNvSpPr/>
          <p:nvPr/>
        </p:nvSpPr>
        <p:spPr>
          <a:xfrm>
            <a:off x="10043777" y="3298991"/>
            <a:ext cx="115882"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a:extLst>
              <a:ext uri="{FF2B5EF4-FFF2-40B4-BE49-F238E27FC236}">
                <a16:creationId xmlns:a16="http://schemas.microsoft.com/office/drawing/2014/main" id="{855BBB5D-3DEE-3F4B-BC5F-EC55C159F848}"/>
              </a:ext>
            </a:extLst>
          </p:cNvPr>
          <p:cNvSpPr/>
          <p:nvPr/>
        </p:nvSpPr>
        <p:spPr>
          <a:xfrm>
            <a:off x="10167580" y="3299141"/>
            <a:ext cx="115882"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a:extLst>
              <a:ext uri="{FF2B5EF4-FFF2-40B4-BE49-F238E27FC236}">
                <a16:creationId xmlns:a16="http://schemas.microsoft.com/office/drawing/2014/main" id="{14285587-B051-2F43-AB4A-A2017AB9DDE1}"/>
              </a:ext>
            </a:extLst>
          </p:cNvPr>
          <p:cNvSpPr/>
          <p:nvPr/>
        </p:nvSpPr>
        <p:spPr>
          <a:xfrm>
            <a:off x="10286302" y="3296211"/>
            <a:ext cx="115882" cy="130918"/>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a:extLst>
              <a:ext uri="{FF2B5EF4-FFF2-40B4-BE49-F238E27FC236}">
                <a16:creationId xmlns:a16="http://schemas.microsoft.com/office/drawing/2014/main" id="{CFD1BD85-8EA7-B942-8AF7-06E5D8D3EA35}"/>
              </a:ext>
            </a:extLst>
          </p:cNvPr>
          <p:cNvSpPr/>
          <p:nvPr/>
        </p:nvSpPr>
        <p:spPr>
          <a:xfrm>
            <a:off x="9934052" y="3468591"/>
            <a:ext cx="103578"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44">
            <a:extLst>
              <a:ext uri="{FF2B5EF4-FFF2-40B4-BE49-F238E27FC236}">
                <a16:creationId xmlns:a16="http://schemas.microsoft.com/office/drawing/2014/main" id="{BC3178CC-A48C-F849-BFA4-8F7A3A881EDD}"/>
              </a:ext>
            </a:extLst>
          </p:cNvPr>
          <p:cNvSpPr/>
          <p:nvPr/>
        </p:nvSpPr>
        <p:spPr>
          <a:xfrm>
            <a:off x="10030881" y="3468123"/>
            <a:ext cx="103578"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ounded Rectangle 145">
            <a:extLst>
              <a:ext uri="{FF2B5EF4-FFF2-40B4-BE49-F238E27FC236}">
                <a16:creationId xmlns:a16="http://schemas.microsoft.com/office/drawing/2014/main" id="{5C08B7FD-58E8-E94E-8893-215CEEB6237E}"/>
              </a:ext>
            </a:extLst>
          </p:cNvPr>
          <p:cNvSpPr/>
          <p:nvPr/>
        </p:nvSpPr>
        <p:spPr>
          <a:xfrm>
            <a:off x="10137107" y="3462310"/>
            <a:ext cx="110073"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a:extLst>
              <a:ext uri="{FF2B5EF4-FFF2-40B4-BE49-F238E27FC236}">
                <a16:creationId xmlns:a16="http://schemas.microsoft.com/office/drawing/2014/main" id="{4DDF9E63-BED7-4F48-9CD1-11B6BB10676A}"/>
              </a:ext>
            </a:extLst>
          </p:cNvPr>
          <p:cNvSpPr/>
          <p:nvPr/>
        </p:nvSpPr>
        <p:spPr>
          <a:xfrm>
            <a:off x="10251787" y="3471939"/>
            <a:ext cx="110073"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a:extLst>
              <a:ext uri="{FF2B5EF4-FFF2-40B4-BE49-F238E27FC236}">
                <a16:creationId xmlns:a16="http://schemas.microsoft.com/office/drawing/2014/main" id="{63F617A0-23D4-A14D-9478-05724B096711}"/>
              </a:ext>
            </a:extLst>
          </p:cNvPr>
          <p:cNvSpPr/>
          <p:nvPr/>
        </p:nvSpPr>
        <p:spPr>
          <a:xfrm>
            <a:off x="10366467" y="3466822"/>
            <a:ext cx="89573"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3422A18-E8ED-ED48-A84A-015F5EB684EE}"/>
              </a:ext>
            </a:extLst>
          </p:cNvPr>
          <p:cNvSpPr txBox="1"/>
          <p:nvPr/>
        </p:nvSpPr>
        <p:spPr>
          <a:xfrm>
            <a:off x="6978770" y="4428949"/>
            <a:ext cx="1785037" cy="492443"/>
          </a:xfrm>
          <a:prstGeom prst="rect">
            <a:avLst/>
          </a:prstGeom>
          <a:noFill/>
        </p:spPr>
        <p:txBody>
          <a:bodyPr wrap="square" rtlCol="0">
            <a:spAutoFit/>
          </a:bodyPr>
          <a:lstStyle/>
          <a:p>
            <a:pPr algn="ctr"/>
            <a:r>
              <a:rPr lang="en-US" sz="1300" dirty="0">
                <a:solidFill>
                  <a:schemeClr val="accent2">
                    <a:lumMod val="50000"/>
                  </a:schemeClr>
                </a:solidFill>
              </a:rPr>
              <a:t>surface-form mention embeddings</a:t>
            </a:r>
          </a:p>
        </p:txBody>
      </p:sp>
      <p:sp>
        <p:nvSpPr>
          <p:cNvPr id="149" name="Rounded Rectangle 148">
            <a:extLst>
              <a:ext uri="{FF2B5EF4-FFF2-40B4-BE49-F238E27FC236}">
                <a16:creationId xmlns:a16="http://schemas.microsoft.com/office/drawing/2014/main" id="{109D27C1-B725-2246-8464-3E8C004D0BEB}"/>
              </a:ext>
            </a:extLst>
          </p:cNvPr>
          <p:cNvSpPr/>
          <p:nvPr/>
        </p:nvSpPr>
        <p:spPr>
          <a:xfrm>
            <a:off x="7609352" y="5247651"/>
            <a:ext cx="626724"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ounded Rectangle 149">
            <a:extLst>
              <a:ext uri="{FF2B5EF4-FFF2-40B4-BE49-F238E27FC236}">
                <a16:creationId xmlns:a16="http://schemas.microsoft.com/office/drawing/2014/main" id="{1DE9D4B0-A022-FB41-8E41-7D46AAC3CDAB}"/>
              </a:ext>
            </a:extLst>
          </p:cNvPr>
          <p:cNvSpPr/>
          <p:nvPr/>
        </p:nvSpPr>
        <p:spPr>
          <a:xfrm>
            <a:off x="7613198" y="5252807"/>
            <a:ext cx="103578"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a:extLst>
              <a:ext uri="{FF2B5EF4-FFF2-40B4-BE49-F238E27FC236}">
                <a16:creationId xmlns:a16="http://schemas.microsoft.com/office/drawing/2014/main" id="{26856235-E868-C34A-82BD-FAAE9B1D6B00}"/>
              </a:ext>
            </a:extLst>
          </p:cNvPr>
          <p:cNvSpPr/>
          <p:nvPr/>
        </p:nvSpPr>
        <p:spPr>
          <a:xfrm>
            <a:off x="7710027" y="5252339"/>
            <a:ext cx="103578"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a:extLst>
              <a:ext uri="{FF2B5EF4-FFF2-40B4-BE49-F238E27FC236}">
                <a16:creationId xmlns:a16="http://schemas.microsoft.com/office/drawing/2014/main" id="{E0B7D69D-327A-9844-A42D-7E6CD647A13D}"/>
              </a:ext>
            </a:extLst>
          </p:cNvPr>
          <p:cNvSpPr/>
          <p:nvPr/>
        </p:nvSpPr>
        <p:spPr>
          <a:xfrm>
            <a:off x="7816253" y="5246526"/>
            <a:ext cx="110073"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92470D94-A5DC-2845-B031-807EB21A8E56}"/>
              </a:ext>
            </a:extLst>
          </p:cNvPr>
          <p:cNvSpPr/>
          <p:nvPr/>
        </p:nvSpPr>
        <p:spPr>
          <a:xfrm>
            <a:off x="7930933" y="5256155"/>
            <a:ext cx="110073"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a:extLst>
              <a:ext uri="{FF2B5EF4-FFF2-40B4-BE49-F238E27FC236}">
                <a16:creationId xmlns:a16="http://schemas.microsoft.com/office/drawing/2014/main" id="{5B04BA8F-56DB-5440-A45D-14C996D1EC98}"/>
              </a:ext>
            </a:extLst>
          </p:cNvPr>
          <p:cNvSpPr/>
          <p:nvPr/>
        </p:nvSpPr>
        <p:spPr>
          <a:xfrm>
            <a:off x="8045613" y="5251038"/>
            <a:ext cx="89573" cy="130918"/>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E5F5FF05-239A-374F-A517-A5F95DBFA74E}"/>
              </a:ext>
            </a:extLst>
          </p:cNvPr>
          <p:cNvSpPr txBox="1"/>
          <p:nvPr/>
        </p:nvSpPr>
        <p:spPr>
          <a:xfrm>
            <a:off x="7382990" y="5372953"/>
            <a:ext cx="1108849" cy="492443"/>
          </a:xfrm>
          <a:prstGeom prst="rect">
            <a:avLst/>
          </a:prstGeom>
          <a:noFill/>
        </p:spPr>
        <p:txBody>
          <a:bodyPr wrap="square" rtlCol="0">
            <a:spAutoFit/>
          </a:bodyPr>
          <a:lstStyle/>
          <a:p>
            <a:pPr algn="ctr"/>
            <a:r>
              <a:rPr lang="en-US" sz="1300" dirty="0">
                <a:solidFill>
                  <a:schemeClr val="tx2">
                    <a:lumMod val="75000"/>
                  </a:schemeClr>
                </a:solidFill>
              </a:rPr>
              <a:t>background</a:t>
            </a:r>
          </a:p>
          <a:p>
            <a:pPr algn="ctr"/>
            <a:r>
              <a:rPr lang="en-US" sz="1300" dirty="0">
                <a:solidFill>
                  <a:schemeClr val="tx2">
                    <a:lumMod val="75000"/>
                  </a:schemeClr>
                </a:solidFill>
              </a:rPr>
              <a:t>embeddings</a:t>
            </a:r>
          </a:p>
        </p:txBody>
      </p:sp>
      <p:sp>
        <p:nvSpPr>
          <p:cNvPr id="26" name="Curved Up Arrow 25">
            <a:extLst>
              <a:ext uri="{FF2B5EF4-FFF2-40B4-BE49-F238E27FC236}">
                <a16:creationId xmlns:a16="http://schemas.microsoft.com/office/drawing/2014/main" id="{2757967F-589A-A648-AAFC-0A9EABFF751B}"/>
              </a:ext>
            </a:extLst>
          </p:cNvPr>
          <p:cNvSpPr/>
          <p:nvPr/>
        </p:nvSpPr>
        <p:spPr>
          <a:xfrm rot="19603543">
            <a:off x="8428405" y="5080938"/>
            <a:ext cx="671835" cy="315056"/>
          </a:xfrm>
          <a:prstGeom prst="curvedUpArrow">
            <a:avLst/>
          </a:prstGeom>
          <a:solidFill>
            <a:schemeClr val="bg2"/>
          </a:solidFill>
          <a:ln>
            <a:solidFill>
              <a:schemeClr val="bg2">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7" name="TextBox 156">
            <a:extLst>
              <a:ext uri="{FF2B5EF4-FFF2-40B4-BE49-F238E27FC236}">
                <a16:creationId xmlns:a16="http://schemas.microsoft.com/office/drawing/2014/main" id="{1966E064-310C-184C-8A3B-F4A8068130F6}"/>
              </a:ext>
            </a:extLst>
          </p:cNvPr>
          <p:cNvSpPr txBox="1"/>
          <p:nvPr/>
        </p:nvSpPr>
        <p:spPr>
          <a:xfrm>
            <a:off x="8788582" y="4880195"/>
            <a:ext cx="1228950" cy="492443"/>
          </a:xfrm>
          <a:prstGeom prst="rect">
            <a:avLst/>
          </a:prstGeom>
          <a:noFill/>
        </p:spPr>
        <p:txBody>
          <a:bodyPr wrap="square" rtlCol="0">
            <a:spAutoFit/>
          </a:bodyPr>
          <a:lstStyle/>
          <a:p>
            <a:pPr algn="ctr"/>
            <a:r>
              <a:rPr lang="en-US" sz="1300" i="1" dirty="0">
                <a:solidFill>
                  <a:schemeClr val="accent3">
                    <a:lumMod val="75000"/>
                  </a:schemeClr>
                </a:solidFill>
              </a:rPr>
              <a:t>feature propagation</a:t>
            </a:r>
          </a:p>
        </p:txBody>
      </p:sp>
      <p:pic>
        <p:nvPicPr>
          <p:cNvPr id="61" name="Picture 60">
            <a:extLst>
              <a:ext uri="{FF2B5EF4-FFF2-40B4-BE49-F238E27FC236}">
                <a16:creationId xmlns:a16="http://schemas.microsoft.com/office/drawing/2014/main" id="{3DE22329-A21B-2323-552A-0C95C3D8F1C4}"/>
              </a:ext>
            </a:extLst>
          </p:cNvPr>
          <p:cNvPicPr>
            <a:picLocks noChangeAspect="1"/>
          </p:cNvPicPr>
          <p:nvPr/>
        </p:nvPicPr>
        <p:blipFill>
          <a:blip r:embed="rId5"/>
          <a:stretch>
            <a:fillRect/>
          </a:stretch>
        </p:blipFill>
        <p:spPr>
          <a:xfrm>
            <a:off x="11537660" y="0"/>
            <a:ext cx="654340" cy="847493"/>
          </a:xfrm>
          <a:prstGeom prst="rect">
            <a:avLst/>
          </a:prstGeom>
        </p:spPr>
      </p:pic>
      <p:pic>
        <p:nvPicPr>
          <p:cNvPr id="62"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60830B38-CA7C-A7F4-791B-ACFCDDBB0F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3161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1423720" cy="765278"/>
          </a:xfrm>
        </p:spPr>
        <p:txBody>
          <a:bodyPr>
            <a:noAutofit/>
          </a:bodyPr>
          <a:lstStyle/>
          <a:p>
            <a:r>
              <a:rPr lang="en-US" sz="3300" dirty="0"/>
              <a:t>Enhancing Cross-Media Misinformation Detection via Structure</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94</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37660"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37139"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556631" y="1538094"/>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To achieve finer-grained reasoning and misinformation localization, there is also increasing attention on leveraging structured (graph) representation of news content to pinpoint or identify specific misinformative aspects </a:t>
            </a:r>
          </a:p>
        </p:txBody>
      </p:sp>
      <p:cxnSp>
        <p:nvCxnSpPr>
          <p:cNvPr id="7" name="Straight Arrow Connector 6">
            <a:extLst>
              <a:ext uri="{FF2B5EF4-FFF2-40B4-BE49-F238E27FC236}">
                <a16:creationId xmlns:a16="http://schemas.microsoft.com/office/drawing/2014/main" id="{21B37D7F-8114-E45F-51E6-D012832F04A8}"/>
              </a:ext>
            </a:extLst>
          </p:cNvPr>
          <p:cNvCxnSpPr/>
          <p:nvPr/>
        </p:nvCxnSpPr>
        <p:spPr>
          <a:xfrm>
            <a:off x="1143000" y="5172075"/>
            <a:ext cx="9472613" cy="0"/>
          </a:xfrm>
          <a:prstGeom prst="straightConnector1">
            <a:avLst/>
          </a:prstGeom>
          <a:ln w="762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56DC9B-F958-4690-9C85-32E26AD4B200}"/>
              </a:ext>
            </a:extLst>
          </p:cNvPr>
          <p:cNvSpPr txBox="1"/>
          <p:nvPr/>
        </p:nvSpPr>
        <p:spPr>
          <a:xfrm>
            <a:off x="657226" y="5410394"/>
            <a:ext cx="1814512" cy="261610"/>
          </a:xfrm>
          <a:prstGeom prst="rect">
            <a:avLst/>
          </a:prstGeom>
          <a:noFill/>
        </p:spPr>
        <p:txBody>
          <a:bodyPr wrap="square" rtlCol="0">
            <a:spAutoFit/>
          </a:bodyPr>
          <a:lstStyle/>
          <a:p>
            <a:pPr algn="ctr"/>
            <a:r>
              <a:rPr lang="en-US" sz="1100" dirty="0"/>
              <a:t>(most salient info extracted)</a:t>
            </a:r>
          </a:p>
        </p:txBody>
      </p:sp>
      <p:sp>
        <p:nvSpPr>
          <p:cNvPr id="10" name="Rounded Rectangle 9">
            <a:extLst>
              <a:ext uri="{FF2B5EF4-FFF2-40B4-BE49-F238E27FC236}">
                <a16:creationId xmlns:a16="http://schemas.microsoft.com/office/drawing/2014/main" id="{4208310D-93BE-3391-3914-753CD11FF385}"/>
              </a:ext>
            </a:extLst>
          </p:cNvPr>
          <p:cNvSpPr/>
          <p:nvPr/>
        </p:nvSpPr>
        <p:spPr>
          <a:xfrm>
            <a:off x="2085976" y="3429000"/>
            <a:ext cx="2457450" cy="1285875"/>
          </a:xfrm>
          <a:prstGeom prst="roundRect">
            <a:avLst/>
          </a:prstGeom>
          <a:solidFill>
            <a:schemeClr val="bg2"/>
          </a:solidFill>
          <a:ln w="38100">
            <a:solidFill>
              <a:srgbClr val="C4D8E5">
                <a:alpha val="352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Ontology </a:t>
            </a:r>
          </a:p>
          <a:p>
            <a:pPr algn="ctr"/>
            <a:r>
              <a:rPr lang="en-US" sz="2800" b="1" dirty="0"/>
              <a:t>Based</a:t>
            </a:r>
          </a:p>
        </p:txBody>
      </p:sp>
      <p:sp>
        <p:nvSpPr>
          <p:cNvPr id="16" name="Rounded Rectangle 15">
            <a:extLst>
              <a:ext uri="{FF2B5EF4-FFF2-40B4-BE49-F238E27FC236}">
                <a16:creationId xmlns:a16="http://schemas.microsoft.com/office/drawing/2014/main" id="{0F45640A-D258-C089-D12E-981D0C50C6E0}"/>
              </a:ext>
            </a:extLst>
          </p:cNvPr>
          <p:cNvSpPr/>
          <p:nvPr/>
        </p:nvSpPr>
        <p:spPr>
          <a:xfrm>
            <a:off x="7239001" y="3367687"/>
            <a:ext cx="2457450" cy="1285875"/>
          </a:xfrm>
          <a:prstGeom prst="roundRect">
            <a:avLst/>
          </a:prstGeom>
          <a:solidFill>
            <a:schemeClr val="bg2">
              <a:lumMod val="90000"/>
            </a:schemeClr>
          </a:solidFill>
          <a:ln w="38100">
            <a:solidFill>
              <a:srgbClr val="C4D8E5">
                <a:alpha val="352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t>Open </a:t>
            </a:r>
          </a:p>
          <a:p>
            <a:pPr algn="ctr"/>
            <a:r>
              <a:rPr lang="en-US" sz="2800" b="1" u="sng" dirty="0"/>
              <a:t>Domain</a:t>
            </a:r>
          </a:p>
        </p:txBody>
      </p:sp>
      <p:sp>
        <p:nvSpPr>
          <p:cNvPr id="12" name="TextBox 11">
            <a:extLst>
              <a:ext uri="{FF2B5EF4-FFF2-40B4-BE49-F238E27FC236}">
                <a16:creationId xmlns:a16="http://schemas.microsoft.com/office/drawing/2014/main" id="{FD4B4B52-B859-ED80-ED21-B88B63598FB0}"/>
              </a:ext>
            </a:extLst>
          </p:cNvPr>
          <p:cNvSpPr txBox="1"/>
          <p:nvPr/>
        </p:nvSpPr>
        <p:spPr>
          <a:xfrm>
            <a:off x="8724904" y="5396729"/>
            <a:ext cx="2659521" cy="430887"/>
          </a:xfrm>
          <a:prstGeom prst="rect">
            <a:avLst/>
          </a:prstGeom>
          <a:noFill/>
        </p:spPr>
        <p:txBody>
          <a:bodyPr wrap="square" rtlCol="0">
            <a:spAutoFit/>
          </a:bodyPr>
          <a:lstStyle/>
          <a:p>
            <a:pPr algn="ctr"/>
            <a:r>
              <a:rPr lang="en-US" sz="1100" dirty="0"/>
              <a:t>(extract a rich and possibly sparse graph representation for versatile info coverage)</a:t>
            </a:r>
          </a:p>
        </p:txBody>
      </p:sp>
    </p:spTree>
    <p:extLst>
      <p:ext uri="{BB962C8B-B14F-4D97-AF65-F5344CB8AC3E}">
        <p14:creationId xmlns:p14="http://schemas.microsoft.com/office/powerpoint/2010/main" val="35029222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79" y="534498"/>
            <a:ext cx="11087323" cy="688975"/>
          </a:xfrm>
        </p:spPr>
        <p:txBody>
          <a:bodyPr>
            <a:normAutofit fontScale="90000"/>
          </a:bodyPr>
          <a:lstStyle/>
          <a:p>
            <a:r>
              <a:rPr lang="en-US" sz="3400" dirty="0"/>
              <a:t>AMR-Guided Visual Entailment for VL Consistency Check: Intuitions</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95</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3"/>
          <a:stretch>
            <a:fillRect/>
          </a:stretch>
        </p:blipFill>
        <p:spPr>
          <a:xfrm>
            <a:off x="11550804"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99" t="33951" r="9821" b="35220"/>
          <a:stretch/>
        </p:blipFill>
        <p:spPr bwMode="auto">
          <a:xfrm>
            <a:off x="10150283"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56646" y="1538094"/>
            <a:ext cx="10864419"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b="1" dirty="0">
                <a:solidFill>
                  <a:srgbClr val="6C7690"/>
                </a:solidFill>
              </a:rPr>
              <a:t>AMR vs IE networks: </a:t>
            </a:r>
            <a:r>
              <a:rPr lang="en-US" sz="1800" b="1" dirty="0">
                <a:solidFill>
                  <a:srgbClr val="6C7690"/>
                </a:solidFill>
              </a:rPr>
              <a:t>AMR more versatile in information coverage, not limited to domain-specific ontologies</a:t>
            </a:r>
          </a:p>
          <a:p>
            <a:pPr marL="0" indent="0">
              <a:buNone/>
            </a:pPr>
            <a:r>
              <a:rPr lang="en-US" sz="1800" b="1" dirty="0">
                <a:solidFill>
                  <a:srgbClr val="6C7690"/>
                </a:solidFill>
              </a:rPr>
              <a:t>AMR vs Dependency or Constituency Parsers: AMR is less syntax-dependent and better</a:t>
            </a:r>
          </a:p>
        </p:txBody>
      </p:sp>
      <p:sp>
        <p:nvSpPr>
          <p:cNvPr id="14" name="TextBox 13">
            <a:extLst>
              <a:ext uri="{FF2B5EF4-FFF2-40B4-BE49-F238E27FC236}">
                <a16:creationId xmlns:a16="http://schemas.microsoft.com/office/drawing/2014/main" id="{0DC52A80-7104-4542-A64F-FC59E27C31FA}"/>
              </a:ext>
            </a:extLst>
          </p:cNvPr>
          <p:cNvSpPr txBox="1"/>
          <p:nvPr/>
        </p:nvSpPr>
        <p:spPr>
          <a:xfrm>
            <a:off x="670935" y="5653743"/>
            <a:ext cx="8832300" cy="523220"/>
          </a:xfrm>
          <a:prstGeom prst="rect">
            <a:avLst/>
          </a:prstGeom>
          <a:noFill/>
        </p:spPr>
        <p:txBody>
          <a:bodyPr wrap="square" rtlCol="0">
            <a:spAutoFit/>
          </a:bodyPr>
          <a:lstStyle/>
          <a:p>
            <a:r>
              <a:rPr lang="en-US" dirty="0">
                <a:highlight>
                  <a:srgbClr val="FFFF00"/>
                </a:highlight>
              </a:rPr>
              <a:t>Thomas, C and Zhang, Y and Chang, S.F. Fine-Grained Visual Entailment</a:t>
            </a:r>
            <a:r>
              <a:rPr lang="en-US" b="1" dirty="0">
                <a:highlight>
                  <a:srgbClr val="FFFF00"/>
                </a:highlight>
              </a:rPr>
              <a:t>. </a:t>
            </a:r>
            <a:r>
              <a:rPr lang="en-US" dirty="0">
                <a:highlight>
                  <a:srgbClr val="FFFF00"/>
                </a:highlight>
              </a:rPr>
              <a:t>Proceedings of the 30th ACM International Conference on Information and Knowledge Management (ECCV’22),</a:t>
            </a:r>
          </a:p>
        </p:txBody>
      </p:sp>
      <p:pic>
        <p:nvPicPr>
          <p:cNvPr id="8" name="Picture 7">
            <a:extLst>
              <a:ext uri="{FF2B5EF4-FFF2-40B4-BE49-F238E27FC236}">
                <a16:creationId xmlns:a16="http://schemas.microsoft.com/office/drawing/2014/main" id="{9DF771D4-8E89-7ED2-90DC-18D65F2CCF16}"/>
              </a:ext>
            </a:extLst>
          </p:cNvPr>
          <p:cNvPicPr>
            <a:picLocks noChangeAspect="1"/>
          </p:cNvPicPr>
          <p:nvPr/>
        </p:nvPicPr>
        <p:blipFill>
          <a:blip r:embed="rId5"/>
          <a:stretch>
            <a:fillRect/>
          </a:stretch>
        </p:blipFill>
        <p:spPr>
          <a:xfrm>
            <a:off x="609600" y="2548131"/>
            <a:ext cx="8015288" cy="2508186"/>
          </a:xfrm>
          <a:prstGeom prst="rect">
            <a:avLst/>
          </a:prstGeom>
        </p:spPr>
      </p:pic>
      <p:sp>
        <p:nvSpPr>
          <p:cNvPr id="9" name="Rectangle 8">
            <a:extLst>
              <a:ext uri="{FF2B5EF4-FFF2-40B4-BE49-F238E27FC236}">
                <a16:creationId xmlns:a16="http://schemas.microsoft.com/office/drawing/2014/main" id="{12E64D20-F4A5-A82B-0F25-2681F2D01D84}"/>
              </a:ext>
            </a:extLst>
          </p:cNvPr>
          <p:cNvSpPr/>
          <p:nvPr/>
        </p:nvSpPr>
        <p:spPr>
          <a:xfrm>
            <a:off x="6699343" y="4480847"/>
            <a:ext cx="3967561" cy="353943"/>
          </a:xfrm>
          <a:prstGeom prst="rect">
            <a:avLst/>
          </a:prstGeom>
        </p:spPr>
        <p:txBody>
          <a:bodyPr wrap="none">
            <a:spAutoFit/>
          </a:bodyPr>
          <a:lstStyle/>
          <a:p>
            <a:pPr lvl="0">
              <a:defRPr/>
            </a:pPr>
            <a:r>
              <a:rPr lang="en-US" sz="1700" dirty="0">
                <a:solidFill>
                  <a:schemeClr val="tx1">
                    <a:lumMod val="65000"/>
                    <a:lumOff val="35000"/>
                  </a:schemeClr>
                </a:solidFill>
              </a:rPr>
              <a:t>Seek to learn a labeling of the AMR graph</a:t>
            </a:r>
          </a:p>
        </p:txBody>
      </p:sp>
    </p:spTree>
    <p:extLst>
      <p:ext uri="{BB962C8B-B14F-4D97-AF65-F5344CB8AC3E}">
        <p14:creationId xmlns:p14="http://schemas.microsoft.com/office/powerpoint/2010/main" val="19581931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0515600" cy="688975"/>
          </a:xfrm>
        </p:spPr>
        <p:txBody>
          <a:bodyPr>
            <a:normAutofit/>
          </a:bodyPr>
          <a:lstStyle/>
          <a:p>
            <a:r>
              <a:rPr lang="en-US" sz="3400" dirty="0"/>
              <a:t>AMR-Guided Visual Entailment for VL Consistency Check</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96</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50804"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50283"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38094"/>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Perform sample level classification using the CLS token</a:t>
            </a:r>
          </a:p>
        </p:txBody>
      </p:sp>
      <p:sp>
        <p:nvSpPr>
          <p:cNvPr id="14" name="TextBox 13">
            <a:extLst>
              <a:ext uri="{FF2B5EF4-FFF2-40B4-BE49-F238E27FC236}">
                <a16:creationId xmlns:a16="http://schemas.microsoft.com/office/drawing/2014/main" id="{0DC52A80-7104-4542-A64F-FC59E27C31FA}"/>
              </a:ext>
            </a:extLst>
          </p:cNvPr>
          <p:cNvSpPr txBox="1"/>
          <p:nvPr/>
        </p:nvSpPr>
        <p:spPr>
          <a:xfrm>
            <a:off x="670935" y="5653743"/>
            <a:ext cx="8832300" cy="523220"/>
          </a:xfrm>
          <a:prstGeom prst="rect">
            <a:avLst/>
          </a:prstGeom>
          <a:noFill/>
        </p:spPr>
        <p:txBody>
          <a:bodyPr wrap="square" rtlCol="0">
            <a:spAutoFit/>
          </a:bodyPr>
          <a:lstStyle/>
          <a:p>
            <a:r>
              <a:rPr lang="en-US" dirty="0">
                <a:highlight>
                  <a:srgbClr val="FFFF00"/>
                </a:highlight>
              </a:rPr>
              <a:t>Thomas, C and Zhang, Y and Chang, S.F. Fine-Grained Visual Entailment</a:t>
            </a:r>
            <a:r>
              <a:rPr lang="en-US" b="1" dirty="0">
                <a:highlight>
                  <a:srgbClr val="FFFF00"/>
                </a:highlight>
              </a:rPr>
              <a:t>. </a:t>
            </a:r>
            <a:r>
              <a:rPr lang="en-US" dirty="0">
                <a:highlight>
                  <a:srgbClr val="FFFF00"/>
                </a:highlight>
              </a:rPr>
              <a:t>Proceedings of the 30th ACM International Conference on Information and Knowledge Management (ECCV’22),</a:t>
            </a:r>
          </a:p>
        </p:txBody>
      </p:sp>
      <p:pic>
        <p:nvPicPr>
          <p:cNvPr id="7" name="Picture 6">
            <a:extLst>
              <a:ext uri="{FF2B5EF4-FFF2-40B4-BE49-F238E27FC236}">
                <a16:creationId xmlns:a16="http://schemas.microsoft.com/office/drawing/2014/main" id="{31A71999-4262-7F98-43B2-C6A04C06FDBE}"/>
              </a:ext>
            </a:extLst>
          </p:cNvPr>
          <p:cNvPicPr>
            <a:picLocks noChangeAspect="1"/>
          </p:cNvPicPr>
          <p:nvPr/>
        </p:nvPicPr>
        <p:blipFill>
          <a:blip r:embed="rId4"/>
          <a:stretch>
            <a:fillRect/>
          </a:stretch>
        </p:blipFill>
        <p:spPr>
          <a:xfrm>
            <a:off x="670935" y="2117758"/>
            <a:ext cx="7172903" cy="3256582"/>
          </a:xfrm>
          <a:prstGeom prst="rect">
            <a:avLst/>
          </a:prstGeom>
        </p:spPr>
      </p:pic>
      <p:sp>
        <p:nvSpPr>
          <p:cNvPr id="8" name="Rectangle 7">
            <a:extLst>
              <a:ext uri="{FF2B5EF4-FFF2-40B4-BE49-F238E27FC236}">
                <a16:creationId xmlns:a16="http://schemas.microsoft.com/office/drawing/2014/main" id="{9B3EA521-E453-233E-C74D-E4214E5EFB24}"/>
              </a:ext>
            </a:extLst>
          </p:cNvPr>
          <p:cNvSpPr/>
          <p:nvPr/>
        </p:nvSpPr>
        <p:spPr>
          <a:xfrm>
            <a:off x="8290499" y="3928517"/>
            <a:ext cx="3230566" cy="646331"/>
          </a:xfrm>
          <a:prstGeom prst="rect">
            <a:avLst/>
          </a:prstGeom>
        </p:spPr>
        <p:txBody>
          <a:bodyPr wrap="square">
            <a:spAutoFit/>
          </a:bodyPr>
          <a:lstStyle/>
          <a:p>
            <a:pPr algn="ctr"/>
            <a:r>
              <a:rPr lang="en-US" dirty="0">
                <a:solidFill>
                  <a:srgbClr val="865316"/>
                </a:solidFill>
              </a:rPr>
              <a:t>But how to classify the “KE”s in the graph representation?</a:t>
            </a:r>
          </a:p>
        </p:txBody>
      </p:sp>
    </p:spTree>
    <p:extLst>
      <p:ext uri="{BB962C8B-B14F-4D97-AF65-F5344CB8AC3E}">
        <p14:creationId xmlns:p14="http://schemas.microsoft.com/office/powerpoint/2010/main" val="21668430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0515600" cy="688975"/>
          </a:xfrm>
        </p:spPr>
        <p:txBody>
          <a:bodyPr>
            <a:normAutofit/>
          </a:bodyPr>
          <a:lstStyle/>
          <a:p>
            <a:r>
              <a:rPr lang="en-US" sz="3400" dirty="0"/>
              <a:t>AMR-Guided Visual Entailment for VL Consistency Check</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97</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50804"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50283"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09518"/>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Also perform classification on the AMR “KE”s</a:t>
            </a:r>
          </a:p>
        </p:txBody>
      </p:sp>
      <p:sp>
        <p:nvSpPr>
          <p:cNvPr id="14" name="TextBox 13">
            <a:extLst>
              <a:ext uri="{FF2B5EF4-FFF2-40B4-BE49-F238E27FC236}">
                <a16:creationId xmlns:a16="http://schemas.microsoft.com/office/drawing/2014/main" id="{0DC52A80-7104-4542-A64F-FC59E27C31FA}"/>
              </a:ext>
            </a:extLst>
          </p:cNvPr>
          <p:cNvSpPr txBox="1"/>
          <p:nvPr/>
        </p:nvSpPr>
        <p:spPr>
          <a:xfrm>
            <a:off x="670935" y="5653743"/>
            <a:ext cx="8832300" cy="523220"/>
          </a:xfrm>
          <a:prstGeom prst="rect">
            <a:avLst/>
          </a:prstGeom>
          <a:noFill/>
        </p:spPr>
        <p:txBody>
          <a:bodyPr wrap="square" rtlCol="0">
            <a:spAutoFit/>
          </a:bodyPr>
          <a:lstStyle/>
          <a:p>
            <a:r>
              <a:rPr lang="en-US" dirty="0">
                <a:highlight>
                  <a:srgbClr val="FFFF00"/>
                </a:highlight>
              </a:rPr>
              <a:t>Thomas, C and Zhang, Y and Chang, S.F. Fine-Grained Visual Entailment</a:t>
            </a:r>
            <a:r>
              <a:rPr lang="en-US" b="1" dirty="0">
                <a:highlight>
                  <a:srgbClr val="FFFF00"/>
                </a:highlight>
              </a:rPr>
              <a:t>. </a:t>
            </a:r>
            <a:r>
              <a:rPr lang="en-US" dirty="0">
                <a:highlight>
                  <a:srgbClr val="FFFF00"/>
                </a:highlight>
              </a:rPr>
              <a:t>Proceedings of the 30th ACM International Conference on Information and Knowledge Management (ECCV’22),</a:t>
            </a:r>
          </a:p>
        </p:txBody>
      </p:sp>
      <p:sp>
        <p:nvSpPr>
          <p:cNvPr id="9" name="Rectangle 8">
            <a:extLst>
              <a:ext uri="{FF2B5EF4-FFF2-40B4-BE49-F238E27FC236}">
                <a16:creationId xmlns:a16="http://schemas.microsoft.com/office/drawing/2014/main" id="{A96B34F6-8730-911D-947C-1F2DDE04DD72}"/>
              </a:ext>
            </a:extLst>
          </p:cNvPr>
          <p:cNvSpPr/>
          <p:nvPr/>
        </p:nvSpPr>
        <p:spPr>
          <a:xfrm>
            <a:off x="7941104" y="2214570"/>
            <a:ext cx="3230566" cy="1000274"/>
          </a:xfrm>
          <a:prstGeom prst="rect">
            <a:avLst/>
          </a:prstGeom>
        </p:spPr>
        <p:txBody>
          <a:bodyPr wrap="square">
            <a:spAutoFit/>
          </a:bodyPr>
          <a:lstStyle/>
          <a:p>
            <a:pPr marL="400050" indent="-400050">
              <a:buAutoNum type="romanLcParenBoth"/>
            </a:pPr>
            <a:r>
              <a:rPr lang="en-US" dirty="0">
                <a:solidFill>
                  <a:srgbClr val="865316"/>
                </a:solidFill>
              </a:rPr>
              <a:t>Compute an “attention” score for each token</a:t>
            </a:r>
          </a:p>
          <a:p>
            <a:pPr marL="400050" indent="-400050">
              <a:buAutoNum type="romanLcParenBoth"/>
            </a:pPr>
            <a:endParaRPr lang="en-US" sz="500" dirty="0">
              <a:solidFill>
                <a:srgbClr val="865316"/>
              </a:solidFill>
            </a:endParaRPr>
          </a:p>
          <a:p>
            <a:endParaRPr lang="en-US" dirty="0">
              <a:solidFill>
                <a:srgbClr val="865316"/>
              </a:solidFill>
            </a:endParaRPr>
          </a:p>
        </p:txBody>
      </p:sp>
      <p:pic>
        <p:nvPicPr>
          <p:cNvPr id="7" name="Picture 6">
            <a:extLst>
              <a:ext uri="{FF2B5EF4-FFF2-40B4-BE49-F238E27FC236}">
                <a16:creationId xmlns:a16="http://schemas.microsoft.com/office/drawing/2014/main" id="{720CB1EE-859F-3500-D37D-52FEAC41D1AD}"/>
              </a:ext>
            </a:extLst>
          </p:cNvPr>
          <p:cNvPicPr>
            <a:picLocks noChangeAspect="1"/>
          </p:cNvPicPr>
          <p:nvPr/>
        </p:nvPicPr>
        <p:blipFill>
          <a:blip r:embed="rId4"/>
          <a:stretch>
            <a:fillRect/>
          </a:stretch>
        </p:blipFill>
        <p:spPr>
          <a:xfrm>
            <a:off x="670935" y="2057400"/>
            <a:ext cx="7082406" cy="3343893"/>
          </a:xfrm>
          <a:prstGeom prst="rect">
            <a:avLst/>
          </a:prstGeom>
        </p:spPr>
      </p:pic>
    </p:spTree>
    <p:extLst>
      <p:ext uri="{BB962C8B-B14F-4D97-AF65-F5344CB8AC3E}">
        <p14:creationId xmlns:p14="http://schemas.microsoft.com/office/powerpoint/2010/main" val="38603858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0515600" cy="688975"/>
          </a:xfrm>
        </p:spPr>
        <p:txBody>
          <a:bodyPr>
            <a:normAutofit/>
          </a:bodyPr>
          <a:lstStyle/>
          <a:p>
            <a:r>
              <a:rPr lang="en-US" sz="3400" dirty="0"/>
              <a:t>AMR-Guided Visual Entailment for VL Consistency Check</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98</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50804"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50283"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09518"/>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Also perform classification on the AMR “KE”s</a:t>
            </a:r>
          </a:p>
        </p:txBody>
      </p:sp>
      <p:sp>
        <p:nvSpPr>
          <p:cNvPr id="14" name="TextBox 13">
            <a:extLst>
              <a:ext uri="{FF2B5EF4-FFF2-40B4-BE49-F238E27FC236}">
                <a16:creationId xmlns:a16="http://schemas.microsoft.com/office/drawing/2014/main" id="{0DC52A80-7104-4542-A64F-FC59E27C31FA}"/>
              </a:ext>
            </a:extLst>
          </p:cNvPr>
          <p:cNvSpPr txBox="1"/>
          <p:nvPr/>
        </p:nvSpPr>
        <p:spPr>
          <a:xfrm>
            <a:off x="670935" y="5653743"/>
            <a:ext cx="8832300" cy="523220"/>
          </a:xfrm>
          <a:prstGeom prst="rect">
            <a:avLst/>
          </a:prstGeom>
          <a:noFill/>
        </p:spPr>
        <p:txBody>
          <a:bodyPr wrap="square" rtlCol="0">
            <a:spAutoFit/>
          </a:bodyPr>
          <a:lstStyle/>
          <a:p>
            <a:r>
              <a:rPr lang="en-US" dirty="0">
                <a:highlight>
                  <a:srgbClr val="FFFF00"/>
                </a:highlight>
              </a:rPr>
              <a:t>Thomas, C and Zhang, Y and Chang, S.F. Fine-Grained Visual Entailment</a:t>
            </a:r>
            <a:r>
              <a:rPr lang="en-US" b="1" dirty="0">
                <a:highlight>
                  <a:srgbClr val="FFFF00"/>
                </a:highlight>
              </a:rPr>
              <a:t>. </a:t>
            </a:r>
            <a:r>
              <a:rPr lang="en-US" dirty="0">
                <a:highlight>
                  <a:srgbClr val="FFFF00"/>
                </a:highlight>
              </a:rPr>
              <a:t>Proceedings of the 30th ACM International Conference on Information and Knowledge Management (ECCV’22),</a:t>
            </a:r>
          </a:p>
        </p:txBody>
      </p:sp>
      <p:sp>
        <p:nvSpPr>
          <p:cNvPr id="9" name="Rectangle 8">
            <a:extLst>
              <a:ext uri="{FF2B5EF4-FFF2-40B4-BE49-F238E27FC236}">
                <a16:creationId xmlns:a16="http://schemas.microsoft.com/office/drawing/2014/main" id="{A96B34F6-8730-911D-947C-1F2DDE04DD72}"/>
              </a:ext>
            </a:extLst>
          </p:cNvPr>
          <p:cNvSpPr/>
          <p:nvPr/>
        </p:nvSpPr>
        <p:spPr>
          <a:xfrm>
            <a:off x="7941104" y="2214570"/>
            <a:ext cx="3230566" cy="1908215"/>
          </a:xfrm>
          <a:prstGeom prst="rect">
            <a:avLst/>
          </a:prstGeom>
        </p:spPr>
        <p:txBody>
          <a:bodyPr wrap="square">
            <a:spAutoFit/>
          </a:bodyPr>
          <a:lstStyle/>
          <a:p>
            <a:pPr marL="400050" indent="-400050">
              <a:buAutoNum type="romanLcParenBoth"/>
            </a:pPr>
            <a:r>
              <a:rPr lang="en-US" dirty="0">
                <a:solidFill>
                  <a:srgbClr val="865316"/>
                </a:solidFill>
              </a:rPr>
              <a:t>Compute an “attention” score for each token</a:t>
            </a:r>
          </a:p>
          <a:p>
            <a:pPr marL="400050" indent="-400050">
              <a:buAutoNum type="romanLcParenBoth"/>
            </a:pPr>
            <a:endParaRPr lang="en-US" sz="500" dirty="0">
              <a:solidFill>
                <a:srgbClr val="865316"/>
              </a:solidFill>
            </a:endParaRPr>
          </a:p>
          <a:p>
            <a:pPr marL="400050" indent="-400050">
              <a:buAutoNum type="romanLcParenBoth"/>
            </a:pPr>
            <a:r>
              <a:rPr lang="en-US" dirty="0">
                <a:solidFill>
                  <a:srgbClr val="865316"/>
                </a:solidFill>
              </a:rPr>
              <a:t>Use token with the highest predicted weight to select the closest tag token</a:t>
            </a:r>
          </a:p>
          <a:p>
            <a:pPr marL="400050" indent="-400050">
              <a:buAutoNum type="romanLcParenBoth"/>
            </a:pPr>
            <a:endParaRPr lang="en-US" sz="500" dirty="0">
              <a:solidFill>
                <a:srgbClr val="865316"/>
              </a:solidFill>
            </a:endParaRPr>
          </a:p>
          <a:p>
            <a:endParaRPr lang="en-US" dirty="0">
              <a:solidFill>
                <a:srgbClr val="865316"/>
              </a:solidFill>
            </a:endParaRPr>
          </a:p>
        </p:txBody>
      </p:sp>
      <p:pic>
        <p:nvPicPr>
          <p:cNvPr id="7" name="Picture 6">
            <a:extLst>
              <a:ext uri="{FF2B5EF4-FFF2-40B4-BE49-F238E27FC236}">
                <a16:creationId xmlns:a16="http://schemas.microsoft.com/office/drawing/2014/main" id="{55882AC7-FF1B-E598-9EB5-A24E6FDC96D9}"/>
              </a:ext>
            </a:extLst>
          </p:cNvPr>
          <p:cNvPicPr>
            <a:picLocks noChangeAspect="1"/>
          </p:cNvPicPr>
          <p:nvPr/>
        </p:nvPicPr>
        <p:blipFill>
          <a:blip r:embed="rId4"/>
          <a:stretch>
            <a:fillRect/>
          </a:stretch>
        </p:blipFill>
        <p:spPr>
          <a:xfrm>
            <a:off x="670936" y="2114190"/>
            <a:ext cx="7255304" cy="3331590"/>
          </a:xfrm>
          <a:prstGeom prst="rect">
            <a:avLst/>
          </a:prstGeom>
        </p:spPr>
      </p:pic>
      <p:sp>
        <p:nvSpPr>
          <p:cNvPr id="10" name="Rectangle 9">
            <a:extLst>
              <a:ext uri="{FF2B5EF4-FFF2-40B4-BE49-F238E27FC236}">
                <a16:creationId xmlns:a16="http://schemas.microsoft.com/office/drawing/2014/main" id="{F262919C-9EFA-7CFB-EDFB-5A292BB4A1BB}"/>
              </a:ext>
            </a:extLst>
          </p:cNvPr>
          <p:cNvSpPr/>
          <p:nvPr/>
        </p:nvSpPr>
        <p:spPr>
          <a:xfrm>
            <a:off x="2843213" y="1971675"/>
            <a:ext cx="3371850" cy="242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238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1814-2628-A04D-815D-EEC84C31F8E5}"/>
              </a:ext>
            </a:extLst>
          </p:cNvPr>
          <p:cNvSpPr>
            <a:spLocks noGrp="1"/>
          </p:cNvSpPr>
          <p:nvPr>
            <p:ph type="title"/>
          </p:nvPr>
        </p:nvSpPr>
        <p:spPr>
          <a:xfrm>
            <a:off x="463480" y="534498"/>
            <a:ext cx="10515600" cy="688975"/>
          </a:xfrm>
        </p:spPr>
        <p:txBody>
          <a:bodyPr>
            <a:normAutofit/>
          </a:bodyPr>
          <a:lstStyle/>
          <a:p>
            <a:r>
              <a:rPr lang="en-US" sz="3400" dirty="0"/>
              <a:t>AMR-Guided Visual Entailment for VL Consistency Check</a:t>
            </a:r>
          </a:p>
        </p:txBody>
      </p:sp>
      <p:sp>
        <p:nvSpPr>
          <p:cNvPr id="4" name="Slide Number Placeholder 3">
            <a:extLst>
              <a:ext uri="{FF2B5EF4-FFF2-40B4-BE49-F238E27FC236}">
                <a16:creationId xmlns:a16="http://schemas.microsoft.com/office/drawing/2014/main" id="{8F465CD9-BA2C-B845-9098-37848142E312}"/>
              </a:ext>
            </a:extLst>
          </p:cNvPr>
          <p:cNvSpPr>
            <a:spLocks noGrp="1"/>
          </p:cNvSpPr>
          <p:nvPr>
            <p:ph type="sldNum" sz="quarter" idx="12"/>
          </p:nvPr>
        </p:nvSpPr>
        <p:spPr/>
        <p:txBody>
          <a:bodyPr/>
          <a:lstStyle/>
          <a:p>
            <a:fld id="{89057327-5C45-3844-9BAD-8A2E33F71C3A}" type="slidenum">
              <a:rPr lang="en-US" smtClean="0"/>
              <a:t>99</a:t>
            </a:fld>
            <a:endParaRPr lang="en-US"/>
          </a:p>
        </p:txBody>
      </p:sp>
      <p:pic>
        <p:nvPicPr>
          <p:cNvPr id="5" name="Picture 4">
            <a:extLst>
              <a:ext uri="{FF2B5EF4-FFF2-40B4-BE49-F238E27FC236}">
                <a16:creationId xmlns:a16="http://schemas.microsoft.com/office/drawing/2014/main" id="{096CB239-CC1F-9A44-A187-ECB8031E3687}"/>
              </a:ext>
            </a:extLst>
          </p:cNvPr>
          <p:cNvPicPr>
            <a:picLocks noChangeAspect="1"/>
          </p:cNvPicPr>
          <p:nvPr/>
        </p:nvPicPr>
        <p:blipFill>
          <a:blip r:embed="rId2"/>
          <a:stretch>
            <a:fillRect/>
          </a:stretch>
        </p:blipFill>
        <p:spPr>
          <a:xfrm>
            <a:off x="11550804" y="0"/>
            <a:ext cx="654340" cy="847493"/>
          </a:xfrm>
          <a:prstGeom prst="rect">
            <a:avLst/>
          </a:prstGeom>
        </p:spPr>
      </p:pic>
      <p:pic>
        <p:nvPicPr>
          <p:cNvPr id="6" name="Picture 2" descr="Mohamed Bin Zayed University of Artificial Intelligence - AI | Facebook |  By Mohamed Bin Zayed University of Artificial Intelligence | It has been so  inspiring to see the immense caliber of">
            <a:extLst>
              <a:ext uri="{FF2B5EF4-FFF2-40B4-BE49-F238E27FC236}">
                <a16:creationId xmlns:a16="http://schemas.microsoft.com/office/drawing/2014/main" id="{C750C4F3-6361-2845-9EE6-8E68777AB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9" t="33951" r="9821" b="35220"/>
          <a:stretch/>
        </p:blipFill>
        <p:spPr bwMode="auto">
          <a:xfrm>
            <a:off x="10150283" y="0"/>
            <a:ext cx="1400522" cy="5344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8D7B92DD-A0D3-C941-A993-229D06ACBA68}"/>
              </a:ext>
            </a:extLst>
          </p:cNvPr>
          <p:cNvSpPr txBox="1">
            <a:spLocks/>
          </p:cNvSpPr>
          <p:nvPr/>
        </p:nvSpPr>
        <p:spPr>
          <a:xfrm>
            <a:off x="670935" y="1509518"/>
            <a:ext cx="10515600" cy="4945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C7690"/>
                </a:solidFill>
              </a:rPr>
              <a:t>Also perform classification on the AMR “KE”s</a:t>
            </a:r>
          </a:p>
        </p:txBody>
      </p:sp>
      <p:sp>
        <p:nvSpPr>
          <p:cNvPr id="14" name="TextBox 13">
            <a:extLst>
              <a:ext uri="{FF2B5EF4-FFF2-40B4-BE49-F238E27FC236}">
                <a16:creationId xmlns:a16="http://schemas.microsoft.com/office/drawing/2014/main" id="{0DC52A80-7104-4542-A64F-FC59E27C31FA}"/>
              </a:ext>
            </a:extLst>
          </p:cNvPr>
          <p:cNvSpPr txBox="1"/>
          <p:nvPr/>
        </p:nvSpPr>
        <p:spPr>
          <a:xfrm>
            <a:off x="670935" y="5653743"/>
            <a:ext cx="8832300" cy="523220"/>
          </a:xfrm>
          <a:prstGeom prst="rect">
            <a:avLst/>
          </a:prstGeom>
          <a:noFill/>
        </p:spPr>
        <p:txBody>
          <a:bodyPr wrap="square" rtlCol="0">
            <a:spAutoFit/>
          </a:bodyPr>
          <a:lstStyle/>
          <a:p>
            <a:r>
              <a:rPr lang="en-US" dirty="0">
                <a:highlight>
                  <a:srgbClr val="FFFF00"/>
                </a:highlight>
              </a:rPr>
              <a:t>Thomas, C and Zhang, Y and Chang, S.F. Fine-Grained Visual Entailment</a:t>
            </a:r>
            <a:r>
              <a:rPr lang="en-US" b="1" dirty="0">
                <a:highlight>
                  <a:srgbClr val="FFFF00"/>
                </a:highlight>
              </a:rPr>
              <a:t>. </a:t>
            </a:r>
            <a:r>
              <a:rPr lang="en-US" dirty="0">
                <a:highlight>
                  <a:srgbClr val="FFFF00"/>
                </a:highlight>
              </a:rPr>
              <a:t>Proceedings of the 30th ACM International Conference on Information and Knowledge Management (ECCV’22),</a:t>
            </a:r>
          </a:p>
        </p:txBody>
      </p:sp>
      <p:sp>
        <p:nvSpPr>
          <p:cNvPr id="9" name="Rectangle 8">
            <a:extLst>
              <a:ext uri="{FF2B5EF4-FFF2-40B4-BE49-F238E27FC236}">
                <a16:creationId xmlns:a16="http://schemas.microsoft.com/office/drawing/2014/main" id="{A96B34F6-8730-911D-947C-1F2DDE04DD72}"/>
              </a:ext>
            </a:extLst>
          </p:cNvPr>
          <p:cNvSpPr/>
          <p:nvPr/>
        </p:nvSpPr>
        <p:spPr>
          <a:xfrm>
            <a:off x="7941104" y="2214570"/>
            <a:ext cx="3230566" cy="2816156"/>
          </a:xfrm>
          <a:prstGeom prst="rect">
            <a:avLst/>
          </a:prstGeom>
        </p:spPr>
        <p:txBody>
          <a:bodyPr wrap="square">
            <a:spAutoFit/>
          </a:bodyPr>
          <a:lstStyle/>
          <a:p>
            <a:pPr marL="400050" indent="-400050">
              <a:buAutoNum type="romanLcParenBoth"/>
            </a:pPr>
            <a:r>
              <a:rPr lang="en-US" dirty="0">
                <a:solidFill>
                  <a:srgbClr val="865316"/>
                </a:solidFill>
              </a:rPr>
              <a:t>Compute an “attention” score for each token</a:t>
            </a:r>
          </a:p>
          <a:p>
            <a:pPr marL="400050" indent="-400050">
              <a:buAutoNum type="romanLcParenBoth"/>
            </a:pPr>
            <a:endParaRPr lang="en-US" sz="500" dirty="0">
              <a:solidFill>
                <a:srgbClr val="865316"/>
              </a:solidFill>
            </a:endParaRPr>
          </a:p>
          <a:p>
            <a:pPr marL="400050" indent="-400050">
              <a:buAutoNum type="romanLcParenBoth"/>
            </a:pPr>
            <a:r>
              <a:rPr lang="en-US" dirty="0">
                <a:solidFill>
                  <a:srgbClr val="865316"/>
                </a:solidFill>
              </a:rPr>
              <a:t>Use token with the highest predicted weight to select the closest tag token</a:t>
            </a:r>
          </a:p>
          <a:p>
            <a:pPr marL="400050" indent="-400050">
              <a:buAutoNum type="romanLcParenBoth"/>
            </a:pPr>
            <a:endParaRPr lang="en-US" sz="500" dirty="0">
              <a:solidFill>
                <a:srgbClr val="865316"/>
              </a:solidFill>
            </a:endParaRPr>
          </a:p>
          <a:p>
            <a:pPr marL="400050" indent="-400050">
              <a:buAutoNum type="romanLcParenBoth"/>
            </a:pPr>
            <a:r>
              <a:rPr lang="en-US" dirty="0" err="1">
                <a:solidFill>
                  <a:srgbClr val="865316"/>
                </a:solidFill>
              </a:rPr>
              <a:t>Concat</a:t>
            </a:r>
            <a:r>
              <a:rPr lang="en-US" dirty="0">
                <a:solidFill>
                  <a:srgbClr val="865316"/>
                </a:solidFill>
              </a:rPr>
              <a:t> the retrieved image features and a weighted sum of the KE tokens</a:t>
            </a:r>
          </a:p>
          <a:p>
            <a:pPr marL="400050" indent="-400050">
              <a:buAutoNum type="romanLcParenBoth"/>
            </a:pPr>
            <a:endParaRPr lang="en-US" sz="500" dirty="0">
              <a:solidFill>
                <a:srgbClr val="865316"/>
              </a:solidFill>
            </a:endParaRPr>
          </a:p>
          <a:p>
            <a:pPr marL="400050" indent="-400050">
              <a:buAutoNum type="romanLcParenBoth"/>
            </a:pPr>
            <a:endParaRPr lang="en-US" dirty="0">
              <a:solidFill>
                <a:srgbClr val="865316"/>
              </a:solidFill>
            </a:endParaRPr>
          </a:p>
        </p:txBody>
      </p:sp>
      <p:pic>
        <p:nvPicPr>
          <p:cNvPr id="7" name="Picture 6">
            <a:extLst>
              <a:ext uri="{FF2B5EF4-FFF2-40B4-BE49-F238E27FC236}">
                <a16:creationId xmlns:a16="http://schemas.microsoft.com/office/drawing/2014/main" id="{975C80A1-1C28-E3A3-63A3-A5E5AC745CD8}"/>
              </a:ext>
            </a:extLst>
          </p:cNvPr>
          <p:cNvPicPr>
            <a:picLocks noChangeAspect="1"/>
          </p:cNvPicPr>
          <p:nvPr/>
        </p:nvPicPr>
        <p:blipFill>
          <a:blip r:embed="rId4"/>
          <a:stretch>
            <a:fillRect/>
          </a:stretch>
        </p:blipFill>
        <p:spPr>
          <a:xfrm>
            <a:off x="670935" y="2014538"/>
            <a:ext cx="7333942" cy="3459818"/>
          </a:xfrm>
          <a:prstGeom prst="rect">
            <a:avLst/>
          </a:prstGeom>
        </p:spPr>
      </p:pic>
    </p:spTree>
    <p:extLst>
      <p:ext uri="{BB962C8B-B14F-4D97-AF65-F5344CB8AC3E}">
        <p14:creationId xmlns:p14="http://schemas.microsoft.com/office/powerpoint/2010/main" val="391633399"/>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30591</TotalTime>
  <Words>12210</Words>
  <Application>Microsoft Macintosh PowerPoint</Application>
  <PresentationFormat>Widescreen</PresentationFormat>
  <Paragraphs>1771</Paragraphs>
  <Slides>161</Slides>
  <Notes>119</Notes>
  <HiddenSlides>4</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161</vt:i4>
      </vt:variant>
    </vt:vector>
  </HeadingPairs>
  <TitlesOfParts>
    <vt:vector size="178" baseType="lpstr">
      <vt:lpstr>Noto Sans Symbols</vt:lpstr>
      <vt:lpstr>Amasis MT Pro</vt:lpstr>
      <vt:lpstr>Apple Color Emoji</vt:lpstr>
      <vt:lpstr>Arial</vt:lpstr>
      <vt:lpstr>Calibri</vt:lpstr>
      <vt:lpstr>Calibri Light</vt:lpstr>
      <vt:lpstr>Cambria Math</vt:lpstr>
      <vt:lpstr>Copperplate Gothic Bold</vt:lpstr>
      <vt:lpstr>Courier New</vt:lpstr>
      <vt:lpstr>Helvetica Neue</vt:lpstr>
      <vt:lpstr>Lato</vt:lpstr>
      <vt:lpstr>Roboto</vt:lpstr>
      <vt:lpstr>Tahoma</vt:lpstr>
      <vt:lpstr>Times New Roman</vt:lpstr>
      <vt:lpstr>Wingdings</vt:lpstr>
      <vt:lpstr>Office Theme</vt:lpstr>
      <vt:lpstr>Simple Light</vt:lpstr>
      <vt:lpstr>The Battlefront of Misinformation &amp; Biased News  </vt:lpstr>
      <vt:lpstr> Outline</vt:lpstr>
      <vt:lpstr> Before we begin! Some logistics…</vt:lpstr>
      <vt:lpstr> Outline</vt:lpstr>
      <vt:lpstr> Why we need this tutorial</vt:lpstr>
      <vt:lpstr> This tutorial, placed in perspective with previous tutorials</vt:lpstr>
      <vt:lpstr> Outline</vt:lpstr>
      <vt:lpstr>A Typical Fact Checking Pipeline</vt:lpstr>
      <vt:lpstr>A Typical Fact Checking Pipeline</vt:lpstr>
      <vt:lpstr>A Typical Fact Checking Pipeline</vt:lpstr>
      <vt:lpstr>A Typical Fact Checking Pipeline</vt:lpstr>
      <vt:lpstr>Claim Detection</vt:lpstr>
      <vt:lpstr>Fact Checking Datasets</vt:lpstr>
      <vt:lpstr>Fact Checking Datasets</vt:lpstr>
      <vt:lpstr>Fact Checking Datasets</vt:lpstr>
      <vt:lpstr>Given-evidence Fact Checking Datasets</vt:lpstr>
      <vt:lpstr>Given-evidence Fact Checking Datasets</vt:lpstr>
      <vt:lpstr>Fact Checking Datasets</vt:lpstr>
      <vt:lpstr>Open-retrieval Fact Checking Datasets</vt:lpstr>
      <vt:lpstr>Open-retrieval Fact Checking Datasets </vt:lpstr>
      <vt:lpstr>Multilingual Fact Checking Datasets</vt:lpstr>
      <vt:lpstr>Challenges of Fact Checking Datasets</vt:lpstr>
      <vt:lpstr>Unverifiable Claims</vt:lpstr>
      <vt:lpstr>Assumptions of the Existence of Relevant Evidence</vt:lpstr>
      <vt:lpstr>Choice of Labels</vt:lpstr>
      <vt:lpstr>Dataset Biases</vt:lpstr>
      <vt:lpstr>Fact Checking Methods</vt:lpstr>
      <vt:lpstr>Fact Checking Models</vt:lpstr>
      <vt:lpstr>Fact Checking Models</vt:lpstr>
      <vt:lpstr>Fact Checking Models</vt:lpstr>
      <vt:lpstr>Evidence Retriever</vt:lpstr>
      <vt:lpstr>Issues Of Using Search Engine as Evidence Retriever</vt:lpstr>
      <vt:lpstr>DPR [Karpukhin et al., 2020, EMNLP]</vt:lpstr>
      <vt:lpstr>Using DPR for Open-retrieval Fact Checking</vt:lpstr>
      <vt:lpstr>Which retriever is the most effective?</vt:lpstr>
      <vt:lpstr>Which retriever is the most effective?</vt:lpstr>
      <vt:lpstr>Claim Verifier</vt:lpstr>
      <vt:lpstr>Challenges of Fact Checking Models</vt:lpstr>
      <vt:lpstr>Resolving Claims With Under-specified Context </vt:lpstr>
      <vt:lpstr>Mitigating Diachronic Bias</vt:lpstr>
      <vt:lpstr>Justifying Verdicts</vt:lpstr>
      <vt:lpstr>Fact Checking Takeaways</vt:lpstr>
      <vt:lpstr>Special Notes on Neural Fake News Generation &amp; Detection</vt:lpstr>
      <vt:lpstr>The Double-edge of Fake News Generation</vt:lpstr>
      <vt:lpstr>Research Questions</vt:lpstr>
      <vt:lpstr>Research Questions</vt:lpstr>
      <vt:lpstr>KG-conditioned Fake News Generation: Training</vt:lpstr>
      <vt:lpstr>KG-conditioned Fake News Generation: Inference</vt:lpstr>
      <vt:lpstr>KG-conditioned Fake News Generation: Example</vt:lpstr>
      <vt:lpstr>Research Questions</vt:lpstr>
      <vt:lpstr>Fact-Enhanced Synthetic News Generation: Training</vt:lpstr>
      <vt:lpstr>Fact-Enhanced Synthetic News Generation: Training</vt:lpstr>
      <vt:lpstr>Fact-Enhanced Synthetic News Generation: Training</vt:lpstr>
      <vt:lpstr>Fact-Enhanced Synthetic News Generation: Inference</vt:lpstr>
      <vt:lpstr>Fact-Enhanced Synthetic News Generation: Example</vt:lpstr>
      <vt:lpstr>Research Questions</vt:lpstr>
      <vt:lpstr>Generate Fake News Similar to Human-written Ones</vt:lpstr>
      <vt:lpstr>Generate Fake News Similar to Human-written Ones</vt:lpstr>
      <vt:lpstr>Generate Fake News Similar to Human-written Ones</vt:lpstr>
      <vt:lpstr>Generate Fake News Similar to Human-written Ones</vt:lpstr>
      <vt:lpstr>Generate Fake News Similar to Human-written Ones</vt:lpstr>
      <vt:lpstr>Generate Fake News Similar to Human-written Ones</vt:lpstr>
      <vt:lpstr>Takeaways</vt:lpstr>
      <vt:lpstr> Outline</vt:lpstr>
      <vt:lpstr>Semantic Inconsistency for Misinformation Detection</vt:lpstr>
      <vt:lpstr>First, Let’s Focus on Intra-Document Uni-Modality Fake News Semantic Inconsistency Detection…</vt:lpstr>
      <vt:lpstr>Since then, relevant studies have explored finer-grained and more expressive approaches for the detection task</vt:lpstr>
      <vt:lpstr>Categorization of Semantic Consistency-based Fake News Detection</vt:lpstr>
      <vt:lpstr>Categorization of Semantic Consistency-based Fake News Detection</vt:lpstr>
      <vt:lpstr>Categorization of Semantic Consistency-based Fake News Detection</vt:lpstr>
      <vt:lpstr>Categorization of Semantic Consistency-based Fake News Detection</vt:lpstr>
      <vt:lpstr>Categorization of Semantic Consistency-based Fake News Detection</vt:lpstr>
      <vt:lpstr>Semantic Consistency w.r.t. Background Knowledge for Fake News Detection</vt:lpstr>
      <vt:lpstr>Semantic Consistency w.r.t. Background Knowledge for Fake News Detection</vt:lpstr>
      <vt:lpstr>Semantic Consistency w.r.t. Background Knowledge for Fake News Detection</vt:lpstr>
      <vt:lpstr>Semantic Consistency w.r.t. Background Knowledge for Fake News Detection</vt:lpstr>
      <vt:lpstr>Key Takeaways in Semantic Consistency w.r.t. Background Knowledge  for Fake News Detection</vt:lpstr>
      <vt:lpstr>Categorization of Semantic Consistency-based Fake News Detection</vt:lpstr>
      <vt:lpstr>Fact Checking Datasets</vt:lpstr>
      <vt:lpstr>Cross-Document Semantic Consistency Detection</vt:lpstr>
      <vt:lpstr>Cross-Document Semantic Consistency Detection</vt:lpstr>
      <vt:lpstr>PowerPoint Presentation</vt:lpstr>
      <vt:lpstr>Categorization of Semantic Consistency-based Fake News Detection</vt:lpstr>
      <vt:lpstr>Cross-Media Misinformation Problem: De-Contextualization</vt:lpstr>
      <vt:lpstr>Cross-Media Misinformation Problem: Semantic Gaps or Inconsistency</vt:lpstr>
      <vt:lpstr>Cross-Media Misinformation Detection: Model Architecture</vt:lpstr>
      <vt:lpstr>Cross-Media Misinformation Detection: Model Architecture</vt:lpstr>
      <vt:lpstr>Cross-Media Misinformation Detection: Contrastively Learnt</vt:lpstr>
      <vt:lpstr>Cross-Media Misinformation Detection: Contrastively Learnt</vt:lpstr>
      <vt:lpstr>Cross-Media Misinformation Detection: Contrastively Learnt</vt:lpstr>
      <vt:lpstr>Enhancing Cross-Media Misinformation Detection via Structure</vt:lpstr>
      <vt:lpstr>Multimedia KG-guided Consistency Reasoning</vt:lpstr>
      <vt:lpstr>InfoSurgeon checks for Ontology-Guided Information Inconsistencies</vt:lpstr>
      <vt:lpstr>Enhancing Cross-Media Misinformation Detection via Structure</vt:lpstr>
      <vt:lpstr>AMR-Guided Visual Entailment for VL Consistency Check: Intuitions</vt:lpstr>
      <vt:lpstr>AMR-Guided Visual Entailment for VL Consistency Check</vt:lpstr>
      <vt:lpstr>AMR-Guided Visual Entailment for VL Consistency Check</vt:lpstr>
      <vt:lpstr>AMR-Guided Visual Entailment for VL Consistency Check</vt:lpstr>
      <vt:lpstr>AMR-Guided Visual Entailment for VL Consistency Check</vt:lpstr>
      <vt:lpstr>AMR-Guided Visual Entailment for VL Consistency Check</vt:lpstr>
      <vt:lpstr>Enhancing Cross-Media Misinformation Detection via Structure</vt:lpstr>
      <vt:lpstr>Key Takeaways for Cross-Media Consistency in Fake News Detection</vt:lpstr>
      <vt:lpstr>We Have Now Covered the Main Categories of Semantic  Consistency-based Fake News Detection</vt:lpstr>
      <vt:lpstr>In Addition, There is a Trend Towards Greater Robustness in Detection</vt:lpstr>
      <vt:lpstr>Key Takeaways in Semantic Consistency-based Fake News Detection</vt:lpstr>
      <vt:lpstr> Outline</vt:lpstr>
      <vt:lpstr>Outline of Misinformation Characterization Work</vt:lpstr>
      <vt:lpstr>Characterizing Intent/Motif behind Misinformation</vt:lpstr>
      <vt:lpstr>General Work on Authorship Attribution</vt:lpstr>
      <vt:lpstr>PowerPoint Presentation</vt:lpstr>
      <vt:lpstr>PowerPoint Presentation</vt:lpstr>
      <vt:lpstr>PowerPoint Presentation</vt:lpstr>
      <vt:lpstr>PowerPoint Presentation</vt:lpstr>
      <vt:lpstr>Stance Detection [Hanselowski et al., COLING18]</vt:lpstr>
      <vt:lpstr>Stance Detection Features</vt:lpstr>
      <vt:lpstr>Stance Detection Features</vt:lpstr>
      <vt:lpstr>Stance Detection Results</vt:lpstr>
      <vt:lpstr>Bias Detection [Baly et al., EMNLP18]</vt:lpstr>
      <vt:lpstr>PowerPoint Presentation</vt:lpstr>
      <vt:lpstr>YouTube Channel Bias Detection</vt:lpstr>
      <vt:lpstr>Propaganda: Definition</vt:lpstr>
      <vt:lpstr>PowerPoint Presentation</vt:lpstr>
      <vt:lpstr>Propaganda: A Historical Perspective</vt:lpstr>
      <vt:lpstr>Computational Propaganda</vt:lpstr>
      <vt:lpstr>Computational Propaganda:  Technical Considerations</vt:lpstr>
      <vt:lpstr>PowerPoint Presentation</vt:lpstr>
      <vt:lpstr>Propaganda vs. Hoax vs. Satire</vt:lpstr>
      <vt:lpstr>PowerPoint Presentation</vt:lpstr>
      <vt:lpstr> Propaganda Techniques </vt:lpstr>
      <vt:lpstr>Name Calling</vt:lpstr>
      <vt:lpstr>Slogans</vt:lpstr>
      <vt:lpstr>PowerPoint Presentation</vt:lpstr>
      <vt:lpstr>PowerPoint Presentation</vt:lpstr>
      <vt:lpstr>Propaganda Detection (Gupta et al., 2019)</vt:lpstr>
      <vt:lpstr>PowerPoint Presentation</vt:lpstr>
      <vt:lpstr>PowerPoint Presentation</vt:lpstr>
      <vt:lpstr>PowerPoint Presentation</vt:lpstr>
      <vt:lpstr>Propaganda in Memes </vt:lpstr>
      <vt:lpstr> Propaganda Techniques </vt:lpstr>
      <vt:lpstr> Propaganda Techniques </vt:lpstr>
      <vt:lpstr>Propaganda Detection in Memes</vt:lpstr>
      <vt:lpstr>PowerPoint Presentation</vt:lpstr>
      <vt:lpstr>PowerPoint Presentation</vt:lpstr>
      <vt:lpstr>PowerPoint Presentation</vt:lpstr>
      <vt:lpstr>PowerPoint Presentation</vt:lpstr>
      <vt:lpstr>Loaded Language</vt:lpstr>
      <vt:lpstr>Appeal to Authority</vt:lpstr>
      <vt:lpstr>Results: Human-written Fake News Detection</vt:lpstr>
      <vt:lpstr>Framing: Heuristic Principles [Cialdini and Garde, 1987]</vt:lpstr>
      <vt:lpstr>Entity-Centric Framing [Ziems and Yang, 2021]</vt:lpstr>
      <vt:lpstr>Framing: Ordering of Rhetorical Strategies [Shaikh et al., 2020] </vt:lpstr>
      <vt:lpstr>Moral Foundations Theory</vt:lpstr>
      <vt:lpstr>Moral Value Detection [Lin et al., 2018]</vt:lpstr>
      <vt:lpstr>Applications: Predicting the Degree of Violence in Protests</vt:lpstr>
      <vt:lpstr>Applications:  County-Level Moral Concerns</vt:lpstr>
      <vt:lpstr>Applications:  Ukraine Event and Moral Value Map</vt:lpstr>
      <vt:lpstr> Outline</vt:lpstr>
      <vt:lpstr>Future Direction: Information Correction</vt:lpstr>
      <vt:lpstr>Future Direction: Incorporate Source, Context and Target Audience for Authentic Information Delivery</vt:lpstr>
      <vt:lpstr>Future Direction: Cover other Propaganda Techniques  [Martino et al., 2019]</vt:lpstr>
      <vt:lpstr>Future Direction: Response Generation and Prediction [Sun et al., 2022submission]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 Ying</dc:creator>
  <cp:lastModifiedBy>Fung, Yi R</cp:lastModifiedBy>
  <cp:revision>905</cp:revision>
  <cp:lastPrinted>2021-06-23T20:27:30Z</cp:lastPrinted>
  <dcterms:created xsi:type="dcterms:W3CDTF">2019-08-31T18:49:10Z</dcterms:created>
  <dcterms:modified xsi:type="dcterms:W3CDTF">2022-08-03T13:14:19Z</dcterms:modified>
</cp:coreProperties>
</file>